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3" r:id="rId6"/>
    <p:sldId id="303" r:id="rId7"/>
    <p:sldId id="306" r:id="rId8"/>
    <p:sldId id="304" r:id="rId9"/>
    <p:sldId id="265" r:id="rId10"/>
    <p:sldId id="261" r:id="rId11"/>
    <p:sldId id="308" r:id="rId12"/>
    <p:sldId id="309" r:id="rId13"/>
    <p:sldId id="310" r:id="rId14"/>
    <p:sldId id="305" r:id="rId15"/>
    <p:sldId id="307" r:id="rId16"/>
    <p:sldId id="267" r:id="rId17"/>
  </p:sldIdLst>
  <p:sldSz cx="9144000" cy="5143500" type="screen16x9"/>
  <p:notesSz cx="6858000" cy="9144000"/>
  <p:embeddedFontLst>
    <p:embeddedFont>
      <p:font typeface="Roboto Thin" charset="0"/>
      <p:regular r:id="rId19"/>
      <p:bold r:id="rId20"/>
      <p:italic r:id="rId21"/>
      <p:boldItalic r:id="rId22"/>
    </p:embeddedFont>
    <p:embeddedFont>
      <p:font typeface="OpenSymbol" charset="0"/>
      <p:regular r:id="rId23"/>
    </p:embeddedFont>
    <p:embeddedFont>
      <p:font typeface="Roboto Condensed" charset="0"/>
      <p:regular r:id="rId24"/>
      <p:bold r:id="rId25"/>
      <p:italic r:id="rId26"/>
      <p:boldItalic r:id="rId27"/>
    </p:embeddedFont>
    <p:embeddedFont>
      <p:font typeface="Roboto" charset="0"/>
      <p:regular r:id="rId28"/>
      <p:bold r:id="rId29"/>
      <p:italic r:id="rId30"/>
      <p:boldItalic r:id="rId31"/>
    </p:embeddedFont>
    <p:embeddedFont>
      <p:font typeface="Roboto Light" charset="0"/>
      <p:regular r:id="rId32"/>
      <p:bold r:id="rId33"/>
      <p:italic r:id="rId34"/>
      <p:boldItalic r:id="rId35"/>
    </p:embeddedFont>
    <p:embeddedFont>
      <p:font typeface="Roboto Condensed Light" charset="0"/>
      <p:regular r:id="rId36"/>
      <p:bold r:id="rId37"/>
      <p:italic r:id="rId38"/>
      <p:boldItalic r:id="rId39"/>
    </p:embeddedFont>
    <p:embeddedFont>
      <p:font typeface="Bodoni" charset="0"/>
      <p:regular r:id="rId40"/>
      <p:bold r:id="rId41"/>
      <p:italic r:id="rId42"/>
      <p:boldItalic r:id="rId43"/>
    </p:embeddedFont>
    <p:embeddedFont>
      <p:font typeface="Montserrat Black" charset="-52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17C85A8-D961-46C9-9CED-901434377B2D}">
  <a:tblStyle styleId="{C17C85A8-D961-46C9-9CED-901434377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96"/>
      </p:cViewPr>
      <p:guideLst>
        <p:guide orient="horz" pos="13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1777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fb36d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43fb36d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e745794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e745794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8775" y="1856250"/>
            <a:ext cx="48321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AD0AA"/>
              </a:buClr>
              <a:buSzPts val="4400"/>
              <a:buFont typeface="Roboto Thin"/>
              <a:buNone/>
              <a:defRPr sz="4400" b="0">
                <a:solidFill>
                  <a:srgbClr val="7AD0AA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580700" y="82345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4580700" y="4223875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BLANK_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 hasCustomPrompt="1"/>
          </p:nvPr>
        </p:nvSpPr>
        <p:spPr>
          <a:xfrm>
            <a:off x="1075650" y="881825"/>
            <a:ext cx="6992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2" hasCustomPrompt="1"/>
          </p:nvPr>
        </p:nvSpPr>
        <p:spPr>
          <a:xfrm>
            <a:off x="1075650" y="2066400"/>
            <a:ext cx="6992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3" hasCustomPrompt="1"/>
          </p:nvPr>
        </p:nvSpPr>
        <p:spPr>
          <a:xfrm>
            <a:off x="1075650" y="3250975"/>
            <a:ext cx="6992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1360550" y="1537200"/>
            <a:ext cx="649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>
            <a:off x="1360550" y="2721775"/>
            <a:ext cx="649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5"/>
          </p:nvPr>
        </p:nvSpPr>
        <p:spPr>
          <a:xfrm>
            <a:off x="1360550" y="3906350"/>
            <a:ext cx="649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">
  <p:cSld name="BLANK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457200" y="478050"/>
            <a:ext cx="4114800" cy="41874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cxnSp>
        <p:nvCxnSpPr>
          <p:cNvPr id="130" name="Google Shape;130;p23"/>
          <p:cNvCxnSpPr/>
          <p:nvPr/>
        </p:nvCxnSpPr>
        <p:spPr>
          <a:xfrm rot="10800000">
            <a:off x="954750" y="3287313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742675" y="916625"/>
            <a:ext cx="3581400" cy="23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742675" y="3394250"/>
            <a:ext cx="299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7B7B7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66800" y="480800"/>
            <a:ext cx="4105200" cy="4187400"/>
          </a:xfrm>
          <a:prstGeom prst="rect">
            <a:avLst/>
          </a:prstGeom>
          <a:solidFill>
            <a:srgbClr val="79D8B9">
              <a:alpha val="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084000" y="1577975"/>
            <a:ext cx="3033300" cy="7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35158"/>
              </a:buClr>
              <a:buSzPts val="3600"/>
              <a:buNone/>
              <a:defRPr sz="3600">
                <a:solidFill>
                  <a:srgbClr val="13515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cxnSp>
        <p:nvCxnSpPr>
          <p:cNvPr id="19" name="Google Shape;19;p4"/>
          <p:cNvCxnSpPr/>
          <p:nvPr/>
        </p:nvCxnSpPr>
        <p:spPr>
          <a:xfrm rot="10800000">
            <a:off x="2819250" y="257175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13515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1347100" y="2804925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3515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9AD4C"/>
          </p15:clr>
        </p15:guide>
        <p15:guide id="2" orient="horz" pos="183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66800" y="466800"/>
            <a:ext cx="8210400" cy="42099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866900" y="1649750"/>
            <a:ext cx="5410200" cy="1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2"/>
          </p:nvPr>
        </p:nvSpPr>
        <p:spPr>
          <a:xfrm>
            <a:off x="958389" y="3257149"/>
            <a:ext cx="6210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1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3875150" y="478050"/>
            <a:ext cx="4884300" cy="4187400"/>
          </a:xfrm>
          <a:prstGeom prst="rect">
            <a:avLst/>
          </a:prstGeom>
          <a:solidFill>
            <a:srgbClr val="939393">
              <a:alpha val="5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66900" y="1649750"/>
            <a:ext cx="5410200" cy="1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4506900" y="323120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6264700" y="1840500"/>
            <a:ext cx="2879400" cy="23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2"/>
          </p:nvPr>
        </p:nvSpPr>
        <p:spPr>
          <a:xfrm>
            <a:off x="6264700" y="2880628"/>
            <a:ext cx="2879400" cy="23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3325" y="734175"/>
            <a:ext cx="59508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Font typeface="Roboto Thin"/>
              <a:buNone/>
              <a:defRPr sz="4800" b="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Font typeface="Roboto Thin"/>
              <a:buNone/>
              <a:defRPr sz="4800" b="0">
                <a:solidFill>
                  <a:srgbClr val="EFD67E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3"/>
          </p:nvPr>
        </p:nvSpPr>
        <p:spPr>
          <a:xfrm>
            <a:off x="6264700" y="3930149"/>
            <a:ext cx="2879400" cy="23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39" name="Google Shape;39;p8"/>
          <p:cNvCxnSpPr/>
          <p:nvPr/>
        </p:nvCxnSpPr>
        <p:spPr>
          <a:xfrm rot="10800000">
            <a:off x="4655175" y="54075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8"/>
          <p:cNvCxnSpPr/>
          <p:nvPr/>
        </p:nvCxnSpPr>
        <p:spPr>
          <a:xfrm rot="10800000">
            <a:off x="4655175" y="154770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8"/>
          <p:cNvSpPr txBox="1">
            <a:spLocks noGrp="1"/>
          </p:cNvSpPr>
          <p:nvPr>
            <p:ph type="subTitle" idx="4"/>
          </p:nvPr>
        </p:nvSpPr>
        <p:spPr>
          <a:xfrm>
            <a:off x="6264700" y="1880475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5"/>
          </p:nvPr>
        </p:nvSpPr>
        <p:spPr>
          <a:xfrm>
            <a:off x="6264700" y="29352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6"/>
          </p:nvPr>
        </p:nvSpPr>
        <p:spPr>
          <a:xfrm>
            <a:off x="6264700" y="3974051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 idx="7" hasCustomPrompt="1"/>
          </p:nvPr>
        </p:nvSpPr>
        <p:spPr>
          <a:xfrm>
            <a:off x="3477675" y="1360750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8"/>
          <p:cNvSpPr txBox="1">
            <a:spLocks noGrp="1"/>
          </p:cNvSpPr>
          <p:nvPr>
            <p:ph type="title" idx="8" hasCustomPrompt="1"/>
          </p:nvPr>
        </p:nvSpPr>
        <p:spPr>
          <a:xfrm>
            <a:off x="3477675" y="2413240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9" hasCustomPrompt="1"/>
          </p:nvPr>
        </p:nvSpPr>
        <p:spPr>
          <a:xfrm>
            <a:off x="3477675" y="3457093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7200"/>
              <a:buNone/>
              <a:defRPr sz="7200">
                <a:solidFill>
                  <a:srgbClr val="EFEFE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533400" y="542925"/>
            <a:ext cx="8077200" cy="4058100"/>
          </a:xfrm>
          <a:prstGeom prst="rect">
            <a:avLst/>
          </a:prstGeom>
          <a:noFill/>
          <a:ln w="114300" cap="sq" cmpd="sng">
            <a:solidFill>
              <a:srgbClr val="79D8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597950" y="1187300"/>
            <a:ext cx="5948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7950" y="2211950"/>
            <a:ext cx="59481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⏷"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⏷"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62000" y="928125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62000" y="1885600"/>
            <a:ext cx="20862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3488700" y="1885600"/>
            <a:ext cx="21666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3"/>
          </p:nvPr>
        </p:nvSpPr>
        <p:spPr>
          <a:xfrm>
            <a:off x="6215400" y="1885600"/>
            <a:ext cx="21666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/>
          <p:nvPr/>
        </p:nvSpPr>
        <p:spPr>
          <a:xfrm rot="5400000">
            <a:off x="4268850" y="3754512"/>
            <a:ext cx="606300" cy="2171700"/>
          </a:xfrm>
          <a:prstGeom prst="rect">
            <a:avLst/>
          </a:prstGeom>
          <a:solidFill>
            <a:srgbClr val="1473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 rot="5400000">
            <a:off x="1544700" y="3754512"/>
            <a:ext cx="606300" cy="2171700"/>
          </a:xfrm>
          <a:prstGeom prst="rect">
            <a:avLst/>
          </a:prstGeom>
          <a:solidFill>
            <a:srgbClr val="1351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 rot="5400000">
            <a:off x="6993000" y="3754512"/>
            <a:ext cx="606300" cy="2171700"/>
          </a:xfrm>
          <a:prstGeom prst="rect">
            <a:avLst/>
          </a:prstGeom>
          <a:solidFill>
            <a:srgbClr val="23A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16"/>
          <p:cNvCxnSpPr/>
          <p:nvPr/>
        </p:nvCxnSpPr>
        <p:spPr>
          <a:xfrm rot="10800000">
            <a:off x="860475" y="2273994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13515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6"/>
          <p:cNvCxnSpPr/>
          <p:nvPr/>
        </p:nvCxnSpPr>
        <p:spPr>
          <a:xfrm rot="10800000">
            <a:off x="3576425" y="2273994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1473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6"/>
          <p:cNvCxnSpPr/>
          <p:nvPr/>
        </p:nvCxnSpPr>
        <p:spPr>
          <a:xfrm rot="10800000">
            <a:off x="6294275" y="2273994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23AA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7620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>
            <a:off x="34887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6"/>
          </p:nvPr>
        </p:nvSpPr>
        <p:spPr>
          <a:xfrm>
            <a:off x="62154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3690600"/>
            <a:ext cx="9144000" cy="145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716025" y="3295200"/>
            <a:ext cx="20862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3515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3459725" y="3295200"/>
            <a:ext cx="21666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3"/>
          </p:nvPr>
        </p:nvSpPr>
        <p:spPr>
          <a:xfrm>
            <a:off x="6256250" y="3295200"/>
            <a:ext cx="21666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23AA8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4"/>
          </p:nvPr>
        </p:nvSpPr>
        <p:spPr>
          <a:xfrm>
            <a:off x="716025" y="3773875"/>
            <a:ext cx="20862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5"/>
          </p:nvPr>
        </p:nvSpPr>
        <p:spPr>
          <a:xfrm>
            <a:off x="3459725" y="3773875"/>
            <a:ext cx="20862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6"/>
          </p:nvPr>
        </p:nvSpPr>
        <p:spPr>
          <a:xfrm>
            <a:off x="6256250" y="3773875"/>
            <a:ext cx="20862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466800" y="466800"/>
            <a:ext cx="8210400" cy="42099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857375" y="2061400"/>
            <a:ext cx="74292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cxnSp>
        <p:nvCxnSpPr>
          <p:cNvPr id="112" name="Google Shape;112;p19"/>
          <p:cNvCxnSpPr/>
          <p:nvPr/>
        </p:nvCxnSpPr>
        <p:spPr>
          <a:xfrm>
            <a:off x="3814300" y="2905588"/>
            <a:ext cx="1515300" cy="0"/>
          </a:xfrm>
          <a:prstGeom prst="straightConnector1">
            <a:avLst/>
          </a:prstGeom>
          <a:noFill/>
          <a:ln w="9525" cap="flat" cmpd="sng">
            <a:solidFill>
              <a:srgbClr val="23AA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9"/>
          <p:cNvSpPr txBox="1">
            <a:spLocks noGrp="1"/>
          </p:cNvSpPr>
          <p:nvPr>
            <p:ph type="subTitle" idx="2"/>
          </p:nvPr>
        </p:nvSpPr>
        <p:spPr>
          <a:xfrm>
            <a:off x="1360525" y="3015175"/>
            <a:ext cx="649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Roboto Condensed"/>
              <a:buNone/>
              <a:defRPr sz="2400" b="1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defRPr sz="2400" b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●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○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■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●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○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200"/>
              <a:buFont typeface="Roboto"/>
              <a:buChar char="■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"/>
              <a:buChar char="●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"/>
              <a:buChar char="○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Roboto"/>
              <a:buChar char="■"/>
              <a:def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2" r:id="rId7"/>
    <p:sldLayoutId id="2147483663" r:id="rId8"/>
    <p:sldLayoutId id="2147483665" r:id="rId9"/>
    <p:sldLayoutId id="2147483667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4373379" y="473886"/>
            <a:ext cx="4617600" cy="461043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CC00"/>
              </a:buClr>
              <a:buSzPts val="1800"/>
            </a:pPr>
            <a:r>
              <a:rPr lang="ru-RU" dirty="0">
                <a:solidFill>
                  <a:srgbClr val="EFEFEF"/>
                </a:solidFill>
              </a:rPr>
              <a:t>Значения вертикальной планировки</a:t>
            </a:r>
            <a:br>
              <a:rPr lang="ru-RU" dirty="0">
                <a:solidFill>
                  <a:srgbClr val="EFEFEF"/>
                </a:solidFill>
              </a:rPr>
            </a:br>
            <a:r>
              <a:rPr lang="ru-RU" dirty="0">
                <a:solidFill>
                  <a:srgbClr val="EFEFEF"/>
                </a:solidFill>
              </a:rPr>
              <a:t/>
            </a:r>
            <a:br>
              <a:rPr lang="ru-RU" dirty="0">
                <a:solidFill>
                  <a:srgbClr val="EFEFEF"/>
                </a:solidFill>
              </a:rPr>
            </a:br>
            <a:r>
              <a:rPr lang="ru-RU" sz="1400" dirty="0">
                <a:solidFill>
                  <a:srgbClr val="EFEFEF"/>
                </a:solidFill>
                <a:ea typeface="OpenSymbol" panose="05010000000000000000" pitchFamily="2" charset="0"/>
              </a:rPr>
              <a:t>Преподаватель </a:t>
            </a:r>
            <a:r>
              <a:rPr lang="ru-RU" sz="1400" dirty="0" err="1">
                <a:solidFill>
                  <a:srgbClr val="EFEFEF"/>
                </a:solidFill>
                <a:ea typeface="OpenSymbol" panose="05010000000000000000" pitchFamily="2" charset="0"/>
              </a:rPr>
              <a:t>спец.дисциплин</a:t>
            </a:r>
            <a:r>
              <a:rPr lang="ru-RU" sz="1400" dirty="0">
                <a:solidFill>
                  <a:srgbClr val="EFEFEF"/>
                </a:solidFill>
                <a:ea typeface="OpenSymbol" panose="05010000000000000000" pitchFamily="2" charset="0"/>
              </a:rPr>
              <a:t/>
            </a:r>
            <a:br>
              <a:rPr lang="ru-RU" sz="1400" dirty="0">
                <a:solidFill>
                  <a:srgbClr val="EFEFEF"/>
                </a:solidFill>
                <a:ea typeface="OpenSymbol" panose="05010000000000000000" pitchFamily="2" charset="0"/>
              </a:rPr>
            </a:br>
            <a:r>
              <a:rPr lang="ru-RU" sz="1400" dirty="0">
                <a:solidFill>
                  <a:srgbClr val="EFEFEF"/>
                </a:solidFill>
                <a:ea typeface="OpenSymbol" panose="05010000000000000000" pitchFamily="2" charset="0"/>
              </a:rPr>
              <a:t>Желоманова Е.И</a:t>
            </a:r>
            <a:br>
              <a:rPr lang="ru-RU" sz="1400" dirty="0">
                <a:solidFill>
                  <a:srgbClr val="EFEFEF"/>
                </a:solidFill>
                <a:ea typeface="OpenSymbol" panose="05010000000000000000" pitchFamily="2" charset="0"/>
              </a:rPr>
            </a:br>
            <a:r>
              <a:rPr lang="ru-RU" sz="1400" dirty="0">
                <a:solidFill>
                  <a:schemeClr val="bg1"/>
                </a:solidFill>
                <a:ea typeface="OpenSymbol" panose="05010000000000000000" pitchFamily="2" charset="0"/>
              </a:rPr>
              <a:t>для студентов группы СП-41</a:t>
            </a:r>
            <a:br>
              <a:rPr lang="ru-RU" sz="1400" dirty="0">
                <a:solidFill>
                  <a:schemeClr val="bg1"/>
                </a:solidFill>
                <a:ea typeface="OpenSymbol" panose="05010000000000000000" pitchFamily="2" charset="0"/>
              </a:rPr>
            </a:br>
            <a:r>
              <a:rPr lang="ru-RU" sz="1400" dirty="0">
                <a:solidFill>
                  <a:schemeClr val="bg1"/>
                </a:solidFill>
                <a:ea typeface="OpenSymbol" panose="05010000000000000000" pitchFamily="2" charset="0"/>
              </a:rPr>
              <a:t>по профессиональному модулю ПМ03</a:t>
            </a:r>
            <a:r>
              <a:rPr lang="ru-RU" sz="1400" dirty="0">
                <a:solidFill>
                  <a:schemeClr val="dk2"/>
                </a:solidFill>
                <a:ea typeface="OpenSymbol" panose="05010000000000000000" pitchFamily="2" charset="0"/>
              </a:rPr>
              <a:t/>
            </a:r>
            <a:br>
              <a:rPr lang="ru-RU" sz="1400" dirty="0">
                <a:solidFill>
                  <a:schemeClr val="dk2"/>
                </a:solidFill>
                <a:ea typeface="OpenSymbol" panose="05010000000000000000" pitchFamily="2" charset="0"/>
              </a:rPr>
            </a:br>
            <a:r>
              <a:rPr lang="ru-RU" sz="1400" dirty="0">
                <a:solidFill>
                  <a:schemeClr val="tx2"/>
                </a:solidFill>
                <a:ea typeface="OpenSymbol" panose="05010000000000000000" pitchFamily="2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ea typeface="OpenSymbol" panose="05010000000000000000" pitchFamily="2" charset="0"/>
              </a:rPr>
              <a:t>Ведение  современных технологий садово-паркового и ландшафтного строительства</a:t>
            </a:r>
            <a:r>
              <a:rPr lang="ru-RU" sz="1400" dirty="0">
                <a:solidFill>
                  <a:schemeClr val="tx2"/>
                </a:solidFill>
                <a:ea typeface="OpenSymbol" panose="05010000000000000000" pitchFamily="2" charset="0"/>
              </a:rPr>
              <a:t>».</a:t>
            </a: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endParaRPr sz="1600" b="0" dirty="0">
              <a:solidFill>
                <a:srgbClr val="EFEFEF"/>
              </a:solidFill>
              <a:sym typeface="Roboto Th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1597950" y="2215126"/>
            <a:ext cx="5948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/>
            </a:r>
            <a:br>
              <a:rPr lang="es" dirty="0"/>
            </a:br>
            <a:endParaRPr dirty="0"/>
          </a:p>
          <a:p>
            <a:pPr>
              <a:buClr>
                <a:srgbClr val="79D8B9"/>
              </a:buClr>
              <a:buFont typeface="Roboto Condensed Light"/>
              <a:buChar char="●"/>
            </a:pPr>
            <a:r>
              <a:rPr lang="ru-RU" dirty="0"/>
              <a:t>методом проектных ("красных") отметок;</a:t>
            </a:r>
          </a:p>
          <a:p>
            <a:pPr>
              <a:buClr>
                <a:srgbClr val="79D8B9"/>
              </a:buClr>
              <a:buFont typeface="Roboto Condensed Light"/>
              <a:buChar char="●"/>
            </a:pPr>
            <a:endParaRPr lang="ru-RU" dirty="0"/>
          </a:p>
          <a:p>
            <a:pPr>
              <a:buClr>
                <a:srgbClr val="79D8B9"/>
              </a:buClr>
              <a:buFont typeface="Roboto Condensed Light"/>
              <a:buChar char="●"/>
            </a:pPr>
            <a:r>
              <a:rPr lang="ru-RU" dirty="0"/>
              <a:t>методом продольных и поперечных профилей;</a:t>
            </a:r>
          </a:p>
          <a:p>
            <a:pPr>
              <a:buClr>
                <a:srgbClr val="79D8B9"/>
              </a:buClr>
              <a:buFont typeface="Roboto Condensed Light"/>
              <a:buChar char="●"/>
            </a:pPr>
            <a:endParaRPr lang="ru-RU" dirty="0"/>
          </a:p>
          <a:p>
            <a:pPr>
              <a:buClr>
                <a:srgbClr val="79D8B9"/>
              </a:buClr>
              <a:buFont typeface="Roboto Condensed Light"/>
              <a:buChar char="●"/>
            </a:pPr>
            <a:r>
              <a:rPr lang="ru-RU" dirty="0"/>
              <a:t>методом проектных (красных) горизонталей.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1044101" y="1187304"/>
            <a:ext cx="7049311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/>
              <a:t>В зависимости от стадийности проектирования разработка вертикальной планировки производится тремя методами: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06" y="123069"/>
            <a:ext cx="5863414" cy="376284"/>
          </a:xfrm>
        </p:spPr>
        <p:txBody>
          <a:bodyPr/>
          <a:lstStyle/>
          <a:p>
            <a:r>
              <a:rPr lang="ru-RU" sz="1200" dirty="0"/>
              <a:t>Разработка схемы вертикальной планировки методом проектных отметок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7929" y="493097"/>
            <a:ext cx="6494700" cy="2359741"/>
          </a:xfrm>
        </p:spPr>
        <p:txBody>
          <a:bodyPr/>
          <a:lstStyle/>
          <a:p>
            <a:r>
              <a:rPr lang="ru-RU" dirty="0"/>
              <a:t>Схема вертикальной планировки методом проектных отметок применяется на предварительных этапах проектирования, высотного решения территории населенного места, отдельного района или уличной сети, а также при детальной вертикальной планировке. Схема вертикальной планировки дает возможность определить превышения, уклон, высотное положение проектируемого рельефа. При разработке схемы вертикальной планировки определяют отметки по границам объекта, в точках входа на территорию, на пересечениях осей дорог, проездов, аллей, дорожек и в точках перегиба на их осях, в угловых точках площадок и в точках сопряжения площадки и дорожки; в центрах площадок, в точках, расположенных на оси начала и конца дорожек, и в точках характерных изгибов дорожек; в точках углов перекрестков дорог; на характерных участках по всей территории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5"/>
          </p:nvPr>
        </p:nvSpPr>
        <p:spPr>
          <a:xfrm>
            <a:off x="5220510" y="3735421"/>
            <a:ext cx="3477803" cy="525294"/>
          </a:xfrm>
        </p:spPr>
        <p:txBody>
          <a:bodyPr/>
          <a:lstStyle/>
          <a:p>
            <a:r>
              <a:rPr lang="ru-RU" dirty="0"/>
              <a:t>Пример выполнения вертикальной планировки методом проектных отметок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62" y="2930660"/>
            <a:ext cx="4571695" cy="20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09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650" y="187918"/>
            <a:ext cx="6992700" cy="499503"/>
          </a:xfrm>
        </p:spPr>
        <p:txBody>
          <a:bodyPr/>
          <a:lstStyle/>
          <a:p>
            <a:r>
              <a:rPr lang="ru-RU" sz="2000" dirty="0"/>
              <a:t>Метод проектных (продольных и поперечных) профилей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41095" y="681165"/>
            <a:ext cx="6494700" cy="1355157"/>
          </a:xfrm>
        </p:spPr>
        <p:txBody>
          <a:bodyPr/>
          <a:lstStyle/>
          <a:p>
            <a:r>
              <a:rPr lang="ru-RU" dirty="0"/>
              <a:t>Метод проектных (продольных и поперечных) профилей используют для вертикальной планировки рельефа под линейные сооружения автомобильных и железных дорог, трамвайных путей, подземных сетей, при планировке отдельных участков территории. Он заключается в разработке продольного профиля участка или улицы и построении поперечных профилей через 20, 40 или 100 м. Профили представляют собой условные размеры существующей и проектируемой поверхностей в рассматриваемых сечениях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>
          <a:xfrm>
            <a:off x="4792493" y="3341495"/>
            <a:ext cx="3411166" cy="594964"/>
          </a:xfrm>
        </p:spPr>
        <p:txBody>
          <a:bodyPr/>
          <a:lstStyle/>
          <a:p>
            <a:r>
              <a:rPr lang="ru-RU" dirty="0"/>
              <a:t>пример выполнения вертикальной планировки территории методом профилей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37" y="2138903"/>
            <a:ext cx="3993764" cy="223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4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2"/>
          </p:nvPr>
        </p:nvSpPr>
        <p:spPr>
          <a:xfrm>
            <a:off x="1004313" y="272375"/>
            <a:ext cx="6992700" cy="376136"/>
          </a:xfrm>
        </p:spPr>
        <p:txBody>
          <a:bodyPr/>
          <a:lstStyle/>
          <a:p>
            <a:r>
              <a:rPr lang="ru-RU" sz="2000" dirty="0"/>
              <a:t>Метод проектных (красных) горизонталей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>
          <a:xfrm>
            <a:off x="1360550" y="914401"/>
            <a:ext cx="6494700" cy="972766"/>
          </a:xfrm>
        </p:spPr>
        <p:txBody>
          <a:bodyPr/>
          <a:lstStyle/>
          <a:p>
            <a:r>
              <a:rPr lang="ru-RU" dirty="0"/>
              <a:t>Метод проектных (красных) горизонталей применяется при разработке детальных проектов вертикальной планировки улиц, площадей, территорий микрорайонов, промышленных площадок, зеленых массивов и т.д. Сущность метода проектных (красных) горизонталей заключается в том, что на план с геодезической подосновой, где показан существующий рельеф и нанесены все проектные решения в плане – здания, сооружения и т. п., наносят горизонтали, изображающие проектный рельеф в виде прямых параллельных линий. Данный метод позволяет изобразить вертикальную планировку в проектных (красных) горизонталях, охватить всю площадь видоизмененного рельефа, отобразить в плане пластику рельефа на всей проектируемой территории, определить проектную отметку в любой точке плоскости рельефа методом интерполяции, а также рабочие отметки, а следовательно, участки срезки и подсыпки грунта. Проектные (красные) горизонтали отображают проектируемую поверхность территории, проектируются сечениями (шаг горизонталей) через 0,1 м; 0,2 м (при масштабах плана 1:1000 и 1:1500) и 0,5 м (при предельно допустимых максимальных уклонах). Существенным недостатком метода проектных горизонталей является сложность определения объема земляных работ и невозможность даже ориентировочной его оценки по ходу проектирования рельефа</a:t>
            </a:r>
          </a:p>
        </p:txBody>
      </p:sp>
    </p:spTree>
    <p:extLst>
      <p:ext uri="{BB962C8B-B14F-4D97-AF65-F5344CB8AC3E}">
        <p14:creationId xmlns:p14="http://schemas.microsoft.com/office/powerpoint/2010/main" xmlns="" val="381998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722509" y="343254"/>
            <a:ext cx="7383874" cy="1026900"/>
          </a:xfrm>
        </p:spPr>
        <p:txBody>
          <a:bodyPr/>
          <a:lstStyle/>
          <a:p>
            <a:pPr algn="l"/>
            <a:r>
              <a:rPr lang="ru-RU" sz="1800" dirty="0"/>
              <a:t>Одной из основных задач при разработке проектов вертикальной планировки является по возможности сохранять существующий рельеф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5"/>
          </p:nvPr>
        </p:nvSpPr>
        <p:spPr>
          <a:xfrm>
            <a:off x="492867" y="1555967"/>
            <a:ext cx="6854757" cy="1026900"/>
          </a:xfrm>
        </p:spPr>
        <p:txBody>
          <a:bodyPr/>
          <a:lstStyle/>
          <a:p>
            <a:r>
              <a:rPr lang="ru-RU" sz="1800" dirty="0"/>
              <a:t>Неблагоприятные и особо неблагоприятные территории требуют планировки рельефа, устройства подпорных стенок, откосов и лестниц придает большую художественную выразительность планировке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34" y="3032429"/>
            <a:ext cx="75723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851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1578495" y="1699099"/>
            <a:ext cx="59481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r>
              <a:rPr lang="ru-RU" dirty="0"/>
              <a:t>Что такое вертикальная планировка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r>
              <a:rPr lang="ru-RU" dirty="0"/>
              <a:t>Цели вертикальной планировки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endParaRPr dirty="0"/>
          </a:p>
          <a:p>
            <a:pPr lvl="0">
              <a:buClr>
                <a:srgbClr val="79D8B9"/>
              </a:buClr>
              <a:buChar char="●"/>
            </a:pPr>
            <a:r>
              <a:rPr lang="ru-RU" dirty="0"/>
              <a:t>Виды рельефа местности расположения города </a:t>
            </a:r>
          </a:p>
          <a:p>
            <a:pPr lvl="0">
              <a:buClr>
                <a:srgbClr val="79D8B9"/>
              </a:buClr>
              <a:buChar char="●"/>
            </a:pPr>
            <a:endParaRPr lang="ru-RU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r>
              <a:rPr lang="ru-RU" dirty="0"/>
              <a:t>Какими методами производится разработка вертикальной планировки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endParaRPr lang="ru-RU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r>
              <a:rPr lang="ru-RU" dirty="0"/>
              <a:t>Основные задачи вертикальной планировки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endParaRPr lang="ru-RU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Char char="●"/>
            </a:pPr>
            <a:r>
              <a:rPr lang="ru-RU" dirty="0"/>
              <a:t>Примеры выполнения вертикальной планировки методом проектных отметок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None/>
            </a:pPr>
            <a:endParaRPr lang="ru-RU" dirty="0"/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rgbClr val="79D8B9"/>
              </a:buClr>
              <a:buSzPts val="12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1623890" y="778743"/>
            <a:ext cx="5948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79D8B9"/>
                </a:solidFill>
              </a:rPr>
              <a:t>Контрольные вопросы</a:t>
            </a:r>
            <a:endParaRPr b="1" dirty="0">
              <a:solidFill>
                <a:srgbClr val="79D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05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subTitle" idx="1"/>
          </p:nvPr>
        </p:nvSpPr>
        <p:spPr>
          <a:xfrm>
            <a:off x="870346" y="680072"/>
            <a:ext cx="74292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список литературы</a:t>
            </a:r>
            <a:endParaRPr dirty="0"/>
          </a:p>
        </p:txBody>
      </p:sp>
      <p:sp>
        <p:nvSpPr>
          <p:cNvPr id="319" name="Google Shape;319;p42"/>
          <p:cNvSpPr txBox="1">
            <a:spLocks noGrp="1"/>
          </p:cNvSpPr>
          <p:nvPr>
            <p:ph type="subTitle" idx="2"/>
          </p:nvPr>
        </p:nvSpPr>
        <p:spPr>
          <a:xfrm>
            <a:off x="1360525" y="1653702"/>
            <a:ext cx="6494700" cy="2769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AutoNum type="arabicPeriod"/>
            </a:pPr>
            <a:r>
              <a:rPr lang="ru-RU" dirty="0"/>
              <a:t>Кузнецова, И.Н. Вертикальная планировка городских территорий : учеб. пособие / И.Н. Кузнецова. – Омск : </a:t>
            </a:r>
            <a:r>
              <a:rPr lang="ru-RU" dirty="0" err="1"/>
              <a:t>СибАДИ</a:t>
            </a:r>
            <a:r>
              <a:rPr lang="ru-RU" dirty="0"/>
              <a:t>, 2011. – 98 с. </a:t>
            </a:r>
          </a:p>
          <a:p>
            <a:pPr marL="342900" lvl="0" indent="-342900" algn="l">
              <a:buAutoNum type="arabicPeriod"/>
            </a:pPr>
            <a:r>
              <a:rPr lang="ru-RU" dirty="0"/>
              <a:t>Разживин, В.М. Вертикальная планировка городских территорий : учеб. пособие по курсовому проектированию / В.М. Разживин, О.Л. Викторова, Л.Н. Петрянина ; под общ. ред. д-ра </a:t>
            </a:r>
            <a:r>
              <a:rPr lang="ru-RU" dirty="0" err="1"/>
              <a:t>техн</a:t>
            </a:r>
            <a:r>
              <a:rPr lang="ru-RU" dirty="0"/>
              <a:t>. наук, проф. Ю.П. </a:t>
            </a:r>
            <a:r>
              <a:rPr lang="ru-RU" dirty="0" err="1"/>
              <a:t>Скачкова</a:t>
            </a:r>
            <a:r>
              <a:rPr lang="ru-RU" dirty="0"/>
              <a:t>. – Пенза : ПГУАС, 2014. – 92 с. </a:t>
            </a:r>
          </a:p>
          <a:p>
            <a:pPr marL="342900" lvl="0" indent="-342900" algn="l">
              <a:buAutoNum type="arabicPeriod"/>
            </a:pPr>
            <a:r>
              <a:rPr lang="ru-RU" dirty="0"/>
              <a:t>Организация рельефа территории застройки: метод. указания к курсовой работе по дисциплине «Инженерное благоустройство и транспорт» для студентов специальностей 270300 – Архитектура и 120303 – Городской кадастр / сост. : Г. И. </a:t>
            </a:r>
            <a:r>
              <a:rPr lang="ru-RU" dirty="0" err="1"/>
              <a:t>Клиорина</a:t>
            </a:r>
            <a:r>
              <a:rPr lang="ru-RU" dirty="0"/>
              <a:t>, И. С. Нефедова ; </a:t>
            </a:r>
            <a:r>
              <a:rPr lang="ru-RU" dirty="0" err="1"/>
              <a:t>СПбГАСУ</a:t>
            </a:r>
            <a:r>
              <a:rPr lang="ru-RU" dirty="0"/>
              <a:t>. – СПб., 2010. – 16 с.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l="49205" t="12002" r="5000" b="3595"/>
          <a:stretch/>
        </p:blipFill>
        <p:spPr>
          <a:xfrm>
            <a:off x="4956600" y="0"/>
            <a:ext cx="41874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>
            <a:spLocks noGrp="1"/>
          </p:cNvSpPr>
          <p:nvPr>
            <p:ph type="ctrTitle"/>
          </p:nvPr>
        </p:nvSpPr>
        <p:spPr>
          <a:xfrm>
            <a:off x="1084000" y="1252350"/>
            <a:ext cx="3033300" cy="7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Вертикальная планировка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subTitle" idx="1"/>
          </p:nvPr>
        </p:nvSpPr>
        <p:spPr>
          <a:xfrm>
            <a:off x="1347100" y="2804925"/>
            <a:ext cx="27702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Это процесс искусственного изменения естественного рельефа для приспособления его к требованиям градостроительства.</a:t>
            </a: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r="57406"/>
          <a:stretch/>
        </p:blipFill>
        <p:spPr>
          <a:xfrm>
            <a:off x="0" y="1252"/>
            <a:ext cx="3286124" cy="514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>
            <a:spLocks noGrp="1"/>
          </p:cNvSpPr>
          <p:nvPr>
            <p:ph type="subTitle" idx="4"/>
          </p:nvPr>
        </p:nvSpPr>
        <p:spPr>
          <a:xfrm>
            <a:off x="6232275" y="1724832"/>
            <a:ext cx="2282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i="0" dirty="0"/>
              <a:t>отвод дождевых, талых и прочих поверхностных вод водосточную сеть</a:t>
            </a:r>
            <a:endParaRPr sz="1200" i="1" dirty="0">
              <a:solidFill>
                <a:srgbClr val="B7B7B7"/>
              </a:solidFill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5"/>
          </p:nvPr>
        </p:nvSpPr>
        <p:spPr>
          <a:xfrm>
            <a:off x="6264700" y="2760152"/>
            <a:ext cx="2282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i="0" dirty="0"/>
              <a:t>благоприятные и безопасные условия движения транспорта и пешеходов</a:t>
            </a:r>
            <a:endParaRPr i="1" dirty="0">
              <a:solidFill>
                <a:srgbClr val="B7B7B7"/>
              </a:solidFill>
            </a:endParaRPr>
          </a:p>
        </p:txBody>
      </p:sp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59266" y="740660"/>
            <a:ext cx="59508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35158"/>
                </a:solidFill>
              </a:rPr>
              <a:t>Цели</a:t>
            </a:r>
            <a:endParaRPr sz="4800" dirty="0">
              <a:solidFill>
                <a:srgbClr val="135158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85" name="Google Shape;185;p34"/>
          <p:cNvCxnSpPr/>
          <p:nvPr/>
        </p:nvCxnSpPr>
        <p:spPr>
          <a:xfrm rot="10800000">
            <a:off x="4655175" y="54075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4"/>
          <p:cNvCxnSpPr/>
          <p:nvPr/>
        </p:nvCxnSpPr>
        <p:spPr>
          <a:xfrm rot="10800000">
            <a:off x="4655175" y="1547700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34"/>
          <p:cNvSpPr txBox="1">
            <a:spLocks noGrp="1"/>
          </p:cNvSpPr>
          <p:nvPr>
            <p:ph type="subTitle" idx="6"/>
          </p:nvPr>
        </p:nvSpPr>
        <p:spPr>
          <a:xfrm>
            <a:off x="6264700" y="3974050"/>
            <a:ext cx="2282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i="0" dirty="0"/>
              <a:t>подготовку осваиваемой территории для застройки, прокладки подземных сетей и благоустройства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91" name="Google Shape;191;p34"/>
          <p:cNvSpPr txBox="1">
            <a:spLocks noGrp="1"/>
          </p:cNvSpPr>
          <p:nvPr>
            <p:ph type="title" idx="7"/>
          </p:nvPr>
        </p:nvSpPr>
        <p:spPr>
          <a:xfrm>
            <a:off x="3477675" y="1360750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title" idx="8"/>
          </p:nvPr>
        </p:nvSpPr>
        <p:spPr>
          <a:xfrm>
            <a:off x="3477675" y="2413240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 idx="9"/>
          </p:nvPr>
        </p:nvSpPr>
        <p:spPr>
          <a:xfrm>
            <a:off x="3477675" y="3457093"/>
            <a:ext cx="28026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</a:t>
            </a:r>
            <a:endParaRPr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3"/>
          </p:nvPr>
        </p:nvSpPr>
        <p:spPr>
          <a:xfrm>
            <a:off x="2217993" y="2159540"/>
            <a:ext cx="3300832" cy="1800085"/>
          </a:xfrm>
        </p:spPr>
        <p:txBody>
          <a:bodyPr/>
          <a:lstStyle/>
          <a:p>
            <a:r>
              <a:rPr lang="ru-RU" dirty="0"/>
              <a:t>Важное условие проектирования вертикальной планировки - </a:t>
            </a:r>
            <a:r>
              <a:rPr lang="ru-RU" b="0" dirty="0"/>
              <a:t>достижение наименьшего объема земляных работ и возможного баланса перемещаемых масс грунта, т.е. равенство объемов насыпей и выемок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subTitle" idx="1"/>
          </p:nvPr>
        </p:nvSpPr>
        <p:spPr>
          <a:xfrm>
            <a:off x="1271082" y="722428"/>
            <a:ext cx="6738024" cy="3343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/>
              <a:t>При разработке генеральных планов населенных мест, проектов детальной планировки и застройки их территорий важное значение приобретает характер рельефа местности. Недоучет или неправильное использование особенностей рельефа приводит к усложнению проектных решений, удорожанию строительных работ и созданию в ряде случаев неблагоприятных условий для размещения зданий и сооружений, организации движения транспорта и пешеходов, санитарно-гигиенических условий проживания и благоустройства. Рельеф местности часто определяет внешний облик города и условия его территориального развития.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762000" y="928125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0" dirty="0"/>
              <a:t>Виды рельефа местности расположения города 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subTitle" idx="1"/>
          </p:nvPr>
        </p:nvSpPr>
        <p:spPr>
          <a:xfrm>
            <a:off x="762000" y="1885600"/>
            <a:ext cx="20862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b="0" dirty="0"/>
              <a:t>равнинный</a:t>
            </a:r>
            <a:endParaRPr dirty="0"/>
          </a:p>
        </p:txBody>
      </p:sp>
      <p:sp>
        <p:nvSpPr>
          <p:cNvPr id="249" name="Google Shape;249;p38"/>
          <p:cNvSpPr txBox="1">
            <a:spLocks noGrp="1"/>
          </p:cNvSpPr>
          <p:nvPr>
            <p:ph type="subTitle" idx="2"/>
          </p:nvPr>
        </p:nvSpPr>
        <p:spPr>
          <a:xfrm>
            <a:off x="3488700" y="1885600"/>
            <a:ext cx="21666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b="0" dirty="0"/>
              <a:t>средний</a:t>
            </a:r>
            <a:endParaRPr dirty="0"/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3"/>
          </p:nvPr>
        </p:nvSpPr>
        <p:spPr>
          <a:xfrm>
            <a:off x="6215400" y="1885600"/>
            <a:ext cx="2166600" cy="3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b="0" dirty="0"/>
              <a:t>сложный</a:t>
            </a:r>
            <a:endParaRPr dirty="0"/>
          </a:p>
        </p:txBody>
      </p:sp>
      <p:sp>
        <p:nvSpPr>
          <p:cNvPr id="268" name="Google Shape;268;p38"/>
          <p:cNvSpPr txBox="1">
            <a:spLocks noGrp="1"/>
          </p:cNvSpPr>
          <p:nvPr>
            <p:ph type="subTitle" idx="4"/>
          </p:nvPr>
        </p:nvSpPr>
        <p:spPr>
          <a:xfrm>
            <a:off x="7620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слабо выраженная пологая поверхность земли, без холмов и оврагов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subTitle" idx="5"/>
          </p:nvPr>
        </p:nvSpPr>
        <p:spPr>
          <a:xfrm>
            <a:off x="34887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небольшими с холмами, долинами и котловинами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6"/>
          </p:nvPr>
        </p:nvSpPr>
        <p:spPr>
          <a:xfrm>
            <a:off x="6215400" y="2506300"/>
            <a:ext cx="2086200" cy="17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с резко выраженными крутыми скатами и холмами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9038" y="2957973"/>
            <a:ext cx="2086200" cy="389700"/>
          </a:xfrm>
        </p:spPr>
        <p:txBody>
          <a:bodyPr/>
          <a:lstStyle/>
          <a:p>
            <a:r>
              <a:rPr lang="ru-RU" b="0" dirty="0"/>
              <a:t>Горизонталь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>
          <a:xfrm>
            <a:off x="5252936" y="2918299"/>
            <a:ext cx="2960946" cy="682295"/>
          </a:xfrm>
        </p:spPr>
        <p:txBody>
          <a:bodyPr/>
          <a:lstStyle/>
          <a:p>
            <a:r>
              <a:rPr lang="ru-RU" b="0" dirty="0"/>
              <a:t>Высота сечения рельефа (шаг горизонтали)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1322962" y="3728479"/>
            <a:ext cx="2911813" cy="1026900"/>
          </a:xfrm>
        </p:spPr>
        <p:txBody>
          <a:bodyPr/>
          <a:lstStyle/>
          <a:p>
            <a:r>
              <a:rPr lang="ru-RU" dirty="0"/>
              <a:t>условные линии проекции пересечения поверхности горизонтальными плоскостями, расположенными по высоте на равных расстояниях друг от друга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5"/>
          </p:nvPr>
        </p:nvSpPr>
        <p:spPr>
          <a:xfrm>
            <a:off x="5278876" y="3741449"/>
            <a:ext cx="2880547" cy="1026900"/>
          </a:xfrm>
        </p:spPr>
        <p:txBody>
          <a:bodyPr/>
          <a:lstStyle/>
          <a:p>
            <a:r>
              <a:rPr lang="ru-RU" dirty="0"/>
              <a:t>разность между соседними по высоте горизонталями Пологий склон Крутой склон Откос Абсолютная высота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774"/>
            <a:ext cx="4601486" cy="17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762" y="876004"/>
            <a:ext cx="4296080" cy="14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43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20766" y="577174"/>
            <a:ext cx="4656306" cy="3806758"/>
          </a:xfrm>
        </p:spPr>
        <p:txBody>
          <a:bodyPr/>
          <a:lstStyle/>
          <a:p>
            <a:r>
              <a:rPr lang="ru-RU" sz="1800" dirty="0"/>
              <a:t>      В</a:t>
            </a:r>
            <a:r>
              <a:rPr lang="ru-RU" sz="2800" dirty="0"/>
              <a:t> </a:t>
            </a:r>
            <a:r>
              <a:rPr lang="ru-RU" sz="1800" dirty="0"/>
              <a:t>- вершина; </a:t>
            </a:r>
            <a:br>
              <a:rPr lang="ru-RU" sz="1800" dirty="0"/>
            </a:br>
            <a:r>
              <a:rPr lang="ru-RU" sz="1800" dirty="0"/>
              <a:t>С - седловина; </a:t>
            </a:r>
            <a:br>
              <a:rPr lang="ru-RU" sz="1800" dirty="0"/>
            </a:br>
            <a:r>
              <a:rPr lang="ru-RU" sz="1800" dirty="0"/>
              <a:t>П - пик; </a:t>
            </a:r>
            <a:br>
              <a:rPr lang="ru-RU" sz="1800" dirty="0"/>
            </a:br>
            <a:r>
              <a:rPr lang="ru-RU" sz="1800" dirty="0"/>
              <a:t>Б - </a:t>
            </a:r>
            <a:r>
              <a:rPr lang="ru-RU" sz="1800" dirty="0" err="1"/>
              <a:t>бергштрих</a:t>
            </a:r>
            <a:r>
              <a:rPr lang="ru-RU" sz="1800" dirty="0"/>
              <a:t>, указывающий направление склона; </a:t>
            </a:r>
            <a:br>
              <a:rPr lang="ru-RU" sz="1800" dirty="0"/>
            </a:br>
            <a:r>
              <a:rPr lang="ru-RU" sz="1800" dirty="0"/>
              <a:t>Р - равнинный участок; </a:t>
            </a:r>
            <a:br>
              <a:rPr lang="ru-RU" sz="1800" dirty="0"/>
            </a:br>
            <a:r>
              <a:rPr lang="ru-RU" sz="1800" dirty="0"/>
              <a:t>К - участок выработки (котлован); </a:t>
            </a:r>
            <a:br>
              <a:rPr lang="ru-RU" sz="1800" dirty="0"/>
            </a:br>
            <a:r>
              <a:rPr lang="ru-RU" sz="1800" dirty="0"/>
              <a:t>Т- тальвег; </a:t>
            </a:r>
            <a:br>
              <a:rPr lang="ru-RU" sz="1800" dirty="0"/>
            </a:br>
            <a:r>
              <a:rPr lang="ru-RU" sz="1800" dirty="0"/>
              <a:t>Л - лощина; </a:t>
            </a:r>
            <a:br>
              <a:rPr lang="ru-RU" sz="1800" dirty="0"/>
            </a:br>
            <a:r>
              <a:rPr lang="ru-RU" sz="1800" dirty="0"/>
              <a:t>Г - гребень (стрелки показывают направление поверхностного стока)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1" y="1053155"/>
            <a:ext cx="3821358" cy="24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437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83369" y="1939813"/>
            <a:ext cx="2086200" cy="389700"/>
          </a:xfrm>
        </p:spPr>
        <p:txBody>
          <a:bodyPr/>
          <a:lstStyle/>
          <a:p>
            <a:r>
              <a:rPr lang="ru-RU" dirty="0"/>
              <a:t>Водораздел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>
          <a:xfrm>
            <a:off x="5569085" y="1991693"/>
            <a:ext cx="2166600" cy="389700"/>
          </a:xfrm>
        </p:spPr>
        <p:txBody>
          <a:bodyPr/>
          <a:lstStyle/>
          <a:p>
            <a:r>
              <a:rPr lang="ru-RU" dirty="0"/>
              <a:t>Тальвег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92124" y="2321209"/>
            <a:ext cx="4609578" cy="1109411"/>
          </a:xfrm>
        </p:spPr>
        <p:txBody>
          <a:bodyPr/>
          <a:lstStyle/>
          <a:p>
            <a:r>
              <a:rPr lang="ru-RU" dirty="0"/>
              <a:t>где </a:t>
            </a:r>
            <a:r>
              <a:rPr lang="ru-RU" i="1" dirty="0"/>
              <a:t>i</a:t>
            </a:r>
            <a:r>
              <a:rPr lang="ru-RU" dirty="0"/>
              <a:t> уклон поверхности; </a:t>
            </a:r>
            <a:br>
              <a:rPr lang="ru-RU" dirty="0"/>
            </a:br>
            <a:r>
              <a:rPr lang="ru-RU" dirty="0" err="1"/>
              <a:t>Δh</a:t>
            </a:r>
            <a:r>
              <a:rPr lang="ru-RU" dirty="0"/>
              <a:t> разность отметок между двумя точками или соседними горизонталями (м); </a:t>
            </a:r>
            <a:br>
              <a:rPr lang="ru-RU" dirty="0"/>
            </a:br>
            <a:r>
              <a:rPr lang="ru-RU" dirty="0"/>
              <a:t>l - расстояние между двумя точками или горизонталями на рассматриваемом направлении (м)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5"/>
          </p:nvPr>
        </p:nvSpPr>
        <p:spPr>
          <a:xfrm>
            <a:off x="4669277" y="2489824"/>
            <a:ext cx="3963559" cy="1026900"/>
          </a:xfrm>
        </p:spPr>
        <p:txBody>
          <a:bodyPr/>
          <a:lstStyle/>
          <a:p>
            <a:r>
              <a:rPr lang="ru-RU" dirty="0"/>
              <a:t>Величина уклона выражается десятичными дробями, в сотых долях (проценты %) и в тысячных долях (промилле ). Так, i = 0,01, что равнозначно i = 1 %, или i = 10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657" y="292369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085" y="254269"/>
            <a:ext cx="2286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969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/>
          <p:nvPr/>
        </p:nvSpPr>
        <p:spPr>
          <a:xfrm>
            <a:off x="457200" y="478050"/>
            <a:ext cx="4114800" cy="41874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cxnSp>
        <p:nvCxnSpPr>
          <p:cNvPr id="304" name="Google Shape;304;p40"/>
          <p:cNvCxnSpPr/>
          <p:nvPr/>
        </p:nvCxnSpPr>
        <p:spPr>
          <a:xfrm rot="10800000">
            <a:off x="954750" y="3287313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p40"/>
          <p:cNvSpPr txBox="1">
            <a:spLocks noGrp="1"/>
          </p:cNvSpPr>
          <p:nvPr>
            <p:ph type="subTitle" idx="2"/>
          </p:nvPr>
        </p:nvSpPr>
        <p:spPr>
          <a:xfrm>
            <a:off x="833466" y="1076229"/>
            <a:ext cx="2994900" cy="2010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dirty="0"/>
              <a:t>Проекты вертикальной планировки разрабатывают в соответствии с архитектурно-планировочным заданием, которое составляет архитектурно-планировочное управление или отдел главного архитектора города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Botanic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911</Words>
  <Application>Microsoft Office PowerPoint</Application>
  <PresentationFormat>Экран (16:9)</PresentationFormat>
  <Paragraphs>63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Roboto Thin</vt:lpstr>
      <vt:lpstr>OpenSymbol</vt:lpstr>
      <vt:lpstr>Roboto Condensed</vt:lpstr>
      <vt:lpstr>Roboto</vt:lpstr>
      <vt:lpstr>Roboto Light</vt:lpstr>
      <vt:lpstr>Roboto Condensed Light</vt:lpstr>
      <vt:lpstr>Bodoni</vt:lpstr>
      <vt:lpstr>Montserrat Black</vt:lpstr>
      <vt:lpstr>Green Botanical</vt:lpstr>
      <vt:lpstr>Значения вертикальной планировки  Преподаватель спец.дисциплин Желоманова Е.И для студентов группы СП-41 по профессиональному модулю ПМ03 «Ведение  современных технологий садово-паркового и ландшафтного строительства». </vt:lpstr>
      <vt:lpstr>Вертикальная планировка</vt:lpstr>
      <vt:lpstr>Цели</vt:lpstr>
      <vt:lpstr>Слайд 4</vt:lpstr>
      <vt:lpstr>Виды рельефа местности расположения города </vt:lpstr>
      <vt:lpstr>Слайд 6</vt:lpstr>
      <vt:lpstr>Слайд 7</vt:lpstr>
      <vt:lpstr>Слайд 8</vt:lpstr>
      <vt:lpstr>Слайд 9</vt:lpstr>
      <vt:lpstr>В зависимости от стадийности проектирования разработка вертикальной планировки производится тремя методами:</vt:lpstr>
      <vt:lpstr>Разработка схемы вертикальной планировки методом проектных отметок </vt:lpstr>
      <vt:lpstr>Метод проектных (продольных и поперечных) профилей</vt:lpstr>
      <vt:lpstr>Метод проектных (красных) горизонталей</vt:lpstr>
      <vt:lpstr>Слайд 14</vt:lpstr>
      <vt:lpstr>Контрольные вопросы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Значения вертикальной планировки</dc:title>
  <cp:lastModifiedBy>avanesyan</cp:lastModifiedBy>
  <cp:revision>19</cp:revision>
  <dcterms:modified xsi:type="dcterms:W3CDTF">2021-10-05T06:00:30Z</dcterms:modified>
</cp:coreProperties>
</file>