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A5522-591E-45F7-B3C6-323C796358E5}" v="194" dt="2023-03-03T07:26:43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296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8147666-B5DA-42D7-860C-6326547BCB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04B30F-0DFB-41D3-B073-686D18F499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BFBDF-78BA-4949-898D-EAD6E750AE6A}" type="datetime1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567D83-C42A-4FDB-8FA9-7C1D7EEC8C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12F133-C81D-4A71-81A9-DCF01AE09B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F1C08-02AE-4968-A72D-572883DF4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465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CB6C3-6DFD-4167-A658-5BE28C6F2E89}" type="datetime1">
              <a:rPr lang="ru-RU" smtClean="0"/>
              <a:pPr/>
              <a:t>02.03.2023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77A0C-2EBD-498E-B4E9-127161EE7B6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61613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77A0C-2EBD-498E-B4E9-127161EE7B6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9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Прямоугольник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Полилиния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Полилиния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Прямоугольник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Полилиния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Полилиния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Полилиния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Полилиния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Полилиния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Полилиния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Полилиния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Полилиния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Полилиния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Полилиния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Полилиния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Полилиния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Полилиния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Полилиния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Полилиния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Полилиния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Полилиния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Полилиния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Полилиния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Полилиния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Полилиния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Полилиния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Полилиния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Полилиния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Прямоугольник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Полилиния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Полилиния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Полилиния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Полилиния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Полилиния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Полилиния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Полилиния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Полилиния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Полилиния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Полилиния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Полилиния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Прямоугольник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Полилиния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Полилиния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Полилиния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Полилиния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Полилиния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Полилиния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Полилиния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Полилиния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Полилиния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Полилиния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Полилиния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Полилиния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Полилиния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226E71D3-32FD-4BA5-B5EB-6BA9A9FD8591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B5AF4B-3067-46C7-9F81-423C1983FDBA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F76350-5A7E-49DF-99E3-394F6CC410C2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093FAE-6D00-4E44-978A-F35CBD440AC4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0" name="Надпись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«</a:t>
            </a:r>
          </a:p>
        </p:txBody>
      </p:sp>
      <p:sp>
        <p:nvSpPr>
          <p:cNvPr id="61" name="Надпись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»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1024B8-AC39-4FCC-A1F2-3D04B286AAD6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ойной столб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D38531-F63B-46B5-A1F2-4DAD01111027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8A567-3EB0-43DA-894A-BE4F62865DB3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C780E6-16D2-4C01-BF69-64889FBB0B25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EF6A54-205A-4894-85CA-836FFE127AC4}" type="datetime1">
              <a:rPr lang="ru-RU" noProof="0" smtClean="0"/>
              <a:t>02.03.2023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59E4B2-A3D8-4E01-8BC6-84D9C784D038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97D021-FD91-4644-8402-293C117D3111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446B8D-7EB0-4130-A1FC-46E3E64ABB45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7574F0-16D3-408F-93FA-6916DC1BAD3F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8FA92F-4FA8-43EA-8BD5-5329899B798B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F9D3BB-142D-4258-B666-85B58B1145CB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E524F-E058-4C39-9ED8-E9101EFBBB22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762E06-9654-4BE2-A90A-221151FA31EE}" type="datetime1">
              <a:rPr lang="ru-RU" noProof="0" smtClean="0"/>
              <a:t>02.03.2023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Прямоугольник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Полилиния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Полилиния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Полилиния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Полилиния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Полилиния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Полилиния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Полилиния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Полилиния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Полилиния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Полилиния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Линия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Полилиния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Полилиния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Полилиния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Полилиния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Прямоугольник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Полилиния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Полилиния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Полилиния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Полилиния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Полилиния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Полилиния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Полилиния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Полилиния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Полилиния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Полилиния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Группа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Полилиния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Полилиния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Полилиния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Полилиния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Полилиния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Полилиния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Полилиния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Полилиния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Полилиния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Прямоугольник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DDB632F-057E-4E6C-9691-0FCDB525310C}" type="datetime1">
              <a:rPr lang="ru-RU" noProof="0" smtClean="0"/>
              <a:t>02.03.2023</a:t>
            </a:fld>
            <a:endParaRPr lang="ru-RU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D22F896-40B5-4ADD-8801-0D06FADFA095}" type="slidenum">
              <a:rPr lang="ru-RU" noProof="0" smtClean="0"/>
              <a:pPr/>
              <a:t>‹#›</a:t>
            </a:fld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732" y="1610824"/>
            <a:ext cx="8791575" cy="2387600"/>
          </a:xfrm>
        </p:spPr>
        <p:txBody>
          <a:bodyPr rtlCol="0"/>
          <a:lstStyle/>
          <a:p>
            <a:pPr algn="ctr"/>
            <a:r>
              <a:rPr lang="ru-RU" dirty="0">
                <a:latin typeface="Calibri"/>
                <a:ea typeface="Calibri"/>
                <a:cs typeface="Calibri"/>
              </a:rPr>
              <a:t>ЭСКИЗИРОВАНИЕ ДЕТАЛЕЙ</a:t>
            </a:r>
          </a:p>
          <a:p>
            <a:endParaRPr lang="ru-RU" dirty="0">
              <a:ea typeface="Calibri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17655" y="5477730"/>
            <a:ext cx="879157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Calibri"/>
                <a:ea typeface="Calibri"/>
                <a:cs typeface="Calibri"/>
              </a:rPr>
              <a:t>Выполнил преподаватель  инженерной графики </a:t>
            </a:r>
            <a:r>
              <a:rPr lang="ru-RU" dirty="0" err="1">
                <a:latin typeface="Calibri"/>
                <a:ea typeface="Calibri"/>
                <a:cs typeface="Calibri"/>
              </a:rPr>
              <a:t>лучинина</a:t>
            </a:r>
            <a:r>
              <a:rPr lang="ru-RU" dirty="0">
                <a:latin typeface="Calibri"/>
                <a:ea typeface="Calibri"/>
                <a:cs typeface="Calibri"/>
              </a:rPr>
              <a:t> </a:t>
            </a:r>
            <a:r>
              <a:rPr lang="ru-RU" dirty="0" err="1">
                <a:latin typeface="Calibri"/>
                <a:ea typeface="Calibri"/>
                <a:cs typeface="Calibri"/>
              </a:rPr>
              <a:t>и.а</a:t>
            </a:r>
            <a:endParaRPr lang="ru-RU" dirty="0" err="1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3A857-4655-723B-31B8-53711F45D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E5427-FDA4-3F52-1A21-45C796FA0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103" y="160216"/>
            <a:ext cx="11154919" cy="643205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Calibri"/>
                <a:ea typeface="Calibri"/>
                <a:cs typeface="Calibri"/>
              </a:rPr>
              <a:t>Радиусы скруглений определяют </a:t>
            </a:r>
            <a:r>
              <a:rPr lang="ru-RU" sz="2000" dirty="0" err="1">
                <a:latin typeface="Calibri"/>
                <a:ea typeface="Calibri"/>
                <a:cs typeface="Calibri"/>
              </a:rPr>
              <a:t>радиусомером</a:t>
            </a:r>
            <a:r>
              <a:rPr lang="ru-RU" sz="2000" dirty="0">
                <a:latin typeface="Calibri"/>
                <a:ea typeface="Calibri"/>
                <a:cs typeface="Calibri"/>
              </a:rPr>
              <a:t> (набор шаблонов)  (Рисунок 7.3, а). Определение параметров стандартной резьбы производят с помощью штангенциркуля и резьбомеров. Резьбомеры представляют собой набор шаблонов, измерительная часть которых соответствует профилю стандартной резьбы. Резьбомеры бывают двух типов: для метрической резьбы с клеймом «М60</a:t>
            </a:r>
            <a:r>
              <a:rPr lang="ru-RU" sz="2000" baseline="30000" dirty="0">
                <a:latin typeface="Calibri"/>
                <a:ea typeface="Calibri"/>
                <a:cs typeface="Calibri"/>
              </a:rPr>
              <a:t>0</a:t>
            </a:r>
            <a:r>
              <a:rPr lang="ru-RU" sz="2000" dirty="0">
                <a:latin typeface="Calibri"/>
                <a:ea typeface="Calibri"/>
                <a:cs typeface="Calibri"/>
              </a:rPr>
              <a:t>» и размером шага в миллиметрах на каждой пластинке и для дюймовой и трубной резьбы с клеймом «Д55</a:t>
            </a:r>
            <a:r>
              <a:rPr lang="ru-RU" sz="2000" baseline="30000" dirty="0">
                <a:latin typeface="Calibri"/>
                <a:ea typeface="Calibri"/>
                <a:cs typeface="Calibri"/>
              </a:rPr>
              <a:t>0</a:t>
            </a:r>
            <a:r>
              <a:rPr lang="ru-RU" sz="2000" dirty="0">
                <a:latin typeface="Calibri"/>
                <a:ea typeface="Calibri"/>
                <a:cs typeface="Calibri"/>
              </a:rPr>
              <a:t>» и указанием числа ниток на дюйме на каждой пластинке. Для измерения шага резьбы на детали резьбомером подбирают шаблон-пластинку, зубцы которой совпадают с впадинами измеряемой резьбы Рисунок 7.3, б). Затем читают указанный на пластинке шаг (или число ниток на дюйм). Наружный диаметр стержня (или внутренний в отверстии) измеряют штангенциркулем. Определив размер и шаг, устанавливают тип и размер резьбы по таблицам стандартной резьбы (ГОСТ 8724-81, ГОСТ 6357-81).</a:t>
            </a:r>
            <a:endParaRPr lang="ru-RU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142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5FF7B57D-FF7B-48B3-9F60-9BCEEECF9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B95AFDF-FA7D-4311-9C65-6D507D92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5CCD98-20C1-4404-B788-FDA92F8A4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C1424C76-B5C3-468E-86FA-8D9B26905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3922267-72C9-403B-A6DE-7D0A43D55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7276DB68-2E8D-4723-852B-7476DD38F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0A155711-4993-4D1E-89EA-A397C164F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2AB42136-2551-4CAA-857F-65FA3247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7C2ADEA1-EA3E-4C0E-A28E-460092F7FF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B04584B3-081C-4286-A840-AB5B16B10A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3AB388FD-C246-4936-A041-E0413A132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692343-2D12-4F57-836C-945D407B6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062EE710-0210-4840-8698-E0DF1C617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161892F4-6071-40CD-8E18-CDEE0C91B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3E6BBE44-8D88-407D-B1C6-10C89DD617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1E90AE6E-328E-4730-825C-B5130F5C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24EC969F-6E4A-4163-ABDA-4674429A3D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1B735C94-B049-42C6-9DEF-5DB70D58C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051C02E6-1954-478B-AEAE-BF8F36BE94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Rectangle 21">
                <a:extLst>
                  <a:ext uri="{FF2B5EF4-FFF2-40B4-BE49-F238E27FC236}">
                    <a16:creationId xmlns:a16="http://schemas.microsoft.com/office/drawing/2014/main" id="{6710B1C0-310A-48D0-B824-459D9AFC2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1204A606-D9A6-4DC6-9F0E-D516EA1EB9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EE569555-0243-4979-A537-C9B4AFD5F2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4">
                <a:extLst>
                  <a:ext uri="{FF2B5EF4-FFF2-40B4-BE49-F238E27FC236}">
                    <a16:creationId xmlns:a16="http://schemas.microsoft.com/office/drawing/2014/main" id="{D52A977D-4993-48AF-A792-F2DE09639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93CFF2DC-E52E-4D99-97D5-B0D7B792E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5E175372-AF09-42A7-B3D0-226C834891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ABF20BA9-F4B2-49EA-A573-578B189774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AA3A7A4B-C811-4E23-8BFD-5823A032DA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47537781-F057-4B97-AD8F-12FE9BE599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078883C7-EB52-4BB7-A9A7-F8C046A83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63CCBBF8-5972-4ED3-AB5B-46DC425B17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8C19883-37FB-437C-A3AA-89AA6239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AF1753DD-4CEF-45EC-B952-90EA8895D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5B9356DB-C1BE-4D76-8FA7-4FBAA12D1D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C4F59561-572D-42BA-A6FD-F3AFA1A39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BB7A51A1-D509-4494-BAE2-1B96CAD4DB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D3FE0B5A-55DE-4E56-8E9B-B92D1DB9A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F125661C-3A0E-4B6E-B2AB-1B08C89251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39304006-EE77-438A-A0D1-537322356C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C6031DEB-4109-4049-82CF-DD06483A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65FC2657-18D6-4490-88D6-32E6B1C6FB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20BEA03B-3EAD-4FA2-BC9D-25A14D635C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B261C-34A9-12F6-0E61-D988CCC6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2FF605-41AA-8535-F661-05BF26566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4620" y="2249487"/>
            <a:ext cx="2862444" cy="3957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400">
              <a:solidFill>
                <a:srgbClr val="FFFFFF"/>
              </a:solidFill>
              <a:latin typeface="+mn-lt"/>
              <a:cs typeface="+mn-cs"/>
            </a:endParaRPr>
          </a:p>
          <a:p>
            <a:r>
              <a:rPr lang="ru-RU" sz="2000" dirty="0">
                <a:latin typeface="Calibri"/>
                <a:ea typeface="Calibri"/>
                <a:cs typeface="Calibri"/>
              </a:rPr>
              <a:t>Рисунок 7.3 — Измерение радиусов и шага резьбы</a:t>
            </a:r>
            <a:endParaRPr lang="ru-RU" sz="2000" dirty="0">
              <a:latin typeface="Calibri"/>
              <a:cs typeface="Calibri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5" name="Рисунок 5" descr="Изображение выглядит как наружный объект&#10;&#10;Автоматически созданное описание">
            <a:extLst>
              <a:ext uri="{FF2B5EF4-FFF2-40B4-BE49-F238E27FC236}">
                <a16:creationId xmlns:a16="http://schemas.microsoft.com/office/drawing/2014/main" id="{B90ED4BD-98C5-4CEE-45D6-DC3ED71CB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1778" y="1091218"/>
            <a:ext cx="6844045" cy="467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9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E1350-FAE6-DFB6-DD43-86CB7BD29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0AF63A-7756-4472-539E-BA07F1A94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4641" y="414215"/>
            <a:ext cx="10099843" cy="6256213"/>
          </a:xfrm>
        </p:spPr>
        <p:txBody>
          <a:bodyPr>
            <a:normAutofit/>
          </a:bodyPr>
          <a:lstStyle/>
          <a:p>
            <a:r>
              <a:rPr lang="ru-RU" dirty="0"/>
              <a:t>7.2.2 Съёмка размеров с помощью отпечатка</a:t>
            </a: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Форму и размеры плоского контура можно снять в виде отпечатка на бумагу. Деталь положите на бумагу и контур обведите острым карандашом. По отпечатку установите геометрическую форму и размеры контура. Радиусы и центры дуг определяют, проведя перпендикуляры из середины двух хорд дуги одного радиуса, при наличии оси симметрии её можно считать за один из перпендикуляров (Рисунок 7.4).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Отпечаток контура кромки внутренней полости детали снимают на бумагу протиранием контура графитом карандаша. По отпечатку устанавливают геометрическую форму и размеры контура.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При отсутствии резьбомера шаг резьбы может быть определён с помощью оттиска на бумаге. Для этого резьбовую часть детали обжимают листком чистой бумаги так, чтобы получить на ней отпечаток ниток резьбы. Затем, по оттиску необходимо измерить расстояние L между крайними чёткими рисками с погрешностью не более 0,2 мм. Сосчитав число шагов n на длине L (на единицу меньше числа рисок), определяют шаг резьбы.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i="1" u="sng" dirty="0">
                <a:latin typeface="Calibri"/>
                <a:ea typeface="Calibri"/>
                <a:cs typeface="Calibri"/>
              </a:rPr>
              <a:t>Пример.</a:t>
            </a:r>
            <a:r>
              <a:rPr lang="ru-RU" dirty="0">
                <a:latin typeface="Calibri"/>
                <a:ea typeface="Calibri"/>
                <a:cs typeface="Calibri"/>
              </a:rPr>
              <a:t> Наружный диаметр резьбы 14 мм. Оттиск дал 10 чётких рисок (т.е. 9 шагов) общей длиной L = 13,5 мм. Определяем шаг P = 13,5:9 = 1,5 мм. По ГОСТ 8724-81 находим резьбу М14х1,5, т.е. метрическая резьба 2-го ряда с мелким шагом.</a:t>
            </a:r>
            <a:endParaRPr lang="ru-RU" dirty="0">
              <a:latin typeface="Calibri"/>
              <a:cs typeface="Calibri"/>
            </a:endParaRPr>
          </a:p>
          <a:p>
            <a:endParaRPr lang="ru-RU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32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5FF7B57D-FF7B-48B3-9F60-9BCEEECF9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B95AFDF-FA7D-4311-9C65-6D507D92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5CCD98-20C1-4404-B788-FDA92F8A4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C1424C76-B5C3-468E-86FA-8D9B26905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3922267-72C9-403B-A6DE-7D0A43D55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7276DB68-2E8D-4723-852B-7476DD38F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0A155711-4993-4D1E-89EA-A397C164F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2AB42136-2551-4CAA-857F-65FA3247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7C2ADEA1-EA3E-4C0E-A28E-460092F7FF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B04584B3-081C-4286-A840-AB5B16B10A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3AB388FD-C246-4936-A041-E0413A132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692343-2D12-4F57-836C-945D407B6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062EE710-0210-4840-8698-E0DF1C617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161892F4-6071-40CD-8E18-CDEE0C91B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3E6BBE44-8D88-407D-B1C6-10C89DD617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1E90AE6E-328E-4730-825C-B5130F5C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24EC969F-6E4A-4163-ABDA-4674429A3D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1B735C94-B049-42C6-9DEF-5DB70D58C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051C02E6-1954-478B-AEAE-BF8F36BE94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Rectangle 21">
                <a:extLst>
                  <a:ext uri="{FF2B5EF4-FFF2-40B4-BE49-F238E27FC236}">
                    <a16:creationId xmlns:a16="http://schemas.microsoft.com/office/drawing/2014/main" id="{6710B1C0-310A-48D0-B824-459D9AFC2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1204A606-D9A6-4DC6-9F0E-D516EA1EB9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EE569555-0243-4979-A537-C9B4AFD5F2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4">
                <a:extLst>
                  <a:ext uri="{FF2B5EF4-FFF2-40B4-BE49-F238E27FC236}">
                    <a16:creationId xmlns:a16="http://schemas.microsoft.com/office/drawing/2014/main" id="{D52A977D-4993-48AF-A792-F2DE09639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93CFF2DC-E52E-4D99-97D5-B0D7B792E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5E175372-AF09-42A7-B3D0-226C834891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ABF20BA9-F4B2-49EA-A573-578B189774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AA3A7A4B-C811-4E23-8BFD-5823A032DA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47537781-F057-4B97-AD8F-12FE9BE599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078883C7-EB52-4BB7-A9A7-F8C046A83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63CCBBF8-5972-4ED3-AB5B-46DC425B17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8C19883-37FB-437C-A3AA-89AA6239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AF1753DD-4CEF-45EC-B952-90EA8895D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5B9356DB-C1BE-4D76-8FA7-4FBAA12D1D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C4F59561-572D-42BA-A6FD-F3AFA1A39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BB7A51A1-D509-4494-BAE2-1B96CAD4DB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D3FE0B5A-55DE-4E56-8E9B-B92D1DB9A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F125661C-3A0E-4B6E-B2AB-1B08C89251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39304006-EE77-438A-A0D1-537322356C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C6031DEB-4109-4049-82CF-DD06483A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65FC2657-18D6-4490-88D6-32E6B1C6FB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20BEA03B-3EAD-4FA2-BC9D-25A14D635C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DFC748-1DF0-E923-97D2-6C95C999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5C4F7B-6A3A-A065-9F92-757DBE604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4620" y="2249487"/>
            <a:ext cx="2862444" cy="3957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400">
              <a:solidFill>
                <a:srgbClr val="FFFFFF"/>
              </a:solidFill>
              <a:latin typeface="+mn-lt"/>
              <a:cs typeface="+mn-cs"/>
            </a:endParaRPr>
          </a:p>
          <a:p>
            <a:r>
              <a:rPr lang="ru-RU" sz="2000" dirty="0">
                <a:latin typeface="Calibri"/>
                <a:ea typeface="Calibri"/>
                <a:cs typeface="Calibri"/>
              </a:rPr>
              <a:t>Рисунок 7.4 — Съемка размеров элементов деталей</a:t>
            </a:r>
            <a:endParaRPr lang="ru-RU" sz="2000" dirty="0">
              <a:latin typeface="Calibri"/>
              <a:cs typeface="Calibri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8502969E-8F42-9772-16D0-E7A5EE451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1778" y="843122"/>
            <a:ext cx="6844045" cy="516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60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1E90F-7A27-FF57-7EFA-C6828E56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2CD17-D9D0-016C-297E-85C7F8914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Calibri"/>
                <a:ea typeface="Calibri"/>
                <a:cs typeface="Calibri"/>
              </a:rPr>
              <a:t>Эскизные конструкторские документы (ГОСТ 2.102 — 68) широко применяются при решении вопросов организации производства, изобретательства, в конструкторской деятельности. По ним изготовляют изделия в опытном производстве, при ремонте и в других случаях. Поэтому эскиз должен уметь выполнять инженер любой специальности.</a:t>
            </a:r>
            <a:endParaRPr lang="ru-RU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36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705E34FB-F15B-4B97-A591-8EE92E5FA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 Diagonal Corner Rectangle 6">
            <a:extLst>
              <a:ext uri="{FF2B5EF4-FFF2-40B4-BE49-F238E27FC236}">
                <a16:creationId xmlns:a16="http://schemas.microsoft.com/office/drawing/2014/main" id="{1E43660D-412A-41EF-9745-E92C0AC60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0544" y="808057"/>
            <a:ext cx="10227733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ECE3F768-9B03-F4E8-479F-BABD94F41CD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126" r="1051" b="-1"/>
          <a:stretch/>
        </p:blipFill>
        <p:spPr>
          <a:xfrm>
            <a:off x="1302278" y="1136606"/>
            <a:ext cx="9584265" cy="45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235B0-1420-4439-E85D-9EB382A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0D7745-1743-2030-61B2-FED07CC8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66872"/>
            <a:ext cx="9905999" cy="536855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ru-RU" b="1" dirty="0">
                <a:latin typeface="Calibri"/>
                <a:ea typeface="Calibri"/>
                <a:cs typeface="Calibri"/>
              </a:rPr>
              <a:t>Эскиз</a:t>
            </a:r>
            <a:r>
              <a:rPr lang="ru-RU" b="1" i="1" dirty="0">
                <a:latin typeface="Calibri"/>
                <a:ea typeface="Calibri"/>
                <a:cs typeface="Calibri"/>
              </a:rPr>
              <a:t> — </a:t>
            </a:r>
            <a:r>
              <a:rPr lang="ru-RU" dirty="0">
                <a:latin typeface="Calibri"/>
                <a:ea typeface="Calibri"/>
                <a:cs typeface="Calibri"/>
              </a:rPr>
              <a:t>документ, предназначенный для разового использования в производстве, содержащий изображение изделия и данные, необходимые для его изготовления и контроля. Изображение предмета на эскизе выполняется по правилам прямоугольного проецирования, но от руки с соблюдением глазомерного масштаба.</a:t>
            </a:r>
            <a:endParaRPr lang="ru-RU" dirty="0">
              <a:latin typeface="Calibri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По содержанию к эскизу предъявляются те же требования стандартов ЕСКД, что и к чертежу.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Не смотря на то, что эскиз выполняется от руки, обводка изображений, штриховка, надписи, нанесение размеров должны быть выполнены на эскизе аккуратно и четко. Обычно эскизы выполняют на бумаге в клетку или миллиметровке, так как, используя вертикальные и горизонтальные линии клеток, удобно поводить линии построения изображений, соблюдая проекционную связь.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Формат эскиза определяется числом изображений и их степенью сложности. На эскизах наносят все размеры, необходимые для изготовления и контроля изображаемого изделия. Размеры элементов каждой детали определяют с помощью простых измерительных инструментов: металлической линейки, штангенциркуля, кронциркуля, нутромера, </a:t>
            </a:r>
            <a:r>
              <a:rPr lang="ru-RU" dirty="0" err="1">
                <a:latin typeface="Calibri"/>
                <a:ea typeface="Calibri"/>
                <a:cs typeface="Calibri"/>
              </a:rPr>
              <a:t>радиусомера</a:t>
            </a:r>
            <a:r>
              <a:rPr lang="ru-RU" dirty="0">
                <a:latin typeface="Calibri"/>
                <a:ea typeface="Calibri"/>
                <a:cs typeface="Calibri"/>
              </a:rPr>
              <a:t>, резьбомера, угломера.</a:t>
            </a:r>
            <a:endParaRPr lang="ru-RU" dirty="0">
              <a:latin typeface="Calibri"/>
              <a:cs typeface="Calibri"/>
            </a:endParaRPr>
          </a:p>
          <a:p>
            <a:endParaRPr lang="ru-RU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40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39A43-B348-3ACB-CFD2-26090750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741C77-9352-55F9-C553-091EC4761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82" y="-85359"/>
            <a:ext cx="11400690" cy="59644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200" cap="all" dirty="0">
                <a:latin typeface="Calibri"/>
                <a:ea typeface="Calibri"/>
                <a:cs typeface="Calibri"/>
              </a:rPr>
              <a:t>7.1 АЛГОРИТМ ВЫПОЛНЕНИЯ ЭСКИЗА ДЕТАЛИ</a:t>
            </a:r>
            <a:endParaRPr lang="ru-RU" sz="120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Последовательность операций при выполнении эскизов выработана практикой и может быть представлена следующим алгоритмом.</a:t>
            </a:r>
          </a:p>
          <a:p>
            <a:r>
              <a:rPr lang="ru-RU" sz="1200" dirty="0">
                <a:latin typeface="Calibri"/>
                <a:ea typeface="Calibri"/>
                <a:cs typeface="Calibri"/>
              </a:rPr>
              <a:t>7.1.1 Изучение детали, анализ геометрической формы</a:t>
            </a: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Перед съёмкой эскиза детали внимательно её осмотрите, выясните назначение детали проанализируйте форму (конструктивные особенности), последовательность её изготовления. Необходимо выявить поверхности, которыми деталь соприкасается с поверхностями других деталей в изделии (сопрягаемые поверхности). Определите пропорции между элементами детали на глаз, материал, из которого она изготовлена.</a:t>
            </a:r>
          </a:p>
          <a:p>
            <a:r>
              <a:rPr lang="ru-RU" sz="1200" dirty="0">
                <a:latin typeface="Calibri"/>
                <a:ea typeface="Calibri"/>
                <a:cs typeface="Calibri"/>
              </a:rPr>
              <a:t>7.1.2 Выбор главного и определение необходимого количества изображений</a:t>
            </a: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Главное изображение должно давать ясную и максимальную характеристику конструктивных особенностей изделия (формы и размеров изделия) и его функционального назначения. При выборе главного изображения рекомендуется учитывать технологию изготовления детали, её положение при обработке или в сборочной единице.</a:t>
            </a: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Далее рекомендуется решить, какие изображения ещё необходимо выполнить для полного выявления формы всех элементов изделия, чем-либо дополняющие главное. </a:t>
            </a:r>
            <a:r>
              <a:rPr lang="ru-RU" sz="1200" b="1" dirty="0">
                <a:latin typeface="Calibri"/>
                <a:ea typeface="Calibri"/>
                <a:cs typeface="Calibri"/>
              </a:rPr>
              <a:t>Число изображений (виды, разрезы, сечения) должно быть минимальным, но достаточным для изготовления и контроля изделия</a:t>
            </a:r>
            <a:r>
              <a:rPr lang="ru-RU" sz="1200" dirty="0">
                <a:latin typeface="Calibri"/>
                <a:ea typeface="Calibri"/>
                <a:cs typeface="Calibri"/>
              </a:rPr>
              <a:t>.</a:t>
            </a:r>
            <a:endParaRPr lang="ru-RU" sz="1200">
              <a:latin typeface="Calibri"/>
              <a:ea typeface="Calibri"/>
              <a:cs typeface="Calibri"/>
            </a:endParaRP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Для деталей типа тел вращения с различными конструктивными элементами (отверстиями, срезами, пазами) главное изображение часто дополняют одним или несколькими видами, разрезами, сечениями, которые выявляют форму этих элементов.</a:t>
            </a: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Планки, линейки, валики, оси, втулки и т. п. рекомендуется выполнять горизонтально (так как, в большинстве своем, изготавливаются на токарном станке, у которого ось вращения заготовки горизонтальна), а корпуса, кронштейны и т. п. — основанием вниз. Главное изображение, часто, это фронтальный разрез вдоль плоскости симметрии изделия, наиболее полно выявляющий его форму.</a:t>
            </a:r>
          </a:p>
          <a:p>
            <a:r>
              <a:rPr lang="ru-RU" sz="1200" dirty="0">
                <a:latin typeface="Calibri"/>
                <a:ea typeface="Calibri"/>
                <a:cs typeface="Calibri"/>
              </a:rPr>
              <a:t>7.1.3 Выбор формата, масштаба и композиционное решение чертежа</a:t>
            </a: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Определив количество изображений, выберите приблизительный (глазомерный) масштаб и формат. Формат эскиза выбирают в зависимости от сложности поверхностей изделия, с учётом возможности как увеличения изображения по сравнению с натурой, для сложных и мелких, так и уменьшения простых по форме и крупных изделий.</a:t>
            </a:r>
          </a:p>
          <a:p>
            <a:pPr algn="just"/>
            <a:r>
              <a:rPr lang="ru-RU" sz="1200" dirty="0">
                <a:latin typeface="Calibri"/>
                <a:ea typeface="Calibri"/>
                <a:cs typeface="Calibri"/>
              </a:rPr>
              <a:t>На выбранном формате (А3, А4) нанесите (без применения линейки) рамку поля чертежа, основную надпись. Заполните графы основной надписи. Дальше предстоит выполнить компоновку, т.е. вычертить прямоугольники по габаритным размерам изображений и нанести осевые и центровые линии, предусмотрев при этом место для размещения размерных линий. Согласуйте компоновку с преподавателем.</a:t>
            </a:r>
          </a:p>
          <a:p>
            <a:endParaRPr lang="ru-RU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839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BCD4B-5AA0-AEF9-5F2E-55F368CA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8C785C-910B-8074-D1A0-2145899E6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12" y="188180"/>
            <a:ext cx="10277229" cy="633571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dirty="0">
                <a:latin typeface="Calibri"/>
                <a:ea typeface="Calibri"/>
                <a:cs typeface="Calibri"/>
              </a:rPr>
              <a:t>7.1.4 Зарисовка изображений</a:t>
            </a: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Постройте изображения (линии тонкие), начиная с основной геометрической формы. Работу выполняйте в аудитории, имея перед глазами деталь. Разрезы и сечения временно оставьте не заштрихованными.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Нельзя упрощать конструктивные детали, не нанося галтели, зенковки, фаски, т.к. такие конструктивные особенности влияют на прочность детали, её правильную работу, удобства сборки и т.д.</a:t>
            </a:r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Убедившись в верности построенных изображений, удалите вспомогательные линии и обведите линии контура толщиной 0,8…1,0 мм. Заштрихуйте разрезы и сечения. Расстояния между линиями штриховки – 2…3 мм.</a:t>
            </a:r>
            <a:endParaRPr lang="ru-RU" dirty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ea typeface="Calibri"/>
                <a:cs typeface="Calibri"/>
              </a:rPr>
              <a:t>7.1.5 Нанесение выносных и размерных линий</a:t>
            </a: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Нанесите выносные и размерные линии, предварительно наметив основные и вспомогательные конструкторские базы, как бы мысленно изготавливая деталь. Не допускается дублировать размеры. При нанесении необходимо соблюдать требования ГОСТ 2.307- 2011.</a:t>
            </a:r>
            <a:endParaRPr lang="ru-RU" dirty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ea typeface="Calibri"/>
                <a:cs typeface="Calibri"/>
              </a:rPr>
              <a:t>7.1.6 Обмер деталей, нанесение размеров</a:t>
            </a: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Выполните обмер детали при помощи измерительных инструментов и нанесите размерные числа шрифтом 5, согласовывая со стандартами ГОСТ 6636-69 — Основные нормы взаимозаменяемости. Нормальные линейные размеры, ГОСТ 10549-80 — Выход резьбы. Сбеги, </a:t>
            </a:r>
            <a:r>
              <a:rPr lang="ru-RU" dirty="0" err="1">
                <a:latin typeface="Calibri"/>
                <a:ea typeface="Calibri"/>
                <a:cs typeface="Calibri"/>
              </a:rPr>
              <a:t>недорезы</a:t>
            </a:r>
            <a:r>
              <a:rPr lang="ru-RU" dirty="0">
                <a:latin typeface="Calibri"/>
                <a:ea typeface="Calibri"/>
                <a:cs typeface="Calibri"/>
              </a:rPr>
              <a:t>, проточки и фаски</a:t>
            </a:r>
          </a:p>
          <a:p>
            <a:r>
              <a:rPr lang="ru-RU" dirty="0">
                <a:latin typeface="Calibri"/>
                <a:ea typeface="Calibri"/>
                <a:cs typeface="Calibri"/>
              </a:rPr>
              <a:t>7.1.7 Проверка чертежа</a:t>
            </a:r>
          </a:p>
          <a:p>
            <a:r>
              <a:rPr lang="ru-RU" dirty="0">
                <a:latin typeface="Calibri"/>
                <a:ea typeface="Calibri"/>
                <a:cs typeface="Calibri"/>
              </a:rPr>
              <a:t>Выполните окончательную проверку эскиза и его соответствие детали.</a:t>
            </a:r>
            <a:endParaRPr lang="ru-RU" dirty="0">
              <a:latin typeface="Calibri"/>
              <a:cs typeface="Calibri"/>
            </a:endParaRPr>
          </a:p>
          <a:p>
            <a:endParaRPr lang="ru-RU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91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FDCC4-8B16-31B1-E1E6-D8314D28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1DA285-1100-8B23-0542-5C799077A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25487"/>
            <a:ext cx="9905999" cy="560302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cap="all" dirty="0">
                <a:latin typeface="Calibri"/>
                <a:ea typeface="Calibri"/>
                <a:cs typeface="Calibri"/>
              </a:rPr>
              <a:t>7.2 ОПРЕДЕЛЕНИЕ РАЗМЕРОВ ДЕТАЛЕЙ С НАТУРЫ</a:t>
            </a:r>
            <a:endParaRPr lang="ru-RU" dirty="0">
              <a:latin typeface="Calibri"/>
              <a:ea typeface="Calibri"/>
              <a:cs typeface="Calibri"/>
            </a:endParaRPr>
          </a:p>
          <a:p>
            <a:r>
              <a:rPr lang="ru-RU" dirty="0">
                <a:latin typeface="Calibri"/>
                <a:ea typeface="Calibri"/>
                <a:cs typeface="Calibri"/>
              </a:rPr>
              <a:t>7.2.1 Определение линейных размеров измерительными инструментами</a:t>
            </a:r>
          </a:p>
          <a:p>
            <a:pPr algn="just"/>
            <a:r>
              <a:rPr lang="ru-RU" dirty="0">
                <a:latin typeface="Calibri"/>
                <a:ea typeface="Calibri"/>
                <a:cs typeface="Calibri"/>
              </a:rPr>
              <a:t>Для определения линейных размеров при выполнении эскизов используют простейшие измерительные инструменты: линейку, кронциркуль (для измерения наружных диаметров), нутромер (для внутренних диаметров). С их помощью размеры получают с погрешностью 1…0,5 мм. Более точно (с погрешностью 0,1…0,05 мм) измеряют размеры штангенциркулем. При определении размера сначала считают по шкале штанги число миллиметров до нулевого штриха нониуса, а потом по шкале нониуса смотрят, какой штрих нониуса точно совпадает со штрихом шкалы штанги. Совпавший штрих нониуса укажет число десятых долей миллиметра. Примеры измерения указанными инструментами показаны на Рисунках 7.1 и 7.2.</a:t>
            </a:r>
            <a:endParaRPr lang="ru-RU" dirty="0">
              <a:latin typeface="Calibri"/>
              <a:cs typeface="Calibri"/>
            </a:endParaRPr>
          </a:p>
          <a:p>
            <a:endParaRPr lang="ru-RU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757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5FC14DC2-4A54-40AC-8EF3-06CEBE60D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6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E8EC2BBA-55E7-4DA8-AF56-7DBA1F819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B7CF95D-5B26-F87E-7F11-5483755CD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437" y="643467"/>
            <a:ext cx="577312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4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5FF7B57D-FF7B-48B3-9F60-9BCEEECF9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B95AFDF-FA7D-4311-9C65-6D507D92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5CCD98-20C1-4404-B788-FDA92F8A4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C1424C76-B5C3-468E-86FA-8D9B26905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3922267-72C9-403B-A6DE-7D0A43D55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7276DB68-2E8D-4723-852B-7476DD38F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0A155711-4993-4D1E-89EA-A397C164F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2AB42136-2551-4CAA-857F-65FA3247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7C2ADEA1-EA3E-4C0E-A28E-460092F7FF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B04584B3-081C-4286-A840-AB5B16B10A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3AB388FD-C246-4936-A041-E0413A132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692343-2D12-4F57-836C-945D407B6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062EE710-0210-4840-8698-E0DF1C617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161892F4-6071-40CD-8E18-CDEE0C91B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3E6BBE44-8D88-407D-B1C6-10C89DD617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1E90AE6E-328E-4730-825C-B5130F5C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24EC969F-6E4A-4163-ABDA-4674429A3D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1B735C94-B049-42C6-9DEF-5DB70D58C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051C02E6-1954-478B-AEAE-BF8F36BE94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Rectangle 21">
                <a:extLst>
                  <a:ext uri="{FF2B5EF4-FFF2-40B4-BE49-F238E27FC236}">
                    <a16:creationId xmlns:a16="http://schemas.microsoft.com/office/drawing/2014/main" id="{6710B1C0-310A-48D0-B824-459D9AFC2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1204A606-D9A6-4DC6-9F0E-D516EA1EB9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EE569555-0243-4979-A537-C9B4AFD5F2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4">
                <a:extLst>
                  <a:ext uri="{FF2B5EF4-FFF2-40B4-BE49-F238E27FC236}">
                    <a16:creationId xmlns:a16="http://schemas.microsoft.com/office/drawing/2014/main" id="{D52A977D-4993-48AF-A792-F2DE09639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93CFF2DC-E52E-4D99-97D5-B0D7B792E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5E175372-AF09-42A7-B3D0-226C834891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ABF20BA9-F4B2-49EA-A573-578B189774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AA3A7A4B-C811-4E23-8BFD-5823A032DA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47537781-F057-4B97-AD8F-12FE9BE599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078883C7-EB52-4BB7-A9A7-F8C046A83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63CCBBF8-5972-4ED3-AB5B-46DC425B17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8C19883-37FB-437C-A3AA-89AA6239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AF1753DD-4CEF-45EC-B952-90EA8895D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5B9356DB-C1BE-4D76-8FA7-4FBAA12D1D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C4F59561-572D-42BA-A6FD-F3AFA1A39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BB7A51A1-D509-4494-BAE2-1B96CAD4DB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D3FE0B5A-55DE-4E56-8E9B-B92D1DB9A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F125661C-3A0E-4B6E-B2AB-1B08C89251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39304006-EE77-438A-A0D1-537322356C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C6031DEB-4109-4049-82CF-DD06483A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65FC2657-18D6-4490-88D6-32E6B1C6FB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20BEA03B-3EAD-4FA2-BC9D-25A14D635C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9BA4B-B48E-7BD6-25EA-1CB3724E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200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D6AD97-7699-2726-CB24-CD3C93154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4620" y="2249487"/>
            <a:ext cx="2862444" cy="39573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>
                <a:latin typeface="Calibri"/>
                <a:ea typeface="Calibri"/>
                <a:cs typeface="Calibri"/>
              </a:rPr>
              <a:t>Рисунок</a:t>
            </a:r>
            <a:r>
              <a:rPr lang="en-US" sz="1800" dirty="0">
                <a:latin typeface="Calibri"/>
                <a:ea typeface="Calibri"/>
                <a:cs typeface="Calibri"/>
              </a:rPr>
              <a:t> 7.2 —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Измерение</a:t>
            </a:r>
            <a:r>
              <a:rPr lang="en-US" sz="1800" dirty="0">
                <a:latin typeface="Calibri"/>
                <a:ea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расстояний</a:t>
            </a:r>
            <a:r>
              <a:rPr lang="en-US" sz="1800" dirty="0">
                <a:latin typeface="Calibri"/>
                <a:ea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между</a:t>
            </a:r>
            <a:r>
              <a:rPr lang="en-US" sz="1800" dirty="0">
                <a:latin typeface="Calibri"/>
                <a:ea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центрами</a:t>
            </a:r>
            <a:r>
              <a:rPr lang="en-US" sz="1800" dirty="0">
                <a:latin typeface="Calibri"/>
                <a:ea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отверстий</a:t>
            </a:r>
            <a:r>
              <a:rPr lang="en-US" sz="1800" dirty="0">
                <a:latin typeface="Calibri"/>
                <a:ea typeface="Calibri"/>
                <a:cs typeface="Calibri"/>
              </a:rPr>
              <a:t> и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толщин</a:t>
            </a:r>
            <a:r>
              <a:rPr lang="en-US" sz="1800" dirty="0">
                <a:latin typeface="Calibri"/>
                <a:ea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</a:rPr>
              <a:t>стенок</a:t>
            </a:r>
            <a:endParaRPr lang="en-US" sz="1800" dirty="0" err="1">
              <a:solidFill>
                <a:srgbClr val="FFFFFF"/>
              </a:solidFill>
              <a:latin typeface="+mn-lt"/>
              <a:cs typeface="+mn-cs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33507798-90D0-BD5D-D6B3-7CCCB6A32E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419671" y="213622"/>
            <a:ext cx="5281720" cy="65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13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1</Words>
  <Application>Microsoft Office PowerPoint</Application>
  <PresentationFormat>Широкоэкранный</PresentationFormat>
  <Paragraphs>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Схема</vt:lpstr>
      <vt:lpstr>ЭСКИЗИРОВАНИЕ ДЕТАЛЕЙ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100</cp:revision>
  <dcterms:created xsi:type="dcterms:W3CDTF">2023-03-03T07:07:51Z</dcterms:created>
  <dcterms:modified xsi:type="dcterms:W3CDTF">2023-03-03T07:26:52Z</dcterms:modified>
</cp:coreProperties>
</file>