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2" r:id="rId3"/>
    <p:sldId id="312" r:id="rId4"/>
    <p:sldId id="313" r:id="rId5"/>
    <p:sldId id="310" r:id="rId6"/>
    <p:sldId id="316" r:id="rId7"/>
    <p:sldId id="315" r:id="rId8"/>
    <p:sldId id="318" r:id="rId9"/>
    <p:sldId id="319" r:id="rId10"/>
    <p:sldId id="317" r:id="rId11"/>
    <p:sldId id="314" r:id="rId12"/>
    <p:sldId id="320" r:id="rId13"/>
    <p:sldId id="308" r:id="rId14"/>
    <p:sldId id="325" r:id="rId15"/>
    <p:sldId id="329" r:id="rId16"/>
    <p:sldId id="331" r:id="rId17"/>
    <p:sldId id="332" r:id="rId18"/>
    <p:sldId id="330"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F503241-469E-46E9-8D11-BA58C7FBB08A}" type="datetimeFigureOut">
              <a:rPr lang="ru-RU" smtClean="0"/>
              <a:t>06.05.2023</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250843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503241-469E-46E9-8D11-BA58C7FBB08A}" type="datetimeFigureOut">
              <a:rPr lang="ru-RU" smtClean="0"/>
              <a:t>06.05.2023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33438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F503241-469E-46E9-8D11-BA58C7FBB08A}" type="datetimeFigureOut">
              <a:rPr lang="ru-RU" smtClean="0"/>
              <a:t>06.05.2023</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191405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F503241-469E-46E9-8D11-BA58C7FBB08A}" type="datetimeFigureOut">
              <a:rPr lang="ru-RU" smtClean="0"/>
              <a:t>06.05.2023</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37AE4DC5-A3BC-4A63-B073-F8083566B390}"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54235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F503241-469E-46E9-8D11-BA58C7FBB08A}" type="datetimeFigureOut">
              <a:rPr lang="ru-RU" smtClean="0"/>
              <a:t>06.05.2023</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424891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F503241-469E-46E9-8D11-BA58C7FBB08A}" type="datetimeFigureOut">
              <a:rPr lang="ru-RU" smtClean="0"/>
              <a:t>06.05.2023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183818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F503241-469E-46E9-8D11-BA58C7FBB08A}" type="datetimeFigureOut">
              <a:rPr lang="ru-RU" smtClean="0"/>
              <a:t>06.05.2023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324214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503241-469E-46E9-8D11-BA58C7FBB08A}" type="datetimeFigureOut">
              <a:rPr lang="ru-RU" smtClean="0"/>
              <a:t>06.05.2023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1269311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F503241-469E-46E9-8D11-BA58C7FBB08A}" type="datetimeFigureOut">
              <a:rPr lang="ru-RU" smtClean="0"/>
              <a:t>06.05.2023</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5260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F503241-469E-46E9-8D11-BA58C7FBB08A}" type="datetimeFigureOut">
              <a:rPr lang="ru-RU" smtClean="0"/>
              <a:t>06.05.2023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367749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F503241-469E-46E9-8D11-BA58C7FBB08A}" type="datetimeFigureOut">
              <a:rPr lang="ru-RU" smtClean="0"/>
              <a:t>06.05.2023</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321534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F503241-469E-46E9-8D11-BA58C7FBB08A}" type="datetimeFigureOut">
              <a:rPr lang="ru-RU" smtClean="0"/>
              <a:t>06.05.2023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398095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F503241-469E-46E9-8D11-BA58C7FBB08A}" type="datetimeFigureOut">
              <a:rPr lang="ru-RU" smtClean="0"/>
              <a:t>06.05.2023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267824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F503241-469E-46E9-8D11-BA58C7FBB08A}" type="datetimeFigureOut">
              <a:rPr lang="ru-RU" smtClean="0"/>
              <a:t>06.05.2023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428562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03241-469E-46E9-8D11-BA58C7FBB08A}" type="datetimeFigureOut">
              <a:rPr lang="ru-RU" smtClean="0"/>
              <a:t>06.05.2023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105854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503241-469E-46E9-8D11-BA58C7FBB08A}" type="datetimeFigureOut">
              <a:rPr lang="ru-RU" smtClean="0"/>
              <a:t>06.05.2023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404478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F503241-469E-46E9-8D11-BA58C7FBB08A}" type="datetimeFigureOut">
              <a:rPr lang="ru-RU" smtClean="0"/>
              <a:t>06.05.2023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7AE4DC5-A3BC-4A63-B073-F8083566B390}" type="slidenum">
              <a:rPr lang="ru-RU" smtClean="0"/>
              <a:t>‹#›</a:t>
            </a:fld>
            <a:endParaRPr lang="ru-RU"/>
          </a:p>
        </p:txBody>
      </p:sp>
    </p:spTree>
    <p:extLst>
      <p:ext uri="{BB962C8B-B14F-4D97-AF65-F5344CB8AC3E}">
        <p14:creationId xmlns:p14="http://schemas.microsoft.com/office/powerpoint/2010/main" val="314542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690">
              <a:schemeClr val="accent5">
                <a:lumMod val="20000"/>
                <a:lumOff val="80000"/>
              </a:schemeClr>
            </a:gs>
            <a:gs pos="65380">
              <a:srgbClr val="A99768"/>
            </a:gs>
            <a:gs pos="56761">
              <a:schemeClr val="accent4">
                <a:lumMod val="75000"/>
              </a:schemeClr>
            </a:gs>
            <a:gs pos="50024">
              <a:srgbClr val="F5BCBA"/>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503241-469E-46E9-8D11-BA58C7FBB08A}" type="datetimeFigureOut">
              <a:rPr lang="ru-RU" smtClean="0"/>
              <a:t>06.05.2023</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AE4DC5-A3BC-4A63-B073-F8083566B390}" type="slidenum">
              <a:rPr lang="ru-RU" smtClean="0"/>
              <a:t>‹#›</a:t>
            </a:fld>
            <a:endParaRPr lang="ru-RU"/>
          </a:p>
        </p:txBody>
      </p:sp>
    </p:spTree>
    <p:extLst>
      <p:ext uri="{BB962C8B-B14F-4D97-AF65-F5344CB8AC3E}">
        <p14:creationId xmlns:p14="http://schemas.microsoft.com/office/powerpoint/2010/main" val="42635173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8.bin"/><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9.bin"/><Relationship Id="rId10" Type="http://schemas.openxmlformats.org/officeDocument/2006/relationships/image" Target="../media/image18.png"/><Relationship Id="rId4" Type="http://schemas.openxmlformats.org/officeDocument/2006/relationships/image" Target="../media/image19.wmf"/><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2.jpeg"/><Relationship Id="rId7" Type="http://schemas.openxmlformats.org/officeDocument/2006/relationships/oleObject" Target="../embeddings/oleObject11.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6.wmf"/><Relationship Id="rId4" Type="http://schemas.openxmlformats.org/officeDocument/2006/relationships/image" Target="../media/image23.jpg"/><Relationship Id="rId9"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76531DE-D7FB-4DCC-AE95-AADC3DA9295F}"/>
              </a:ext>
            </a:extLst>
          </p:cNvPr>
          <p:cNvSpPr/>
          <p:nvPr/>
        </p:nvSpPr>
        <p:spPr>
          <a:xfrm>
            <a:off x="2302669" y="291306"/>
            <a:ext cx="8424862" cy="922337"/>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ru-RU" b="1" i="1" kern="0" dirty="0">
                <a:ln w="50800"/>
                <a:solidFill>
                  <a:schemeClr val="bg2"/>
                </a:solidFill>
                <a:latin typeface="Times New Roman" pitchFamily="18" charset="0"/>
                <a:cs typeface="Times New Roman" pitchFamily="18" charset="0"/>
              </a:rPr>
              <a:t>Государственное автономное профессиональное образовательное учреждение Краснодарского края</a:t>
            </a:r>
            <a:br>
              <a:rPr lang="ru-RU" b="1" i="1" kern="0" dirty="0">
                <a:ln w="50800"/>
                <a:solidFill>
                  <a:schemeClr val="bg2"/>
                </a:solidFill>
                <a:latin typeface="Times New Roman" pitchFamily="18" charset="0"/>
                <a:cs typeface="Times New Roman" pitchFamily="18" charset="0"/>
              </a:rPr>
            </a:br>
            <a:r>
              <a:rPr lang="ru-RU" b="1" i="1" kern="0" dirty="0">
                <a:ln w="50800"/>
                <a:solidFill>
                  <a:schemeClr val="bg2"/>
                </a:solidFill>
                <a:latin typeface="Times New Roman" pitchFamily="18" charset="0"/>
                <a:cs typeface="Times New Roman" pitchFamily="18" charset="0"/>
              </a:rPr>
              <a:t>«Новороссийский колледж строительства и экономики»</a:t>
            </a:r>
          </a:p>
        </p:txBody>
      </p:sp>
      <p:sp>
        <p:nvSpPr>
          <p:cNvPr id="5" name="Прямоугольник 4">
            <a:extLst>
              <a:ext uri="{FF2B5EF4-FFF2-40B4-BE49-F238E27FC236}">
                <a16:creationId xmlns:a16="http://schemas.microsoft.com/office/drawing/2014/main" id="{B45D7354-FB2F-435A-9B4C-E5C0F62A8AD1}"/>
              </a:ext>
            </a:extLst>
          </p:cNvPr>
          <p:cNvSpPr>
            <a:spLocks noChangeArrowheads="1"/>
          </p:cNvSpPr>
          <p:nvPr/>
        </p:nvSpPr>
        <p:spPr bwMode="auto">
          <a:xfrm>
            <a:off x="7135812" y="6381750"/>
            <a:ext cx="493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ru-RU" altLang="ru-RU" b="1" dirty="0">
                <a:solidFill>
                  <a:schemeClr val="bg2"/>
                </a:solidFill>
                <a:latin typeface="Times New Roman" panose="02020603050405020304" pitchFamily="18" charset="0"/>
                <a:cs typeface="Times New Roman" panose="02020603050405020304" pitchFamily="18" charset="0"/>
              </a:rPr>
              <a:t>Преподаватель: Заикина Яна Александровна</a:t>
            </a:r>
          </a:p>
        </p:txBody>
      </p:sp>
      <p:sp>
        <p:nvSpPr>
          <p:cNvPr id="6" name="Rectangle 4">
            <a:extLst>
              <a:ext uri="{FF2B5EF4-FFF2-40B4-BE49-F238E27FC236}">
                <a16:creationId xmlns:a16="http://schemas.microsoft.com/office/drawing/2014/main" id="{C1A6CBCD-E592-4015-919F-2475D3360F02}"/>
              </a:ext>
            </a:extLst>
          </p:cNvPr>
          <p:cNvSpPr>
            <a:spLocks noGrp="1" noChangeArrowheads="1"/>
          </p:cNvSpPr>
          <p:nvPr>
            <p:ph type="ctrTitle"/>
          </p:nvPr>
        </p:nvSpPr>
        <p:spPr>
          <a:xfrm>
            <a:off x="1562100" y="1803400"/>
            <a:ext cx="9448800" cy="1825625"/>
          </a:xfrm>
        </p:spPr>
        <p:txBody>
          <a:bodyPr/>
          <a:lstStyle/>
          <a:p>
            <a:pPr algn="ctr" eaLnBrk="1" fontAlgn="auto" hangingPunct="1">
              <a:spcAft>
                <a:spcPts val="0"/>
              </a:spcAft>
              <a:defRPr/>
            </a:pPr>
            <a:r>
              <a:rPr lang="ru-RU" sz="4400" i="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Теоремы сложения и умножения вероятностей</a:t>
            </a:r>
          </a:p>
        </p:txBody>
      </p:sp>
    </p:spTree>
    <p:extLst>
      <p:ext uri="{BB962C8B-B14F-4D97-AF65-F5344CB8AC3E}">
        <p14:creationId xmlns:p14="http://schemas.microsoft.com/office/powerpoint/2010/main" val="26026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260648"/>
            <a:ext cx="7239000" cy="1143000"/>
          </a:xfrm>
        </p:spPr>
        <p:txBody>
          <a:bodyPr>
            <a:normAutofit/>
          </a:bodyPr>
          <a:lstStyle/>
          <a:p>
            <a:pPr algn="ctr"/>
            <a:r>
              <a:rPr lang="ru-RU" sz="2800" dirty="0">
                <a:solidFill>
                  <a:schemeClr val="bg1"/>
                </a:solidFill>
                <a:latin typeface="Times New Roman" pitchFamily="18" charset="0"/>
                <a:cs typeface="Times New Roman" pitchFamily="18" charset="0"/>
              </a:rPr>
              <a:t>Решение     задач </a:t>
            </a:r>
            <a:br>
              <a:rPr lang="ru-RU" sz="2800" dirty="0">
                <a:solidFill>
                  <a:schemeClr val="bg1"/>
                </a:solidFill>
                <a:latin typeface="Times New Roman" pitchFamily="18" charset="0"/>
                <a:cs typeface="Times New Roman" pitchFamily="18" charset="0"/>
              </a:rPr>
            </a:br>
            <a:r>
              <a:rPr lang="ru-RU" sz="2800" dirty="0">
                <a:solidFill>
                  <a:schemeClr val="bg1"/>
                </a:solidFill>
                <a:latin typeface="Times New Roman" pitchFamily="18" charset="0"/>
                <a:cs typeface="Times New Roman" pitchFamily="18" charset="0"/>
              </a:rPr>
              <a:t>( проверь себя!!!)</a:t>
            </a:r>
          </a:p>
        </p:txBody>
      </p:sp>
      <p:sp>
        <p:nvSpPr>
          <p:cNvPr id="3" name="Содержимое 2"/>
          <p:cNvSpPr>
            <a:spLocks noGrp="1"/>
          </p:cNvSpPr>
          <p:nvPr>
            <p:ph idx="1"/>
          </p:nvPr>
        </p:nvSpPr>
        <p:spPr>
          <a:xfrm>
            <a:off x="420624" y="1582293"/>
            <a:ext cx="11000232" cy="4846638"/>
          </a:xfrm>
        </p:spPr>
        <p:txBody>
          <a:bodyPr>
            <a:normAutofit/>
          </a:bodyPr>
          <a:lstStyle/>
          <a:p>
            <a:pPr algn="just" eaLnBrk="1" hangingPunct="1"/>
            <a:r>
              <a:rPr lang="ru-RU" sz="2400" dirty="0">
                <a:solidFill>
                  <a:schemeClr val="bg1"/>
                </a:solidFill>
                <a:latin typeface="Times New Roman" panose="02020603050405020304" pitchFamily="18" charset="0"/>
                <a:cs typeface="Times New Roman" pitchFamily="18" charset="0"/>
              </a:rPr>
              <a:t>4. Производят три выстрела по одной мишени. Вероятность попадания при одном выстреле равна 0,5. Найти вероятность того, что в результате этих выстрелов произойдет только одно попадание. ( 0,375)</a:t>
            </a:r>
          </a:p>
          <a:p>
            <a:pPr algn="just" eaLnBrk="1" hangingPunct="1"/>
            <a:r>
              <a:rPr lang="ru-RU" sz="2400" dirty="0">
                <a:solidFill>
                  <a:schemeClr val="bg1"/>
                </a:solidFill>
                <a:latin typeface="Times New Roman" panose="02020603050405020304" pitchFamily="18" charset="0"/>
                <a:cs typeface="Times New Roman" pitchFamily="18" charset="0"/>
              </a:rPr>
              <a:t>5. У продавца имеется  10 оранжевых,8 синих, 5 зеленых и 15 желтых шаров.  Найти вероятность того,  что купленный шар окажется оранжевым, синим  или зеленым. (23/38)</a:t>
            </a:r>
          </a:p>
          <a:p>
            <a:pPr algn="just" eaLnBrk="1" hangingPunct="1"/>
            <a:r>
              <a:rPr lang="ru-RU" sz="2400" dirty="0">
                <a:solidFill>
                  <a:schemeClr val="bg1"/>
                </a:solidFill>
                <a:latin typeface="Times New Roman" panose="02020603050405020304" pitchFamily="18" charset="0"/>
                <a:cs typeface="Times New Roman" pitchFamily="18" charset="0"/>
              </a:rPr>
              <a:t>6. В денежно-вещевой лотерее  на каждые 10000 билетов разыгрывается 150 вещевых и 100 денежных выигрышей. Найти вероятность  выигрыша  денежного или вещевого на один лотерейный билет. ( 0,025)</a:t>
            </a:r>
          </a:p>
          <a:p>
            <a:pPr algn="just"/>
            <a:r>
              <a:rPr lang="ru-RU" sz="2400" dirty="0">
                <a:solidFill>
                  <a:schemeClr val="bg1"/>
                </a:solidFill>
                <a:latin typeface="Times New Roman" panose="02020603050405020304" pitchFamily="18" charset="0"/>
                <a:cs typeface="Times New Roman" pitchFamily="18" charset="0"/>
              </a:rPr>
              <a:t>7. Вероятность того, что новая кофемолка прослужит больше года, равна 0,91. Вероятность того, что она прослужит больше двух лет, равна 0,78. Найти вероятность того, что кофемолка прослужит меньше двух лет, но больше года. (0,13)</a:t>
            </a:r>
          </a:p>
          <a:p>
            <a:pPr algn="just" eaLnBrk="1" hangingPunct="1">
              <a:buNone/>
            </a:pPr>
            <a:endParaRPr lang="ru-RU" sz="2400" dirty="0">
              <a:solidFill>
                <a:schemeClr val="bg1"/>
              </a:solidFill>
              <a:latin typeface="Times New Roman" panose="02020603050405020304" pitchFamily="18" charset="0"/>
              <a:cs typeface="Times New Roman" pitchFamily="18" charset="0"/>
            </a:endParaRPr>
          </a:p>
          <a:p>
            <a:pPr algn="just" eaLnBrk="1" hangingPunct="1"/>
            <a:endParaRPr lang="ru-RU" sz="2400" dirty="0">
              <a:solidFill>
                <a:schemeClr val="bg1"/>
              </a:solidFill>
              <a:latin typeface="Times New Roman" panose="02020603050405020304" pitchFamily="18" charset="0"/>
              <a:cs typeface="Times New Roman" pitchFamily="18" charset="0"/>
            </a:endParaRPr>
          </a:p>
          <a:p>
            <a:pPr algn="just"/>
            <a:endParaRPr lang="ru-RU" sz="2400" dirty="0">
              <a:solidFill>
                <a:schemeClr val="bg1"/>
              </a:solidFill>
              <a:latin typeface="Times New Roman" panose="02020603050405020304" pitchFamily="18" charset="0"/>
              <a:cs typeface="Times New Roman" pitchFamily="18" charset="0"/>
            </a:endParaRPr>
          </a:p>
        </p:txBody>
      </p:sp>
      <p:pic>
        <p:nvPicPr>
          <p:cNvPr id="4" name="Рисунок 3" descr="207_1.jpg"/>
          <p:cNvPicPr>
            <a:picLocks noChangeAspect="1"/>
          </p:cNvPicPr>
          <p:nvPr/>
        </p:nvPicPr>
        <p:blipFill>
          <a:blip r:embed="rId2" cstate="print"/>
          <a:srcRect/>
          <a:stretch>
            <a:fillRect/>
          </a:stretch>
        </p:blipFill>
        <p:spPr bwMode="auto">
          <a:xfrm rot="21600000">
            <a:off x="8595726" y="0"/>
            <a:ext cx="2072275" cy="1772816"/>
          </a:xfrm>
          <a:prstGeom prst="rect">
            <a:avLst/>
          </a:prstGeom>
          <a:solidFill>
            <a:schemeClr val="bg1"/>
          </a:solidFill>
          <a:ln w="25400" algn="ctr">
            <a:solidFill>
              <a:srgbClr val="000000"/>
            </a:solidFill>
            <a:miter lim="800000"/>
            <a:headEnd/>
            <a:tailEnd/>
          </a:ln>
        </p:spPr>
      </p:pic>
      <p:pic>
        <p:nvPicPr>
          <p:cNvPr id="5" name="Рисунок 4" descr="33155089_1201252443_student.gif"/>
          <p:cNvPicPr>
            <a:picLocks noChangeAspect="1"/>
          </p:cNvPicPr>
          <p:nvPr/>
        </p:nvPicPr>
        <p:blipFill>
          <a:blip r:embed="rId3" cstate="print"/>
          <a:stretch>
            <a:fillRect/>
          </a:stretch>
        </p:blipFill>
        <p:spPr>
          <a:xfrm rot="21600000">
            <a:off x="1524000" y="1"/>
            <a:ext cx="2049990" cy="1699075"/>
          </a:xfrm>
          <a:prstGeom prst="rect">
            <a:avLst/>
          </a:prstGeom>
        </p:spPr>
        <p:style>
          <a:lnRef idx="2">
            <a:schemeClr val="accent4"/>
          </a:lnRef>
          <a:fillRef idx="1">
            <a:schemeClr val="lt1"/>
          </a:fillRef>
          <a:effectRef idx="0">
            <a:schemeClr val="accent4"/>
          </a:effectRef>
          <a:fontRef idx="minor">
            <a:schemeClr val="dk1"/>
          </a:fontRef>
        </p:style>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Заголовок 1"/>
          <p:cNvSpPr>
            <a:spLocks noGrp="1"/>
          </p:cNvSpPr>
          <p:nvPr>
            <p:ph type="title"/>
          </p:nvPr>
        </p:nvSpPr>
        <p:spPr>
          <a:xfrm>
            <a:off x="1524000" y="404665"/>
            <a:ext cx="9144000" cy="917575"/>
          </a:xfrm>
        </p:spPr>
        <p:txBody>
          <a:bodyPr>
            <a:noAutofit/>
          </a:bodyPr>
          <a:lstStyle/>
          <a:p>
            <a:pPr algn="ctr"/>
            <a:r>
              <a:rPr lang="ru-RU" dirty="0">
                <a:solidFill>
                  <a:srgbClr val="7030A0"/>
                </a:solidFill>
                <a:latin typeface="Times New Roman" pitchFamily="18" charset="0"/>
                <a:cs typeface="Times New Roman" pitchFamily="18" charset="0"/>
              </a:rPr>
              <a:t>Теорема  умножения вероятностей. </a:t>
            </a:r>
          </a:p>
        </p:txBody>
      </p:sp>
      <p:sp>
        <p:nvSpPr>
          <p:cNvPr id="12297" name="Содержимое 2"/>
          <p:cNvSpPr>
            <a:spLocks noGrp="1"/>
          </p:cNvSpPr>
          <p:nvPr>
            <p:ph idx="1"/>
          </p:nvPr>
        </p:nvSpPr>
        <p:spPr>
          <a:xfrm>
            <a:off x="1024128" y="2605125"/>
            <a:ext cx="10405872" cy="1685925"/>
          </a:xfrm>
        </p:spPr>
        <p:txBody>
          <a:bodyPr>
            <a:noAutofit/>
          </a:bodyPr>
          <a:lstStyle/>
          <a:p>
            <a:pPr marL="142875" indent="342900" algn="just">
              <a:spcAft>
                <a:spcPts val="600"/>
              </a:spcAft>
              <a:buNone/>
            </a:pPr>
            <a:r>
              <a:rPr lang="ru-RU" sz="2000" b="1" i="1" dirty="0">
                <a:solidFill>
                  <a:schemeClr val="bg1"/>
                </a:solidFill>
                <a:latin typeface="Times New Roman" pitchFamily="18" charset="0"/>
                <a:cs typeface="Times New Roman" pitchFamily="18" charset="0"/>
              </a:rPr>
              <a:t>Вероятность совместного появления двух независимых </a:t>
            </a:r>
            <a:r>
              <a:rPr lang="ru-RU" sz="2000" dirty="0">
                <a:solidFill>
                  <a:schemeClr val="bg1"/>
                </a:solidFill>
                <a:latin typeface="Times New Roman" pitchFamily="18" charset="0"/>
                <a:cs typeface="Times New Roman" pitchFamily="18" charset="0"/>
              </a:rPr>
              <a:t>событий равна произведению их вероятностей:</a:t>
            </a:r>
          </a:p>
          <a:p>
            <a:pPr marL="142875" indent="342900" algn="just">
              <a:spcAft>
                <a:spcPts val="600"/>
              </a:spcAft>
              <a:buNone/>
            </a:pPr>
            <a:endParaRPr lang="ru-RU" sz="2000" b="1" i="1" dirty="0">
              <a:solidFill>
                <a:schemeClr val="bg1"/>
              </a:solidFill>
              <a:latin typeface="Times New Roman" pitchFamily="18" charset="0"/>
              <a:cs typeface="Times New Roman" pitchFamily="18" charset="0"/>
            </a:endParaRPr>
          </a:p>
          <a:p>
            <a:pPr marL="142875" indent="342900" algn="just">
              <a:spcAft>
                <a:spcPts val="600"/>
              </a:spcAft>
              <a:buNone/>
            </a:pPr>
            <a:r>
              <a:rPr lang="ru-RU" sz="2000" b="1" i="1" dirty="0">
                <a:solidFill>
                  <a:schemeClr val="bg1"/>
                </a:solidFill>
                <a:latin typeface="Times New Roman" pitchFamily="18" charset="0"/>
                <a:cs typeface="Times New Roman" pitchFamily="18" charset="0"/>
              </a:rPr>
              <a:t>Условной вероятностью    Р(В/А)   </a:t>
            </a:r>
            <a:r>
              <a:rPr lang="ru-RU" sz="2000" dirty="0">
                <a:solidFill>
                  <a:schemeClr val="bg1"/>
                </a:solidFill>
                <a:latin typeface="Times New Roman" pitchFamily="18" charset="0"/>
                <a:cs typeface="Times New Roman" pitchFamily="18" charset="0"/>
              </a:rPr>
              <a:t>называется вероятность события В, вычисленная в предположении, что событие А уже наступило. </a:t>
            </a:r>
          </a:p>
          <a:p>
            <a:pPr marL="142875" indent="342900" algn="just">
              <a:spcAft>
                <a:spcPts val="600"/>
              </a:spcAft>
              <a:buNone/>
            </a:pPr>
            <a:r>
              <a:rPr lang="ru-RU" sz="2000" dirty="0">
                <a:solidFill>
                  <a:schemeClr val="bg1"/>
                </a:solidFill>
                <a:latin typeface="Times New Roman" pitchFamily="18" charset="0"/>
                <a:cs typeface="Times New Roman" pitchFamily="18" charset="0"/>
              </a:rPr>
              <a:t>Для  независимых событий </a:t>
            </a:r>
            <a:r>
              <a:rPr lang="ru-RU" sz="2500" b="1" dirty="0">
                <a:solidFill>
                  <a:schemeClr val="bg1"/>
                </a:solidFill>
                <a:latin typeface="Times New Roman" pitchFamily="18" charset="0"/>
                <a:cs typeface="Times New Roman" pitchFamily="18" charset="0"/>
              </a:rPr>
              <a:t>Р(А)=Р(А/В) или Р(В)=Р(В/А)</a:t>
            </a:r>
            <a:endParaRPr lang="ru-RU" sz="2500" dirty="0">
              <a:solidFill>
                <a:schemeClr val="bg1"/>
              </a:solidFill>
              <a:latin typeface="Times New Roman" pitchFamily="18" charset="0"/>
              <a:cs typeface="Times New Roman" pitchFamily="18" charset="0"/>
            </a:endParaRPr>
          </a:p>
          <a:p>
            <a:pPr marL="142875" indent="342900" algn="just">
              <a:spcAft>
                <a:spcPts val="600"/>
              </a:spcAft>
              <a:buNone/>
            </a:pPr>
            <a:r>
              <a:rPr lang="ru-RU" sz="2500" b="1" dirty="0">
                <a:solidFill>
                  <a:schemeClr val="bg1"/>
                </a:solidFill>
                <a:latin typeface="Times New Roman" pitchFamily="18" charset="0"/>
                <a:cs typeface="Times New Roman" pitchFamily="18" charset="0"/>
              </a:rPr>
              <a:t>Вероятность совместного появления двух событий </a:t>
            </a:r>
            <a:r>
              <a:rPr lang="ru-RU" sz="2500" dirty="0">
                <a:solidFill>
                  <a:schemeClr val="bg1"/>
                </a:solidFill>
                <a:latin typeface="Times New Roman" pitchFamily="18" charset="0"/>
                <a:cs typeface="Times New Roman" pitchFamily="18" charset="0"/>
              </a:rPr>
              <a:t>равна произведению вероятности одного из них на условную вероятность другого: </a:t>
            </a:r>
            <a:r>
              <a:rPr lang="ru-RU" sz="3000" b="1" dirty="0">
                <a:solidFill>
                  <a:schemeClr val="bg1"/>
                </a:solidFill>
                <a:latin typeface="Times New Roman" pitchFamily="18" charset="0"/>
                <a:cs typeface="Times New Roman" pitchFamily="18" charset="0"/>
              </a:rPr>
              <a:t>Р(АВ)=Р(А) Р(В/А)</a:t>
            </a:r>
            <a:endParaRPr lang="ru-RU" sz="3000" dirty="0">
              <a:solidFill>
                <a:schemeClr val="bg1"/>
              </a:solidFill>
              <a:latin typeface="Times New Roman" pitchFamily="18" charset="0"/>
              <a:cs typeface="Times New Roman" pitchFamily="18" charset="0"/>
            </a:endParaRPr>
          </a:p>
        </p:txBody>
      </p:sp>
      <p:sp>
        <p:nvSpPr>
          <p:cNvPr id="6" name="Содержимое 2"/>
          <p:cNvSpPr txBox="1">
            <a:spLocks/>
          </p:cNvSpPr>
          <p:nvPr/>
        </p:nvSpPr>
        <p:spPr bwMode="auto">
          <a:xfrm>
            <a:off x="1341120" y="1694967"/>
            <a:ext cx="9144000" cy="285750"/>
          </a:xfrm>
          <a:prstGeom prst="rect">
            <a:avLst/>
          </a:prstGeom>
          <a:noFill/>
          <a:ln w="9525">
            <a:noFill/>
            <a:miter lim="800000"/>
            <a:headEnd/>
            <a:tailEnd/>
          </a:ln>
        </p:spPr>
        <p:txBody>
          <a:bodyPr/>
          <a:lstStyle/>
          <a:p>
            <a:pPr marL="144000" indent="342900" algn="just" eaLnBrk="0" hangingPunct="0">
              <a:spcBef>
                <a:spcPct val="20000"/>
              </a:spcBef>
              <a:defRPr/>
            </a:pPr>
            <a:r>
              <a:rPr lang="ru-RU" sz="2400" dirty="0">
                <a:solidFill>
                  <a:schemeClr val="bg1"/>
                </a:solidFill>
                <a:latin typeface="Times New Roman" pitchFamily="18" charset="0"/>
                <a:cs typeface="Times New Roman" pitchFamily="18" charset="0"/>
              </a:rPr>
              <a:t>Два события называются </a:t>
            </a:r>
            <a:r>
              <a:rPr lang="ru-RU" sz="2400" b="1" i="1" dirty="0">
                <a:solidFill>
                  <a:schemeClr val="bg1"/>
                </a:solidFill>
                <a:latin typeface="Times New Roman" pitchFamily="18" charset="0"/>
                <a:cs typeface="Times New Roman" pitchFamily="18" charset="0"/>
              </a:rPr>
              <a:t>независимыми</a:t>
            </a:r>
            <a:r>
              <a:rPr lang="ru-RU" sz="2400" dirty="0">
                <a:solidFill>
                  <a:schemeClr val="bg1"/>
                </a:solidFill>
                <a:latin typeface="Times New Roman" pitchFamily="18" charset="0"/>
                <a:cs typeface="Times New Roman" pitchFamily="18" charset="0"/>
              </a:rPr>
              <a:t>, если появление любого из них не изменяет вероятность появления другого.</a:t>
            </a:r>
          </a:p>
          <a:p>
            <a:pPr marL="144000" indent="342900" eaLnBrk="0" hangingPunct="0">
              <a:spcBef>
                <a:spcPct val="20000"/>
              </a:spcBef>
              <a:defRPr/>
            </a:pPr>
            <a:endParaRPr lang="ru-RU" sz="2000" dirty="0">
              <a:solidFill>
                <a:schemeClr val="bg1"/>
              </a:solidFill>
            </a:endParaRPr>
          </a:p>
          <a:p>
            <a:pPr marL="144000" indent="342900" eaLnBrk="0" hangingPunct="0">
              <a:spcBef>
                <a:spcPct val="20000"/>
              </a:spcBef>
              <a:defRPr/>
            </a:pPr>
            <a:endParaRPr lang="ru-RU" sz="2000" dirty="0">
              <a:solidFill>
                <a:schemeClr val="bg1"/>
              </a:solidFill>
            </a:endParaRPr>
          </a:p>
          <a:p>
            <a:pPr marL="342900" indent="-342900" eaLnBrk="0" hangingPunct="0">
              <a:spcBef>
                <a:spcPct val="20000"/>
              </a:spcBef>
              <a:defRPr/>
            </a:pPr>
            <a:endParaRPr lang="ru-RU" sz="2400" dirty="0">
              <a:solidFill>
                <a:schemeClr val="bg1"/>
              </a:solidFill>
            </a:endParaRPr>
          </a:p>
        </p:txBody>
      </p:sp>
      <p:graphicFrame>
        <p:nvGraphicFramePr>
          <p:cNvPr id="12292" name="Object 6"/>
          <p:cNvGraphicFramePr>
            <a:graphicFrameLocks noChangeAspect="1"/>
          </p:cNvGraphicFramePr>
          <p:nvPr>
            <p:extLst>
              <p:ext uri="{D42A27DB-BD31-4B8C-83A1-F6EECF244321}">
                <p14:modId xmlns:p14="http://schemas.microsoft.com/office/powerpoint/2010/main" val="935237405"/>
              </p:ext>
            </p:extLst>
          </p:nvPr>
        </p:nvGraphicFramePr>
        <p:xfrm>
          <a:off x="3588288" y="2988894"/>
          <a:ext cx="3754344" cy="549416"/>
        </p:xfrm>
        <a:graphic>
          <a:graphicData uri="http://schemas.openxmlformats.org/presentationml/2006/ole">
            <mc:AlternateContent xmlns:mc="http://schemas.openxmlformats.org/markup-compatibility/2006">
              <mc:Choice xmlns:v="urn:schemas-microsoft-com:vml" Requires="v">
                <p:oleObj spid="_x0000_s4116" name="Формула" r:id="rId3" imgW="1307880" imgH="203040" progId="Equation.3">
                  <p:embed/>
                </p:oleObj>
              </mc:Choice>
              <mc:Fallback>
                <p:oleObj name="Формула" r:id="rId3" imgW="1307880" imgH="203040" progId="Equation.3">
                  <p:embed/>
                  <p:pic>
                    <p:nvPicPr>
                      <p:cNvPr id="1229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288" y="2988894"/>
                        <a:ext cx="3754344" cy="549416"/>
                      </a:xfrm>
                      <a:prstGeom prst="rect">
                        <a:avLst/>
                      </a:prstGeom>
                      <a:noFill/>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7">
                                            <p:txEl>
                                              <p:pRg st="0" end="0"/>
                                            </p:txEl>
                                          </p:spTgt>
                                        </p:tgtEl>
                                        <p:attrNameLst>
                                          <p:attrName>style.visibility</p:attrName>
                                        </p:attrNameLst>
                                      </p:cBhvr>
                                      <p:to>
                                        <p:strVal val="visible"/>
                                      </p:to>
                                    </p:set>
                                    <p:animEffect transition="in" filter="fade">
                                      <p:cBhvr>
                                        <p:cTn id="14" dur="1000"/>
                                        <p:tgtEl>
                                          <p:spTgt spid="12297">
                                            <p:txEl>
                                              <p:pRg st="0" end="0"/>
                                            </p:txEl>
                                          </p:spTgt>
                                        </p:tgtEl>
                                      </p:cBhvr>
                                    </p:animEffect>
                                    <p:anim calcmode="lin" valueType="num">
                                      <p:cBhvr>
                                        <p:cTn id="15" dur="1000" fill="hold"/>
                                        <p:tgtEl>
                                          <p:spTgt spid="1229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29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297">
                                            <p:txEl>
                                              <p:pRg st="2" end="2"/>
                                            </p:txEl>
                                          </p:spTgt>
                                        </p:tgtEl>
                                        <p:attrNameLst>
                                          <p:attrName>style.visibility</p:attrName>
                                        </p:attrNameLst>
                                      </p:cBhvr>
                                      <p:to>
                                        <p:strVal val="visible"/>
                                      </p:to>
                                    </p:set>
                                    <p:animEffect transition="in" filter="fade">
                                      <p:cBhvr>
                                        <p:cTn id="19" dur="1000"/>
                                        <p:tgtEl>
                                          <p:spTgt spid="12297">
                                            <p:txEl>
                                              <p:pRg st="2" end="2"/>
                                            </p:txEl>
                                          </p:spTgt>
                                        </p:tgtEl>
                                      </p:cBhvr>
                                    </p:animEffect>
                                    <p:anim calcmode="lin" valueType="num">
                                      <p:cBhvr>
                                        <p:cTn id="20" dur="1000" fill="hold"/>
                                        <p:tgtEl>
                                          <p:spTgt spid="1229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29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297">
                                            <p:txEl>
                                              <p:pRg st="3" end="3"/>
                                            </p:txEl>
                                          </p:spTgt>
                                        </p:tgtEl>
                                        <p:attrNameLst>
                                          <p:attrName>style.visibility</p:attrName>
                                        </p:attrNameLst>
                                      </p:cBhvr>
                                      <p:to>
                                        <p:strVal val="visible"/>
                                      </p:to>
                                    </p:set>
                                    <p:animEffect transition="in" filter="fade">
                                      <p:cBhvr>
                                        <p:cTn id="24" dur="1000"/>
                                        <p:tgtEl>
                                          <p:spTgt spid="12297">
                                            <p:txEl>
                                              <p:pRg st="3" end="3"/>
                                            </p:txEl>
                                          </p:spTgt>
                                        </p:tgtEl>
                                      </p:cBhvr>
                                    </p:animEffect>
                                    <p:anim calcmode="lin" valueType="num">
                                      <p:cBhvr>
                                        <p:cTn id="25" dur="1000" fill="hold"/>
                                        <p:tgtEl>
                                          <p:spTgt spid="1229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2297">
                                            <p:txEl>
                                              <p:pRg st="3" end="3"/>
                                            </p:txEl>
                                          </p:spTgt>
                                        </p:tgtEl>
                                        <p:attrNameLst>
                                          <p:attrName>ppt_y</p:attrName>
                                        </p:attrNameLst>
                                      </p:cBhvr>
                                      <p:tavLst>
                                        <p:tav tm="0">
                                          <p:val>
                                            <p:strVal val="#ppt_y+.1"/>
                                          </p:val>
                                        </p:tav>
                                        <p:tav tm="100000">
                                          <p:val>
                                            <p:strVal val="#ppt_y"/>
                                          </p:val>
                                        </p:tav>
                                      </p:tavLst>
                                    </p:anim>
                                  </p:childTnLst>
                                </p:cTn>
                              </p:par>
                              <p:par>
                                <p:cTn id="27" presetID="16" presetClass="entr" presetSubtype="21" fill="hold" nodeType="withEffect">
                                  <p:stCondLst>
                                    <p:cond delay="0"/>
                                  </p:stCondLst>
                                  <p:childTnLst>
                                    <p:set>
                                      <p:cBhvr>
                                        <p:cTn id="28" dur="1" fill="hold">
                                          <p:stCondLst>
                                            <p:cond delay="0"/>
                                          </p:stCondLst>
                                        </p:cTn>
                                        <p:tgtEl>
                                          <p:spTgt spid="12292"/>
                                        </p:tgtEl>
                                        <p:attrNameLst>
                                          <p:attrName>style.visibility</p:attrName>
                                        </p:attrNameLst>
                                      </p:cBhvr>
                                      <p:to>
                                        <p:strVal val="visible"/>
                                      </p:to>
                                    </p:set>
                                    <p:animEffect transition="in" filter="barn(inVertical)">
                                      <p:cBhvr>
                                        <p:cTn id="29" dur="500"/>
                                        <p:tgtEl>
                                          <p:spTgt spid="1229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297">
                                            <p:txEl>
                                              <p:pRg st="4" end="4"/>
                                            </p:txEl>
                                          </p:spTgt>
                                        </p:tgtEl>
                                        <p:attrNameLst>
                                          <p:attrName>style.visibility</p:attrName>
                                        </p:attrNameLst>
                                      </p:cBhvr>
                                      <p:to>
                                        <p:strVal val="visible"/>
                                      </p:to>
                                    </p:set>
                                    <p:animEffect transition="in" filter="fade">
                                      <p:cBhvr>
                                        <p:cTn id="34" dur="1000"/>
                                        <p:tgtEl>
                                          <p:spTgt spid="12297">
                                            <p:txEl>
                                              <p:pRg st="4" end="4"/>
                                            </p:txEl>
                                          </p:spTgt>
                                        </p:tgtEl>
                                      </p:cBhvr>
                                    </p:animEffect>
                                    <p:anim calcmode="lin" valueType="num">
                                      <p:cBhvr>
                                        <p:cTn id="35" dur="1000" fill="hold"/>
                                        <p:tgtEl>
                                          <p:spTgt spid="1229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229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936150" y="1059042"/>
            <a:ext cx="9295986" cy="2677656"/>
          </a:xfrm>
          <a:prstGeom prst="rect">
            <a:avLst/>
          </a:prstGeom>
          <a:noFill/>
          <a:ln w="9525">
            <a:noFill/>
            <a:miter lim="800000"/>
            <a:headEnd/>
            <a:tailEnd/>
          </a:ln>
        </p:spPr>
        <p:txBody>
          <a:bodyPr wrap="square">
            <a:spAutoFit/>
          </a:bodyPr>
          <a:lstStyle/>
          <a:p>
            <a:pPr algn="just" eaLnBrk="1" hangingPunct="1"/>
            <a:r>
              <a:rPr lang="ru-RU" sz="2800" dirty="0">
                <a:solidFill>
                  <a:schemeClr val="bg1"/>
                </a:solidFill>
                <a:latin typeface="Times New Roman" pitchFamily="18" charset="0"/>
              </a:rPr>
              <a:t>В первой урне находятся</a:t>
            </a:r>
          </a:p>
          <a:p>
            <a:pPr algn="just" eaLnBrk="1" hangingPunct="1"/>
            <a:r>
              <a:rPr lang="ru-RU" sz="2800" dirty="0">
                <a:solidFill>
                  <a:schemeClr val="bg1"/>
                </a:solidFill>
                <a:latin typeface="Times New Roman" pitchFamily="18" charset="0"/>
              </a:rPr>
              <a:t>6 черных и 4 белых шара, во второй – 5 черных и 7 белых.</a:t>
            </a:r>
          </a:p>
          <a:p>
            <a:pPr algn="just" eaLnBrk="1" hangingPunct="1"/>
            <a:r>
              <a:rPr lang="ru-RU" sz="2800" dirty="0">
                <a:solidFill>
                  <a:schemeClr val="bg1"/>
                </a:solidFill>
                <a:latin typeface="Times New Roman" pitchFamily="18" charset="0"/>
              </a:rPr>
              <a:t>Из каждой урны извлекают  </a:t>
            </a:r>
            <a:r>
              <a:rPr lang="ru-RU" sz="2800" b="1" dirty="0">
                <a:solidFill>
                  <a:schemeClr val="accent6">
                    <a:lumMod val="75000"/>
                  </a:schemeClr>
                </a:solidFill>
                <a:latin typeface="Times New Roman" pitchFamily="18" charset="0"/>
              </a:rPr>
              <a:t>по одному </a:t>
            </a:r>
            <a:r>
              <a:rPr lang="ru-RU" sz="2800" dirty="0">
                <a:solidFill>
                  <a:schemeClr val="bg1"/>
                </a:solidFill>
                <a:latin typeface="Times New Roman" pitchFamily="18" charset="0"/>
              </a:rPr>
              <a:t>шару.</a:t>
            </a:r>
          </a:p>
          <a:p>
            <a:pPr algn="just" eaLnBrk="1" hangingPunct="1"/>
            <a:r>
              <a:rPr lang="ru-RU" sz="2800" dirty="0">
                <a:solidFill>
                  <a:schemeClr val="bg1"/>
                </a:solidFill>
                <a:latin typeface="Times New Roman" pitchFamily="18" charset="0"/>
              </a:rPr>
              <a:t>Какова вероятность того, что оба шара окажутся</a:t>
            </a:r>
          </a:p>
          <a:p>
            <a:pPr algn="just" eaLnBrk="1" hangingPunct="1"/>
            <a:r>
              <a:rPr lang="ru-RU" sz="2800" dirty="0">
                <a:solidFill>
                  <a:schemeClr val="bg1"/>
                </a:solidFill>
                <a:latin typeface="Times New Roman" pitchFamily="18" charset="0"/>
              </a:rPr>
              <a:t> белыми?</a:t>
            </a:r>
          </a:p>
          <a:p>
            <a:pPr algn="just" eaLnBrk="1" hangingPunct="1"/>
            <a:r>
              <a:rPr lang="ru-RU" sz="2800" dirty="0">
                <a:solidFill>
                  <a:schemeClr val="bg1"/>
                </a:solidFill>
                <a:latin typeface="Times New Roman" pitchFamily="18" charset="0"/>
              </a:rPr>
              <a:t> </a:t>
            </a:r>
          </a:p>
        </p:txBody>
      </p:sp>
      <p:grpSp>
        <p:nvGrpSpPr>
          <p:cNvPr id="10" name="Группа 9">
            <a:extLst>
              <a:ext uri="{FF2B5EF4-FFF2-40B4-BE49-F238E27FC236}">
                <a16:creationId xmlns:a16="http://schemas.microsoft.com/office/drawing/2014/main" id="{41E30E4D-00CC-470A-974C-6EAA6E73B8EF}"/>
              </a:ext>
            </a:extLst>
          </p:cNvPr>
          <p:cNvGrpSpPr/>
          <p:nvPr/>
        </p:nvGrpSpPr>
        <p:grpSpPr>
          <a:xfrm>
            <a:off x="2346318" y="4370487"/>
            <a:ext cx="1923930" cy="2160151"/>
            <a:chOff x="9213462" y="3141057"/>
            <a:chExt cx="1923930" cy="2160151"/>
          </a:xfrm>
        </p:grpSpPr>
        <p:pic>
          <p:nvPicPr>
            <p:cNvPr id="9" name="Рисунок 8">
              <a:extLst>
                <a:ext uri="{FF2B5EF4-FFF2-40B4-BE49-F238E27FC236}">
                  <a16:creationId xmlns:a16="http://schemas.microsoft.com/office/drawing/2014/main" id="{7646F4EF-381B-45E4-A95D-4A0F207E9C26}"/>
                </a:ext>
              </a:extLst>
            </p:cNvPr>
            <p:cNvPicPr>
              <a:picLocks noChangeAspect="1"/>
            </p:cNvPicPr>
            <p:nvPr/>
          </p:nvPicPr>
          <p:blipFill rotWithShape="1">
            <a:blip r:embed="rId2">
              <a:extLst>
                <a:ext uri="{28A0092B-C50C-407E-A947-70E740481C1C}">
                  <a14:useLocalDpi xmlns:a14="http://schemas.microsoft.com/office/drawing/2010/main" val="0"/>
                </a:ext>
              </a:extLst>
            </a:blip>
            <a:srcRect l="16311" t="20491" r="21736" b="13695"/>
            <a:stretch/>
          </p:blipFill>
          <p:spPr>
            <a:xfrm>
              <a:off x="9213462" y="3141057"/>
              <a:ext cx="1923930" cy="2160151"/>
            </a:xfrm>
            <a:prstGeom prst="rect">
              <a:avLst/>
            </a:prstGeom>
            <a:ln>
              <a:noFill/>
            </a:ln>
          </p:spPr>
        </p:pic>
        <p:sp>
          <p:nvSpPr>
            <p:cNvPr id="4" name="Овал 3"/>
            <p:cNvSpPr/>
            <p:nvPr/>
          </p:nvSpPr>
          <p:spPr>
            <a:xfrm>
              <a:off x="9213462" y="3656981"/>
              <a:ext cx="991873" cy="840182"/>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ru-RU" sz="3200" dirty="0">
                  <a:solidFill>
                    <a:schemeClr val="accent1"/>
                  </a:solidFill>
                </a:rPr>
                <a:t>15</a:t>
              </a:r>
            </a:p>
          </p:txBody>
        </p:sp>
        <p:sp>
          <p:nvSpPr>
            <p:cNvPr id="5" name="Овал 4"/>
            <p:cNvSpPr/>
            <p:nvPr/>
          </p:nvSpPr>
          <p:spPr>
            <a:xfrm>
              <a:off x="10353954" y="3603258"/>
              <a:ext cx="710504" cy="6477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ru-RU" sz="2000" dirty="0">
                  <a:solidFill>
                    <a:schemeClr val="accent1"/>
                  </a:solidFill>
                </a:rPr>
                <a:t>28</a:t>
              </a:r>
            </a:p>
          </p:txBody>
        </p:sp>
        <p:grpSp>
          <p:nvGrpSpPr>
            <p:cNvPr id="2" name="Овал 6"/>
            <p:cNvGrpSpPr>
              <a:grpSpLocks/>
            </p:cNvGrpSpPr>
            <p:nvPr/>
          </p:nvGrpSpPr>
          <p:grpSpPr bwMode="auto">
            <a:xfrm>
              <a:off x="9370174" y="4239133"/>
              <a:ext cx="1125426" cy="1038238"/>
              <a:chOff x="1486" y="1229"/>
              <a:chExt cx="1156" cy="1159"/>
            </a:xfrm>
          </p:grpSpPr>
          <p:pic>
            <p:nvPicPr>
              <p:cNvPr id="71686" name="Овал 6"/>
              <p:cNvPicPr>
                <a:picLocks noChangeArrowheads="1"/>
              </p:cNvPicPr>
              <p:nvPr/>
            </p:nvPicPr>
            <p:blipFill>
              <a:blip r:embed="rId3" cstate="print"/>
              <a:srcRect/>
              <a:stretch>
                <a:fillRect/>
              </a:stretch>
            </p:blipFill>
            <p:spPr bwMode="auto">
              <a:xfrm>
                <a:off x="1486" y="1229"/>
                <a:ext cx="1156" cy="1159"/>
              </a:xfrm>
              <a:prstGeom prst="rect">
                <a:avLst/>
              </a:prstGeom>
              <a:noFill/>
            </p:spPr>
          </p:pic>
          <p:sp>
            <p:nvSpPr>
              <p:cNvPr id="71687" name="Text Box 7"/>
              <p:cNvSpPr txBox="1">
                <a:spLocks noChangeArrowheads="1"/>
              </p:cNvSpPr>
              <p:nvPr/>
            </p:nvSpPr>
            <p:spPr bwMode="auto">
              <a:xfrm>
                <a:off x="1679" y="1573"/>
                <a:ext cx="841" cy="609"/>
              </a:xfrm>
              <a:prstGeom prst="rect">
                <a:avLst/>
              </a:prstGeom>
              <a:noFill/>
              <a:ln w="9525">
                <a:noFill/>
                <a:miter lim="800000"/>
                <a:headEnd/>
                <a:tailEnd/>
              </a:ln>
            </p:spPr>
            <p:txBody>
              <a:bodyPr anchor="ctr"/>
              <a:lstStyle/>
              <a:p>
                <a:pPr algn="ctr" eaLnBrk="1" hangingPunct="1"/>
                <a:r>
                  <a:rPr lang="ru-RU" sz="4000" dirty="0">
                    <a:solidFill>
                      <a:srgbClr val="000000"/>
                    </a:solidFill>
                    <a:latin typeface="Times New Roman" pitchFamily="18" charset="0"/>
                  </a:rPr>
                  <a:t>23</a:t>
                </a:r>
              </a:p>
            </p:txBody>
          </p:sp>
        </p:grpSp>
        <p:grpSp>
          <p:nvGrpSpPr>
            <p:cNvPr id="6" name="Овал 7"/>
            <p:cNvGrpSpPr>
              <a:grpSpLocks/>
            </p:cNvGrpSpPr>
            <p:nvPr/>
          </p:nvGrpSpPr>
          <p:grpSpPr bwMode="auto">
            <a:xfrm>
              <a:off x="9996217" y="4143840"/>
              <a:ext cx="1023938" cy="1023938"/>
              <a:chOff x="668" y="1820"/>
              <a:chExt cx="645" cy="645"/>
            </a:xfrm>
          </p:grpSpPr>
          <p:pic>
            <p:nvPicPr>
              <p:cNvPr id="71689" name="Овал 7"/>
              <p:cNvPicPr>
                <a:picLocks noChangeArrowheads="1"/>
              </p:cNvPicPr>
              <p:nvPr/>
            </p:nvPicPr>
            <p:blipFill>
              <a:blip r:embed="rId4" cstate="print"/>
              <a:srcRect/>
              <a:stretch>
                <a:fillRect/>
              </a:stretch>
            </p:blipFill>
            <p:spPr bwMode="auto">
              <a:xfrm>
                <a:off x="668" y="1820"/>
                <a:ext cx="645" cy="645"/>
              </a:xfrm>
              <a:prstGeom prst="rect">
                <a:avLst/>
              </a:prstGeom>
              <a:noFill/>
            </p:spPr>
          </p:pic>
          <p:sp>
            <p:nvSpPr>
              <p:cNvPr id="71690" name="Text Box 10"/>
              <p:cNvSpPr txBox="1">
                <a:spLocks noChangeArrowheads="1"/>
              </p:cNvSpPr>
              <p:nvPr/>
            </p:nvSpPr>
            <p:spPr bwMode="auto">
              <a:xfrm>
                <a:off x="895" y="1820"/>
                <a:ext cx="407" cy="407"/>
              </a:xfrm>
              <a:prstGeom prst="rect">
                <a:avLst/>
              </a:prstGeom>
              <a:noFill/>
              <a:ln w="9525">
                <a:noFill/>
                <a:miter lim="800000"/>
                <a:headEnd/>
                <a:tailEnd/>
              </a:ln>
            </p:spPr>
            <p:txBody>
              <a:bodyPr anchor="ctr"/>
              <a:lstStyle/>
              <a:p>
                <a:pPr algn="ctr" eaLnBrk="1" hangingPunct="1"/>
                <a:r>
                  <a:rPr lang="ru-RU" sz="2800" dirty="0">
                    <a:solidFill>
                      <a:srgbClr val="002060"/>
                    </a:solidFill>
                    <a:latin typeface="Times New Roman" pitchFamily="18" charset="0"/>
                  </a:rPr>
                  <a:t>36</a:t>
                </a:r>
              </a:p>
            </p:txBody>
          </p:sp>
        </p:grpSp>
        <p:grpSp>
          <p:nvGrpSpPr>
            <p:cNvPr id="7" name="Овал 8"/>
            <p:cNvGrpSpPr>
              <a:grpSpLocks/>
            </p:cNvGrpSpPr>
            <p:nvPr/>
          </p:nvGrpSpPr>
          <p:grpSpPr bwMode="auto">
            <a:xfrm>
              <a:off x="10168716" y="3864347"/>
              <a:ext cx="542925" cy="536575"/>
              <a:chOff x="964" y="1106"/>
              <a:chExt cx="342" cy="338"/>
            </a:xfrm>
          </p:grpSpPr>
          <p:pic>
            <p:nvPicPr>
              <p:cNvPr id="71692" name="Овал 8"/>
              <p:cNvPicPr>
                <a:picLocks noChangeArrowheads="1"/>
              </p:cNvPicPr>
              <p:nvPr/>
            </p:nvPicPr>
            <p:blipFill>
              <a:blip r:embed="rId5" cstate="print"/>
              <a:srcRect/>
              <a:stretch>
                <a:fillRect/>
              </a:stretch>
            </p:blipFill>
            <p:spPr bwMode="auto">
              <a:xfrm>
                <a:off x="964" y="1106"/>
                <a:ext cx="342" cy="338"/>
              </a:xfrm>
              <a:prstGeom prst="rect">
                <a:avLst/>
              </a:prstGeom>
              <a:noFill/>
            </p:spPr>
          </p:pic>
          <p:sp>
            <p:nvSpPr>
              <p:cNvPr id="71693" name="Text Box 13"/>
              <p:cNvSpPr txBox="1">
                <a:spLocks noChangeArrowheads="1"/>
              </p:cNvSpPr>
              <p:nvPr/>
            </p:nvSpPr>
            <p:spPr bwMode="auto">
              <a:xfrm>
                <a:off x="1021" y="1163"/>
                <a:ext cx="225" cy="225"/>
              </a:xfrm>
              <a:prstGeom prst="rect">
                <a:avLst/>
              </a:prstGeom>
              <a:noFill/>
              <a:ln w="9525">
                <a:noFill/>
                <a:miter lim="800000"/>
                <a:headEnd/>
                <a:tailEnd/>
              </a:ln>
            </p:spPr>
            <p:txBody>
              <a:bodyPr anchor="ctr"/>
              <a:lstStyle/>
              <a:p>
                <a:pPr algn="ctr" eaLnBrk="1" hangingPunct="1"/>
                <a:r>
                  <a:rPr lang="ru-RU" sz="1200">
                    <a:latin typeface="Times New Roman" pitchFamily="18" charset="0"/>
                  </a:rPr>
                  <a:t>46</a:t>
                </a:r>
              </a:p>
            </p:txBody>
          </p:sp>
        </p:grpSp>
      </p:grpSp>
      <p:sp>
        <p:nvSpPr>
          <p:cNvPr id="15" name="TextBox 14"/>
          <p:cNvSpPr txBox="1"/>
          <p:nvPr/>
        </p:nvSpPr>
        <p:spPr>
          <a:xfrm>
            <a:off x="2965368" y="274733"/>
            <a:ext cx="5832648" cy="523220"/>
          </a:xfrm>
          <a:prstGeom prst="rect">
            <a:avLst/>
          </a:prstGeom>
          <a:noFill/>
        </p:spPr>
        <p:txBody>
          <a:bodyPr wrap="square" rtlCol="0">
            <a:spAutoFit/>
          </a:bodyPr>
          <a:lstStyle/>
          <a:p>
            <a:pPr algn="ctr"/>
            <a:r>
              <a:rPr lang="ru-RU" sz="2800" b="1" i="1" dirty="0">
                <a:solidFill>
                  <a:schemeClr val="bg1"/>
                </a:solidFill>
                <a:latin typeface="Times New Roman" pitchFamily="18" charset="0"/>
                <a:cs typeface="Times New Roman" pitchFamily="18" charset="0"/>
              </a:rPr>
              <a:t>Задача 1</a:t>
            </a:r>
          </a:p>
        </p:txBody>
      </p:sp>
      <p:grpSp>
        <p:nvGrpSpPr>
          <p:cNvPr id="19" name="Группа 18">
            <a:extLst>
              <a:ext uri="{FF2B5EF4-FFF2-40B4-BE49-F238E27FC236}">
                <a16:creationId xmlns:a16="http://schemas.microsoft.com/office/drawing/2014/main" id="{DAE8FAFB-3497-4282-B0EA-5C563567BF10}"/>
              </a:ext>
            </a:extLst>
          </p:cNvPr>
          <p:cNvGrpSpPr/>
          <p:nvPr/>
        </p:nvGrpSpPr>
        <p:grpSpPr>
          <a:xfrm>
            <a:off x="6644355" y="4226426"/>
            <a:ext cx="1923930" cy="2160151"/>
            <a:chOff x="9213462" y="3141057"/>
            <a:chExt cx="1923930" cy="2160151"/>
          </a:xfrm>
        </p:grpSpPr>
        <p:pic>
          <p:nvPicPr>
            <p:cNvPr id="20" name="Рисунок 19">
              <a:extLst>
                <a:ext uri="{FF2B5EF4-FFF2-40B4-BE49-F238E27FC236}">
                  <a16:creationId xmlns:a16="http://schemas.microsoft.com/office/drawing/2014/main" id="{247D3103-A939-43B3-88B4-9862B9AF9818}"/>
                </a:ext>
              </a:extLst>
            </p:cNvPr>
            <p:cNvPicPr>
              <a:picLocks noChangeAspect="1"/>
            </p:cNvPicPr>
            <p:nvPr/>
          </p:nvPicPr>
          <p:blipFill rotWithShape="1">
            <a:blip r:embed="rId2">
              <a:extLst>
                <a:ext uri="{28A0092B-C50C-407E-A947-70E740481C1C}">
                  <a14:useLocalDpi xmlns:a14="http://schemas.microsoft.com/office/drawing/2010/main" val="0"/>
                </a:ext>
              </a:extLst>
            </a:blip>
            <a:srcRect l="16311" t="20491" r="21736" b="13695"/>
            <a:stretch/>
          </p:blipFill>
          <p:spPr>
            <a:xfrm>
              <a:off x="9213462" y="3141057"/>
              <a:ext cx="1923930" cy="2160151"/>
            </a:xfrm>
            <a:prstGeom prst="rect">
              <a:avLst/>
            </a:prstGeom>
            <a:ln>
              <a:noFill/>
            </a:ln>
          </p:spPr>
        </p:pic>
        <p:sp>
          <p:nvSpPr>
            <p:cNvPr id="21" name="Овал 20">
              <a:extLst>
                <a:ext uri="{FF2B5EF4-FFF2-40B4-BE49-F238E27FC236}">
                  <a16:creationId xmlns:a16="http://schemas.microsoft.com/office/drawing/2014/main" id="{A70BE19F-248C-453F-80FC-DF63B7A8E115}"/>
                </a:ext>
              </a:extLst>
            </p:cNvPr>
            <p:cNvSpPr/>
            <p:nvPr/>
          </p:nvSpPr>
          <p:spPr>
            <a:xfrm>
              <a:off x="9213462" y="3656981"/>
              <a:ext cx="991873" cy="840182"/>
            </a:xfrm>
            <a:prstGeom prst="ellipse">
              <a:avLst/>
            </a:prstGeom>
            <a:solidFill>
              <a:schemeClr val="accent2"/>
            </a:solidFill>
          </p:spPr>
          <p:style>
            <a:lnRef idx="1">
              <a:schemeClr val="dk1"/>
            </a:lnRef>
            <a:fillRef idx="3">
              <a:schemeClr val="dk1"/>
            </a:fillRef>
            <a:effectRef idx="2">
              <a:schemeClr val="dk1"/>
            </a:effectRef>
            <a:fontRef idx="minor">
              <a:schemeClr val="lt1"/>
            </a:fontRef>
          </p:style>
          <p:txBody>
            <a:bodyPr anchor="ctr"/>
            <a:lstStyle/>
            <a:p>
              <a:pPr algn="ctr">
                <a:defRPr/>
              </a:pPr>
              <a:r>
                <a:rPr lang="ru-RU" sz="3200" dirty="0">
                  <a:solidFill>
                    <a:schemeClr val="accent1"/>
                  </a:solidFill>
                </a:rPr>
                <a:t>15</a:t>
              </a:r>
            </a:p>
          </p:txBody>
        </p:sp>
        <p:sp>
          <p:nvSpPr>
            <p:cNvPr id="22" name="Овал 21">
              <a:extLst>
                <a:ext uri="{FF2B5EF4-FFF2-40B4-BE49-F238E27FC236}">
                  <a16:creationId xmlns:a16="http://schemas.microsoft.com/office/drawing/2014/main" id="{7C285496-406F-4852-834D-D66FED1D93C3}"/>
                </a:ext>
              </a:extLst>
            </p:cNvPr>
            <p:cNvSpPr/>
            <p:nvPr/>
          </p:nvSpPr>
          <p:spPr>
            <a:xfrm>
              <a:off x="10353954" y="3603258"/>
              <a:ext cx="710504" cy="647700"/>
            </a:xfrm>
            <a:prstGeom prst="ellipse">
              <a:avLst/>
            </a:prstGeom>
            <a:solidFill>
              <a:schemeClr val="accent2"/>
            </a:solidFill>
          </p:spPr>
          <p:style>
            <a:lnRef idx="1">
              <a:schemeClr val="dk1"/>
            </a:lnRef>
            <a:fillRef idx="3">
              <a:schemeClr val="dk1"/>
            </a:fillRef>
            <a:effectRef idx="2">
              <a:schemeClr val="dk1"/>
            </a:effectRef>
            <a:fontRef idx="minor">
              <a:schemeClr val="lt1"/>
            </a:fontRef>
          </p:style>
          <p:txBody>
            <a:bodyPr anchor="ctr"/>
            <a:lstStyle/>
            <a:p>
              <a:pPr algn="ctr">
                <a:defRPr/>
              </a:pPr>
              <a:r>
                <a:rPr lang="ru-RU" sz="2000" dirty="0">
                  <a:solidFill>
                    <a:schemeClr val="accent1"/>
                  </a:solidFill>
                </a:rPr>
                <a:t>28</a:t>
              </a:r>
            </a:p>
          </p:txBody>
        </p:sp>
        <p:grpSp>
          <p:nvGrpSpPr>
            <p:cNvPr id="23" name="Овал 6">
              <a:extLst>
                <a:ext uri="{FF2B5EF4-FFF2-40B4-BE49-F238E27FC236}">
                  <a16:creationId xmlns:a16="http://schemas.microsoft.com/office/drawing/2014/main" id="{949CDA62-4E4F-4FBA-8968-E5EE9325819B}"/>
                </a:ext>
              </a:extLst>
            </p:cNvPr>
            <p:cNvGrpSpPr>
              <a:grpSpLocks/>
            </p:cNvGrpSpPr>
            <p:nvPr/>
          </p:nvGrpSpPr>
          <p:grpSpPr bwMode="auto">
            <a:xfrm>
              <a:off x="9370174" y="4239133"/>
              <a:ext cx="1125426" cy="1038238"/>
              <a:chOff x="1486" y="1229"/>
              <a:chExt cx="1156" cy="1159"/>
            </a:xfrm>
          </p:grpSpPr>
          <p:pic>
            <p:nvPicPr>
              <p:cNvPr id="30" name="Овал 6">
                <a:extLst>
                  <a:ext uri="{FF2B5EF4-FFF2-40B4-BE49-F238E27FC236}">
                    <a16:creationId xmlns:a16="http://schemas.microsoft.com/office/drawing/2014/main" id="{38A88E6C-E81B-4DF2-97C4-704263F2A66E}"/>
                  </a:ext>
                </a:extLst>
              </p:cNvPr>
              <p:cNvPicPr>
                <a:picLocks noChangeArrowheads="1"/>
              </p:cNvPicPr>
              <p:nvPr/>
            </p:nvPicPr>
            <p:blipFill>
              <a:blip r:embed="rId3" cstate="print"/>
              <a:srcRect/>
              <a:stretch>
                <a:fillRect/>
              </a:stretch>
            </p:blipFill>
            <p:spPr bwMode="auto">
              <a:xfrm>
                <a:off x="1486" y="1229"/>
                <a:ext cx="1156" cy="1159"/>
              </a:xfrm>
              <a:prstGeom prst="rect">
                <a:avLst/>
              </a:prstGeom>
              <a:noFill/>
            </p:spPr>
          </p:pic>
          <p:sp>
            <p:nvSpPr>
              <p:cNvPr id="31" name="Text Box 7">
                <a:extLst>
                  <a:ext uri="{FF2B5EF4-FFF2-40B4-BE49-F238E27FC236}">
                    <a16:creationId xmlns:a16="http://schemas.microsoft.com/office/drawing/2014/main" id="{04E20004-AB3E-4E45-B529-A09F62AC027E}"/>
                  </a:ext>
                </a:extLst>
              </p:cNvPr>
              <p:cNvSpPr txBox="1">
                <a:spLocks noChangeArrowheads="1"/>
              </p:cNvSpPr>
              <p:nvPr/>
            </p:nvSpPr>
            <p:spPr bwMode="auto">
              <a:xfrm>
                <a:off x="1679" y="1573"/>
                <a:ext cx="841" cy="609"/>
              </a:xfrm>
              <a:prstGeom prst="rect">
                <a:avLst/>
              </a:prstGeom>
              <a:noFill/>
              <a:ln w="9525">
                <a:noFill/>
                <a:miter lim="800000"/>
                <a:headEnd/>
                <a:tailEnd/>
              </a:ln>
            </p:spPr>
            <p:txBody>
              <a:bodyPr anchor="ctr"/>
              <a:lstStyle/>
              <a:p>
                <a:pPr algn="ctr" eaLnBrk="1" hangingPunct="1"/>
                <a:r>
                  <a:rPr lang="ru-RU" sz="4000" dirty="0">
                    <a:solidFill>
                      <a:srgbClr val="000000"/>
                    </a:solidFill>
                    <a:latin typeface="Times New Roman" pitchFamily="18" charset="0"/>
                  </a:rPr>
                  <a:t>23</a:t>
                </a:r>
              </a:p>
            </p:txBody>
          </p:sp>
        </p:grpSp>
        <p:grpSp>
          <p:nvGrpSpPr>
            <p:cNvPr id="24" name="Овал 7">
              <a:extLst>
                <a:ext uri="{FF2B5EF4-FFF2-40B4-BE49-F238E27FC236}">
                  <a16:creationId xmlns:a16="http://schemas.microsoft.com/office/drawing/2014/main" id="{062F4BD7-5F58-471E-9107-37B2C99C3276}"/>
                </a:ext>
              </a:extLst>
            </p:cNvPr>
            <p:cNvGrpSpPr>
              <a:grpSpLocks/>
            </p:cNvGrpSpPr>
            <p:nvPr/>
          </p:nvGrpSpPr>
          <p:grpSpPr bwMode="auto">
            <a:xfrm>
              <a:off x="9996217" y="4143840"/>
              <a:ext cx="1023938" cy="1023938"/>
              <a:chOff x="668" y="1820"/>
              <a:chExt cx="645" cy="645"/>
            </a:xfrm>
          </p:grpSpPr>
          <p:pic>
            <p:nvPicPr>
              <p:cNvPr id="28" name="Овал 7">
                <a:extLst>
                  <a:ext uri="{FF2B5EF4-FFF2-40B4-BE49-F238E27FC236}">
                    <a16:creationId xmlns:a16="http://schemas.microsoft.com/office/drawing/2014/main" id="{E10944FF-241A-4B97-AEF2-E27EE28246EE}"/>
                  </a:ext>
                </a:extLst>
              </p:cNvPr>
              <p:cNvPicPr>
                <a:picLocks noChangeArrowheads="1"/>
              </p:cNvPicPr>
              <p:nvPr/>
            </p:nvPicPr>
            <p:blipFill>
              <a:blip r:embed="rId4" cstate="print"/>
              <a:srcRect/>
              <a:stretch>
                <a:fillRect/>
              </a:stretch>
            </p:blipFill>
            <p:spPr bwMode="auto">
              <a:xfrm>
                <a:off x="668" y="1820"/>
                <a:ext cx="645" cy="645"/>
              </a:xfrm>
              <a:prstGeom prst="rect">
                <a:avLst/>
              </a:prstGeom>
              <a:noFill/>
            </p:spPr>
          </p:pic>
          <p:sp>
            <p:nvSpPr>
              <p:cNvPr id="29" name="Text Box 10">
                <a:extLst>
                  <a:ext uri="{FF2B5EF4-FFF2-40B4-BE49-F238E27FC236}">
                    <a16:creationId xmlns:a16="http://schemas.microsoft.com/office/drawing/2014/main" id="{B80A061F-6962-48CC-BC72-7E037D37F902}"/>
                  </a:ext>
                </a:extLst>
              </p:cNvPr>
              <p:cNvSpPr txBox="1">
                <a:spLocks noChangeArrowheads="1"/>
              </p:cNvSpPr>
              <p:nvPr/>
            </p:nvSpPr>
            <p:spPr bwMode="auto">
              <a:xfrm>
                <a:off x="895" y="1820"/>
                <a:ext cx="407" cy="407"/>
              </a:xfrm>
              <a:prstGeom prst="rect">
                <a:avLst/>
              </a:prstGeom>
              <a:noFill/>
              <a:ln w="9525">
                <a:noFill/>
                <a:miter lim="800000"/>
                <a:headEnd/>
                <a:tailEnd/>
              </a:ln>
            </p:spPr>
            <p:txBody>
              <a:bodyPr anchor="ctr"/>
              <a:lstStyle/>
              <a:p>
                <a:pPr algn="ctr" eaLnBrk="1" hangingPunct="1"/>
                <a:r>
                  <a:rPr lang="ru-RU" sz="2800" dirty="0">
                    <a:solidFill>
                      <a:srgbClr val="002060"/>
                    </a:solidFill>
                    <a:latin typeface="Times New Roman" pitchFamily="18" charset="0"/>
                  </a:rPr>
                  <a:t>36</a:t>
                </a:r>
              </a:p>
            </p:txBody>
          </p:sp>
        </p:grpSp>
        <p:grpSp>
          <p:nvGrpSpPr>
            <p:cNvPr id="25" name="Овал 8">
              <a:extLst>
                <a:ext uri="{FF2B5EF4-FFF2-40B4-BE49-F238E27FC236}">
                  <a16:creationId xmlns:a16="http://schemas.microsoft.com/office/drawing/2014/main" id="{5A202E4F-13FB-491A-9277-110218BD2863}"/>
                </a:ext>
              </a:extLst>
            </p:cNvPr>
            <p:cNvGrpSpPr>
              <a:grpSpLocks/>
            </p:cNvGrpSpPr>
            <p:nvPr/>
          </p:nvGrpSpPr>
          <p:grpSpPr bwMode="auto">
            <a:xfrm>
              <a:off x="10168716" y="3864347"/>
              <a:ext cx="542925" cy="536575"/>
              <a:chOff x="964" y="1106"/>
              <a:chExt cx="342" cy="338"/>
            </a:xfrm>
          </p:grpSpPr>
          <p:pic>
            <p:nvPicPr>
              <p:cNvPr id="26" name="Овал 8">
                <a:extLst>
                  <a:ext uri="{FF2B5EF4-FFF2-40B4-BE49-F238E27FC236}">
                    <a16:creationId xmlns:a16="http://schemas.microsoft.com/office/drawing/2014/main" id="{6001E95C-605B-47D6-A857-E6A1164B8983}"/>
                  </a:ext>
                </a:extLst>
              </p:cNvPr>
              <p:cNvPicPr>
                <a:picLocks noChangeArrowheads="1"/>
              </p:cNvPicPr>
              <p:nvPr/>
            </p:nvPicPr>
            <p:blipFill>
              <a:blip r:embed="rId5" cstate="print"/>
              <a:srcRect/>
              <a:stretch>
                <a:fillRect/>
              </a:stretch>
            </p:blipFill>
            <p:spPr bwMode="auto">
              <a:xfrm>
                <a:off x="964" y="1106"/>
                <a:ext cx="342" cy="338"/>
              </a:xfrm>
              <a:prstGeom prst="rect">
                <a:avLst/>
              </a:prstGeom>
              <a:noFill/>
            </p:spPr>
          </p:pic>
          <p:sp>
            <p:nvSpPr>
              <p:cNvPr id="27" name="Text Box 13">
                <a:extLst>
                  <a:ext uri="{FF2B5EF4-FFF2-40B4-BE49-F238E27FC236}">
                    <a16:creationId xmlns:a16="http://schemas.microsoft.com/office/drawing/2014/main" id="{7FBDF298-6233-42E2-9207-5C653B4FA3E4}"/>
                  </a:ext>
                </a:extLst>
              </p:cNvPr>
              <p:cNvSpPr txBox="1">
                <a:spLocks noChangeArrowheads="1"/>
              </p:cNvSpPr>
              <p:nvPr/>
            </p:nvSpPr>
            <p:spPr bwMode="auto">
              <a:xfrm>
                <a:off x="1021" y="1163"/>
                <a:ext cx="225" cy="225"/>
              </a:xfrm>
              <a:prstGeom prst="rect">
                <a:avLst/>
              </a:prstGeom>
              <a:noFill/>
              <a:ln w="9525">
                <a:noFill/>
                <a:miter lim="800000"/>
                <a:headEnd/>
                <a:tailEnd/>
              </a:ln>
            </p:spPr>
            <p:txBody>
              <a:bodyPr anchor="ctr"/>
              <a:lstStyle/>
              <a:p>
                <a:pPr algn="ctr" eaLnBrk="1" hangingPunct="1"/>
                <a:r>
                  <a:rPr lang="ru-RU" sz="1200">
                    <a:latin typeface="Times New Roman" pitchFamily="18" charset="0"/>
                  </a:rPr>
                  <a:t>46</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fade">
                                      <p:cBhvr>
                                        <p:cTn id="7" dur="1000"/>
                                        <p:tgtEl>
                                          <p:spTgt spid="71682">
                                            <p:txEl>
                                              <p:pRg st="0" end="0"/>
                                            </p:txEl>
                                          </p:spTgt>
                                        </p:tgtEl>
                                      </p:cBhvr>
                                    </p:animEffect>
                                    <p:anim calcmode="lin" valueType="num">
                                      <p:cBhvr>
                                        <p:cTn id="8" dur="1000" fill="hold"/>
                                        <p:tgtEl>
                                          <p:spTgt spid="716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68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682">
                                            <p:txEl>
                                              <p:pRg st="1" end="1"/>
                                            </p:txEl>
                                          </p:spTgt>
                                        </p:tgtEl>
                                        <p:attrNameLst>
                                          <p:attrName>style.visibility</p:attrName>
                                        </p:attrNameLst>
                                      </p:cBhvr>
                                      <p:to>
                                        <p:strVal val="visible"/>
                                      </p:to>
                                    </p:set>
                                    <p:animEffect transition="in" filter="fade">
                                      <p:cBhvr>
                                        <p:cTn id="12" dur="1000"/>
                                        <p:tgtEl>
                                          <p:spTgt spid="71682">
                                            <p:txEl>
                                              <p:pRg st="1" end="1"/>
                                            </p:txEl>
                                          </p:spTgt>
                                        </p:tgtEl>
                                      </p:cBhvr>
                                    </p:animEffect>
                                    <p:anim calcmode="lin" valueType="num">
                                      <p:cBhvr>
                                        <p:cTn id="13" dur="1000" fill="hold"/>
                                        <p:tgtEl>
                                          <p:spTgt spid="716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68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682">
                                            <p:txEl>
                                              <p:pRg st="2" end="2"/>
                                            </p:txEl>
                                          </p:spTgt>
                                        </p:tgtEl>
                                        <p:attrNameLst>
                                          <p:attrName>style.visibility</p:attrName>
                                        </p:attrNameLst>
                                      </p:cBhvr>
                                      <p:to>
                                        <p:strVal val="visible"/>
                                      </p:to>
                                    </p:set>
                                    <p:animEffect transition="in" filter="fade">
                                      <p:cBhvr>
                                        <p:cTn id="17" dur="1000"/>
                                        <p:tgtEl>
                                          <p:spTgt spid="71682">
                                            <p:txEl>
                                              <p:pRg st="2" end="2"/>
                                            </p:txEl>
                                          </p:spTgt>
                                        </p:tgtEl>
                                      </p:cBhvr>
                                    </p:animEffect>
                                    <p:anim calcmode="lin" valueType="num">
                                      <p:cBhvr>
                                        <p:cTn id="18" dur="1000" fill="hold"/>
                                        <p:tgtEl>
                                          <p:spTgt spid="7168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68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1682">
                                            <p:txEl>
                                              <p:pRg st="3" end="3"/>
                                            </p:txEl>
                                          </p:spTgt>
                                        </p:tgtEl>
                                        <p:attrNameLst>
                                          <p:attrName>style.visibility</p:attrName>
                                        </p:attrNameLst>
                                      </p:cBhvr>
                                      <p:to>
                                        <p:strVal val="visible"/>
                                      </p:to>
                                    </p:set>
                                    <p:animEffect transition="in" filter="fade">
                                      <p:cBhvr>
                                        <p:cTn id="22" dur="1000"/>
                                        <p:tgtEl>
                                          <p:spTgt spid="71682">
                                            <p:txEl>
                                              <p:pRg st="3" end="3"/>
                                            </p:txEl>
                                          </p:spTgt>
                                        </p:tgtEl>
                                      </p:cBhvr>
                                    </p:animEffect>
                                    <p:anim calcmode="lin" valueType="num">
                                      <p:cBhvr>
                                        <p:cTn id="23" dur="1000" fill="hold"/>
                                        <p:tgtEl>
                                          <p:spTgt spid="7168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168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1682">
                                            <p:txEl>
                                              <p:pRg st="4" end="4"/>
                                            </p:txEl>
                                          </p:spTgt>
                                        </p:tgtEl>
                                        <p:attrNameLst>
                                          <p:attrName>style.visibility</p:attrName>
                                        </p:attrNameLst>
                                      </p:cBhvr>
                                      <p:to>
                                        <p:strVal val="visible"/>
                                      </p:to>
                                    </p:set>
                                    <p:animEffect transition="in" filter="fade">
                                      <p:cBhvr>
                                        <p:cTn id="27" dur="1000"/>
                                        <p:tgtEl>
                                          <p:spTgt spid="71682">
                                            <p:txEl>
                                              <p:pRg st="4" end="4"/>
                                            </p:txEl>
                                          </p:spTgt>
                                        </p:tgtEl>
                                      </p:cBhvr>
                                    </p:animEffect>
                                    <p:anim calcmode="lin" valueType="num">
                                      <p:cBhvr>
                                        <p:cTn id="28" dur="1000" fill="hold"/>
                                        <p:tgtEl>
                                          <p:spTgt spid="7168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168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320676"/>
            <a:ext cx="7239000" cy="516037"/>
          </a:xfrm>
        </p:spPr>
        <p:txBody>
          <a:bodyPr>
            <a:normAutofit/>
          </a:bodyPr>
          <a:lstStyle/>
          <a:p>
            <a:pPr algn="ctr"/>
            <a:r>
              <a:rPr lang="ru-RU" sz="2800" dirty="0">
                <a:solidFill>
                  <a:schemeClr val="accent6">
                    <a:lumMod val="75000"/>
                  </a:schemeClr>
                </a:solidFill>
                <a:latin typeface="Times New Roman" pitchFamily="18" charset="0"/>
                <a:cs typeface="Times New Roman" pitchFamily="18" charset="0"/>
              </a:rPr>
              <a:t>Решение</a:t>
            </a:r>
          </a:p>
        </p:txBody>
      </p:sp>
      <p:sp>
        <p:nvSpPr>
          <p:cNvPr id="3" name="Содержимое 2"/>
          <p:cNvSpPr>
            <a:spLocks noGrp="1"/>
          </p:cNvSpPr>
          <p:nvPr>
            <p:ph idx="1"/>
          </p:nvPr>
        </p:nvSpPr>
        <p:spPr>
          <a:xfrm>
            <a:off x="1524000" y="908721"/>
            <a:ext cx="8100392" cy="5547643"/>
          </a:xfrm>
        </p:spPr>
        <p:txBody>
          <a:bodyPr/>
          <a:lstStyle/>
          <a:p>
            <a:pPr algn="ctr" eaLnBrk="1" hangingPunct="1">
              <a:buNone/>
            </a:pPr>
            <a:r>
              <a:rPr lang="ru-RU" sz="2800" dirty="0">
                <a:solidFill>
                  <a:schemeClr val="accent6">
                    <a:lumMod val="75000"/>
                  </a:schemeClr>
                </a:solidFill>
                <a:latin typeface="Times New Roman" pitchFamily="18" charset="0"/>
              </a:rPr>
              <a:t>Пусть А</a:t>
            </a:r>
            <a:r>
              <a:rPr lang="ru-RU" sz="1600" dirty="0">
                <a:solidFill>
                  <a:schemeClr val="accent6">
                    <a:lumMod val="75000"/>
                  </a:schemeClr>
                </a:solidFill>
                <a:latin typeface="Times New Roman" pitchFamily="18" charset="0"/>
              </a:rPr>
              <a:t>1</a:t>
            </a:r>
            <a:r>
              <a:rPr lang="ru-RU" sz="2800" dirty="0">
                <a:solidFill>
                  <a:schemeClr val="accent6">
                    <a:lumMod val="75000"/>
                  </a:schemeClr>
                </a:solidFill>
                <a:latin typeface="Times New Roman" pitchFamily="18" charset="0"/>
              </a:rPr>
              <a:t> – из первой урны извлечен белый шар;</a:t>
            </a:r>
          </a:p>
          <a:p>
            <a:pPr algn="ctr" eaLnBrk="1" hangingPunct="1">
              <a:buNone/>
            </a:pPr>
            <a:r>
              <a:rPr lang="ru-RU" sz="2800" dirty="0">
                <a:solidFill>
                  <a:schemeClr val="accent6">
                    <a:lumMod val="75000"/>
                  </a:schemeClr>
                </a:solidFill>
                <a:latin typeface="Times New Roman" pitchFamily="18" charset="0"/>
              </a:rPr>
              <a:t>          А</a:t>
            </a:r>
            <a:r>
              <a:rPr lang="ru-RU" sz="1600" dirty="0">
                <a:solidFill>
                  <a:schemeClr val="accent6">
                    <a:lumMod val="75000"/>
                  </a:schemeClr>
                </a:solidFill>
                <a:latin typeface="Times New Roman" pitchFamily="18" charset="0"/>
              </a:rPr>
              <a:t>2</a:t>
            </a:r>
            <a:r>
              <a:rPr lang="ru-RU" sz="2800" dirty="0">
                <a:solidFill>
                  <a:schemeClr val="accent6">
                    <a:lumMod val="75000"/>
                  </a:schemeClr>
                </a:solidFill>
                <a:latin typeface="Times New Roman" pitchFamily="18" charset="0"/>
              </a:rPr>
              <a:t> – из второй урны извлечен белый шар. </a:t>
            </a:r>
          </a:p>
          <a:p>
            <a:pPr algn="ctr" eaLnBrk="1" hangingPunct="1">
              <a:buNone/>
            </a:pPr>
            <a:r>
              <a:rPr lang="ru-RU" sz="2800" dirty="0">
                <a:solidFill>
                  <a:schemeClr val="accent6">
                    <a:lumMod val="75000"/>
                  </a:schemeClr>
                </a:solidFill>
                <a:latin typeface="Times New Roman" pitchFamily="18" charset="0"/>
              </a:rPr>
              <a:t>События А</a:t>
            </a:r>
            <a:r>
              <a:rPr lang="ru-RU" sz="1600" dirty="0">
                <a:solidFill>
                  <a:schemeClr val="accent6">
                    <a:lumMod val="75000"/>
                  </a:schemeClr>
                </a:solidFill>
                <a:latin typeface="Times New Roman" pitchFamily="18" charset="0"/>
              </a:rPr>
              <a:t>1</a:t>
            </a:r>
            <a:r>
              <a:rPr lang="ru-RU" sz="2800" dirty="0">
                <a:solidFill>
                  <a:schemeClr val="accent6">
                    <a:lumMod val="75000"/>
                  </a:schemeClr>
                </a:solidFill>
                <a:latin typeface="Times New Roman" pitchFamily="18" charset="0"/>
              </a:rPr>
              <a:t> и А</a:t>
            </a:r>
            <a:r>
              <a:rPr lang="ru-RU" sz="1600" dirty="0">
                <a:solidFill>
                  <a:schemeClr val="accent6">
                    <a:lumMod val="75000"/>
                  </a:schemeClr>
                </a:solidFill>
                <a:latin typeface="Times New Roman" pitchFamily="18" charset="0"/>
              </a:rPr>
              <a:t>2</a:t>
            </a:r>
            <a:r>
              <a:rPr lang="ru-RU" sz="2800" dirty="0">
                <a:solidFill>
                  <a:schemeClr val="accent6">
                    <a:lumMod val="75000"/>
                  </a:schemeClr>
                </a:solidFill>
                <a:latin typeface="Times New Roman" pitchFamily="18" charset="0"/>
              </a:rPr>
              <a:t> независимы.</a:t>
            </a:r>
          </a:p>
          <a:p>
            <a:pPr algn="ctr" eaLnBrk="1" hangingPunct="1"/>
            <a:endParaRPr lang="ru-RU" sz="2800" dirty="0">
              <a:solidFill>
                <a:schemeClr val="accent6">
                  <a:lumMod val="75000"/>
                </a:schemeClr>
              </a:solidFill>
              <a:latin typeface="Times New Roman" pitchFamily="18" charset="0"/>
            </a:endParaRPr>
          </a:p>
          <a:p>
            <a:pPr eaLnBrk="1" hangingPunct="1">
              <a:buNone/>
            </a:pPr>
            <a:endParaRPr lang="ru-RU" sz="2800" dirty="0">
              <a:solidFill>
                <a:schemeClr val="accent6">
                  <a:lumMod val="75000"/>
                </a:schemeClr>
              </a:solidFill>
              <a:latin typeface="Times New Roman" pitchFamily="18" charset="0"/>
            </a:endParaRPr>
          </a:p>
          <a:p>
            <a:pPr algn="ctr" eaLnBrk="1" hangingPunct="1"/>
            <a:endParaRPr lang="ru-RU" sz="2800" dirty="0">
              <a:solidFill>
                <a:schemeClr val="accent6">
                  <a:lumMod val="75000"/>
                </a:schemeClr>
              </a:solidFill>
              <a:latin typeface="Times New Roman" pitchFamily="18" charset="0"/>
            </a:endParaRPr>
          </a:p>
          <a:p>
            <a:pPr algn="ctr" eaLnBrk="1" hangingPunct="1">
              <a:buNone/>
            </a:pPr>
            <a:endParaRPr lang="ru-RU" sz="2800" b="1" i="1" dirty="0">
              <a:solidFill>
                <a:schemeClr val="accent6">
                  <a:lumMod val="75000"/>
                </a:schemeClr>
              </a:solidFill>
              <a:latin typeface="Times New Roman" pitchFamily="18" charset="0"/>
            </a:endParaRPr>
          </a:p>
          <a:p>
            <a:pPr algn="ctr" eaLnBrk="1" hangingPunct="1">
              <a:buNone/>
            </a:pPr>
            <a:endParaRPr lang="ru-RU" sz="2800" b="1" i="1" dirty="0">
              <a:solidFill>
                <a:schemeClr val="accent6">
                  <a:lumMod val="75000"/>
                </a:schemeClr>
              </a:solidFill>
              <a:latin typeface="Times New Roman" pitchFamily="18" charset="0"/>
            </a:endParaRPr>
          </a:p>
          <a:p>
            <a:pPr eaLnBrk="1" hangingPunct="1">
              <a:buNone/>
            </a:pPr>
            <a:r>
              <a:rPr lang="ru-RU" sz="2800" b="1" i="1" dirty="0">
                <a:solidFill>
                  <a:schemeClr val="accent6">
                    <a:lumMod val="75000"/>
                  </a:schemeClr>
                </a:solidFill>
                <a:latin typeface="Times New Roman" pitchFamily="18" charset="0"/>
              </a:rPr>
              <a:t>       Ответ:</a:t>
            </a:r>
            <a:endParaRPr lang="ru-RU" dirty="0">
              <a:solidFill>
                <a:schemeClr val="accent6">
                  <a:lumMod val="75000"/>
                </a:schemeClr>
              </a:solidFill>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069551226"/>
              </p:ext>
            </p:extLst>
          </p:nvPr>
        </p:nvGraphicFramePr>
        <p:xfrm>
          <a:off x="2063552" y="2420888"/>
          <a:ext cx="5688632" cy="2016224"/>
        </p:xfrm>
        <a:graphic>
          <a:graphicData uri="http://schemas.openxmlformats.org/presentationml/2006/ole">
            <mc:AlternateContent xmlns:mc="http://schemas.openxmlformats.org/markup-compatibility/2006">
              <mc:Choice xmlns:v="urn:schemas-microsoft-com:vml" Requires="v">
                <p:oleObj spid="_x0000_s5158" name="Equation" r:id="rId3" imgW="2374560" imgH="812520" progId="">
                  <p:embed/>
                </p:oleObj>
              </mc:Choice>
              <mc:Fallback>
                <p:oleObj name="Equation" r:id="rId3" imgW="2374560" imgH="812520" progId="">
                  <p:embed/>
                  <p:pic>
                    <p:nvPicPr>
                      <p:cNvPr id="4" name="Объект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552" y="2420888"/>
                        <a:ext cx="5688632" cy="2016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nvGraphicFramePr>
        <p:xfrm>
          <a:off x="3719513" y="4797425"/>
          <a:ext cx="431800" cy="792163"/>
        </p:xfrm>
        <a:graphic>
          <a:graphicData uri="http://schemas.openxmlformats.org/presentationml/2006/ole">
            <mc:AlternateContent xmlns:mc="http://schemas.openxmlformats.org/markup-compatibility/2006">
              <mc:Choice xmlns:v="urn:schemas-microsoft-com:vml" Requires="v">
                <p:oleObj spid="_x0000_s5159" name="Equation" r:id="rId5" imgW="215640" imgH="393480" progId="">
                  <p:embed/>
                </p:oleObj>
              </mc:Choice>
              <mc:Fallback>
                <p:oleObj name="Equation" r:id="rId5" imgW="215640" imgH="393480" progId="">
                  <p:embed/>
                  <p:pic>
                    <p:nvPicPr>
                      <p:cNvPr id="5" name="Объект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9513" y="4797425"/>
                        <a:ext cx="4318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Группа 5">
            <a:extLst>
              <a:ext uri="{FF2B5EF4-FFF2-40B4-BE49-F238E27FC236}">
                <a16:creationId xmlns:a16="http://schemas.microsoft.com/office/drawing/2014/main" id="{FDD91E97-EB84-4C83-A0EC-D439E96E6252}"/>
              </a:ext>
            </a:extLst>
          </p:cNvPr>
          <p:cNvGrpSpPr/>
          <p:nvPr/>
        </p:nvGrpSpPr>
        <p:grpSpPr>
          <a:xfrm>
            <a:off x="246733" y="4437112"/>
            <a:ext cx="1923930" cy="2160151"/>
            <a:chOff x="9213462" y="3141057"/>
            <a:chExt cx="1923930" cy="2160151"/>
          </a:xfrm>
        </p:grpSpPr>
        <p:pic>
          <p:nvPicPr>
            <p:cNvPr id="7" name="Рисунок 6">
              <a:extLst>
                <a:ext uri="{FF2B5EF4-FFF2-40B4-BE49-F238E27FC236}">
                  <a16:creationId xmlns:a16="http://schemas.microsoft.com/office/drawing/2014/main" id="{01E445D1-7DEB-4483-80DB-C51F67C26A7F}"/>
                </a:ext>
              </a:extLst>
            </p:cNvPr>
            <p:cNvPicPr>
              <a:picLocks noChangeAspect="1"/>
            </p:cNvPicPr>
            <p:nvPr/>
          </p:nvPicPr>
          <p:blipFill rotWithShape="1">
            <a:blip r:embed="rId7">
              <a:extLst>
                <a:ext uri="{28A0092B-C50C-407E-A947-70E740481C1C}">
                  <a14:useLocalDpi xmlns:a14="http://schemas.microsoft.com/office/drawing/2010/main" val="0"/>
                </a:ext>
              </a:extLst>
            </a:blip>
            <a:srcRect l="16311" t="20491" r="21736" b="13695"/>
            <a:stretch/>
          </p:blipFill>
          <p:spPr>
            <a:xfrm>
              <a:off x="9213462" y="3141057"/>
              <a:ext cx="1923930" cy="2160151"/>
            </a:xfrm>
            <a:prstGeom prst="rect">
              <a:avLst/>
            </a:prstGeom>
            <a:ln>
              <a:noFill/>
            </a:ln>
          </p:spPr>
        </p:pic>
        <p:sp>
          <p:nvSpPr>
            <p:cNvPr id="8" name="Овал 7">
              <a:extLst>
                <a:ext uri="{FF2B5EF4-FFF2-40B4-BE49-F238E27FC236}">
                  <a16:creationId xmlns:a16="http://schemas.microsoft.com/office/drawing/2014/main" id="{B152E2E8-0962-48DD-AEAB-724FD7F14C09}"/>
                </a:ext>
              </a:extLst>
            </p:cNvPr>
            <p:cNvSpPr/>
            <p:nvPr/>
          </p:nvSpPr>
          <p:spPr>
            <a:xfrm>
              <a:off x="9213462" y="3656981"/>
              <a:ext cx="991873" cy="840182"/>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ru-RU" sz="3200" dirty="0">
                  <a:solidFill>
                    <a:schemeClr val="accent1"/>
                  </a:solidFill>
                </a:rPr>
                <a:t>15</a:t>
              </a:r>
            </a:p>
          </p:txBody>
        </p:sp>
        <p:sp>
          <p:nvSpPr>
            <p:cNvPr id="9" name="Овал 8">
              <a:extLst>
                <a:ext uri="{FF2B5EF4-FFF2-40B4-BE49-F238E27FC236}">
                  <a16:creationId xmlns:a16="http://schemas.microsoft.com/office/drawing/2014/main" id="{E01F10CA-192E-42C9-B302-A5A4A432018F}"/>
                </a:ext>
              </a:extLst>
            </p:cNvPr>
            <p:cNvSpPr/>
            <p:nvPr/>
          </p:nvSpPr>
          <p:spPr>
            <a:xfrm>
              <a:off x="10353954" y="3603258"/>
              <a:ext cx="710504" cy="6477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ru-RU" sz="2000" dirty="0">
                  <a:solidFill>
                    <a:schemeClr val="accent1"/>
                  </a:solidFill>
                </a:rPr>
                <a:t>28</a:t>
              </a:r>
            </a:p>
          </p:txBody>
        </p:sp>
        <p:grpSp>
          <p:nvGrpSpPr>
            <p:cNvPr id="10" name="Овал 6">
              <a:extLst>
                <a:ext uri="{FF2B5EF4-FFF2-40B4-BE49-F238E27FC236}">
                  <a16:creationId xmlns:a16="http://schemas.microsoft.com/office/drawing/2014/main" id="{05D0F8C1-B916-4B36-84D2-CDB3C700A745}"/>
                </a:ext>
              </a:extLst>
            </p:cNvPr>
            <p:cNvGrpSpPr>
              <a:grpSpLocks/>
            </p:cNvGrpSpPr>
            <p:nvPr/>
          </p:nvGrpSpPr>
          <p:grpSpPr bwMode="auto">
            <a:xfrm>
              <a:off x="9370174" y="4239133"/>
              <a:ext cx="1125426" cy="1038238"/>
              <a:chOff x="1486" y="1229"/>
              <a:chExt cx="1156" cy="1159"/>
            </a:xfrm>
          </p:grpSpPr>
          <p:pic>
            <p:nvPicPr>
              <p:cNvPr id="17" name="Овал 6">
                <a:extLst>
                  <a:ext uri="{FF2B5EF4-FFF2-40B4-BE49-F238E27FC236}">
                    <a16:creationId xmlns:a16="http://schemas.microsoft.com/office/drawing/2014/main" id="{8B9DB9CF-9280-4A01-97A4-CEFED3AFECF0}"/>
                  </a:ext>
                </a:extLst>
              </p:cNvPr>
              <p:cNvPicPr>
                <a:picLocks noChangeArrowheads="1"/>
              </p:cNvPicPr>
              <p:nvPr/>
            </p:nvPicPr>
            <p:blipFill>
              <a:blip r:embed="rId8" cstate="print"/>
              <a:srcRect/>
              <a:stretch>
                <a:fillRect/>
              </a:stretch>
            </p:blipFill>
            <p:spPr bwMode="auto">
              <a:xfrm>
                <a:off x="1486" y="1229"/>
                <a:ext cx="1156" cy="1159"/>
              </a:xfrm>
              <a:prstGeom prst="rect">
                <a:avLst/>
              </a:prstGeom>
              <a:noFill/>
            </p:spPr>
          </p:pic>
          <p:sp>
            <p:nvSpPr>
              <p:cNvPr id="18" name="Text Box 7">
                <a:extLst>
                  <a:ext uri="{FF2B5EF4-FFF2-40B4-BE49-F238E27FC236}">
                    <a16:creationId xmlns:a16="http://schemas.microsoft.com/office/drawing/2014/main" id="{DC54DC0F-8FE6-4409-95C7-7981E4975BEB}"/>
                  </a:ext>
                </a:extLst>
              </p:cNvPr>
              <p:cNvSpPr txBox="1">
                <a:spLocks noChangeArrowheads="1"/>
              </p:cNvSpPr>
              <p:nvPr/>
            </p:nvSpPr>
            <p:spPr bwMode="auto">
              <a:xfrm>
                <a:off x="1679" y="1573"/>
                <a:ext cx="841" cy="609"/>
              </a:xfrm>
              <a:prstGeom prst="rect">
                <a:avLst/>
              </a:prstGeom>
              <a:noFill/>
              <a:ln w="9525">
                <a:noFill/>
                <a:miter lim="800000"/>
                <a:headEnd/>
                <a:tailEnd/>
              </a:ln>
            </p:spPr>
            <p:txBody>
              <a:bodyPr anchor="ctr"/>
              <a:lstStyle/>
              <a:p>
                <a:pPr algn="ctr" eaLnBrk="1" hangingPunct="1"/>
                <a:r>
                  <a:rPr lang="ru-RU" sz="4000" dirty="0">
                    <a:solidFill>
                      <a:srgbClr val="000000"/>
                    </a:solidFill>
                    <a:latin typeface="Times New Roman" pitchFamily="18" charset="0"/>
                  </a:rPr>
                  <a:t>23</a:t>
                </a:r>
              </a:p>
            </p:txBody>
          </p:sp>
        </p:grpSp>
        <p:grpSp>
          <p:nvGrpSpPr>
            <p:cNvPr id="11" name="Овал 7">
              <a:extLst>
                <a:ext uri="{FF2B5EF4-FFF2-40B4-BE49-F238E27FC236}">
                  <a16:creationId xmlns:a16="http://schemas.microsoft.com/office/drawing/2014/main" id="{E61E2863-9FCA-4863-8ADB-35B41FDAB9A4}"/>
                </a:ext>
              </a:extLst>
            </p:cNvPr>
            <p:cNvGrpSpPr>
              <a:grpSpLocks/>
            </p:cNvGrpSpPr>
            <p:nvPr/>
          </p:nvGrpSpPr>
          <p:grpSpPr bwMode="auto">
            <a:xfrm>
              <a:off x="9996217" y="4143840"/>
              <a:ext cx="1023938" cy="1023938"/>
              <a:chOff x="668" y="1820"/>
              <a:chExt cx="645" cy="645"/>
            </a:xfrm>
          </p:grpSpPr>
          <p:pic>
            <p:nvPicPr>
              <p:cNvPr id="15" name="Овал 7">
                <a:extLst>
                  <a:ext uri="{FF2B5EF4-FFF2-40B4-BE49-F238E27FC236}">
                    <a16:creationId xmlns:a16="http://schemas.microsoft.com/office/drawing/2014/main" id="{2D22493A-4937-4CCD-A23B-349CFAC55DE8}"/>
                  </a:ext>
                </a:extLst>
              </p:cNvPr>
              <p:cNvPicPr>
                <a:picLocks noChangeArrowheads="1"/>
              </p:cNvPicPr>
              <p:nvPr/>
            </p:nvPicPr>
            <p:blipFill>
              <a:blip r:embed="rId9" cstate="print"/>
              <a:srcRect/>
              <a:stretch>
                <a:fillRect/>
              </a:stretch>
            </p:blipFill>
            <p:spPr bwMode="auto">
              <a:xfrm>
                <a:off x="668" y="1820"/>
                <a:ext cx="645" cy="645"/>
              </a:xfrm>
              <a:prstGeom prst="rect">
                <a:avLst/>
              </a:prstGeom>
              <a:noFill/>
            </p:spPr>
          </p:pic>
          <p:sp>
            <p:nvSpPr>
              <p:cNvPr id="16" name="Text Box 10">
                <a:extLst>
                  <a:ext uri="{FF2B5EF4-FFF2-40B4-BE49-F238E27FC236}">
                    <a16:creationId xmlns:a16="http://schemas.microsoft.com/office/drawing/2014/main" id="{7056690F-E449-4D07-9FC1-E9F4B563771E}"/>
                  </a:ext>
                </a:extLst>
              </p:cNvPr>
              <p:cNvSpPr txBox="1">
                <a:spLocks noChangeArrowheads="1"/>
              </p:cNvSpPr>
              <p:nvPr/>
            </p:nvSpPr>
            <p:spPr bwMode="auto">
              <a:xfrm>
                <a:off x="895" y="1820"/>
                <a:ext cx="407" cy="407"/>
              </a:xfrm>
              <a:prstGeom prst="rect">
                <a:avLst/>
              </a:prstGeom>
              <a:noFill/>
              <a:ln w="9525">
                <a:noFill/>
                <a:miter lim="800000"/>
                <a:headEnd/>
                <a:tailEnd/>
              </a:ln>
            </p:spPr>
            <p:txBody>
              <a:bodyPr anchor="ctr"/>
              <a:lstStyle/>
              <a:p>
                <a:pPr algn="ctr" eaLnBrk="1" hangingPunct="1"/>
                <a:r>
                  <a:rPr lang="ru-RU" sz="2800" dirty="0">
                    <a:solidFill>
                      <a:srgbClr val="002060"/>
                    </a:solidFill>
                    <a:latin typeface="Times New Roman" pitchFamily="18" charset="0"/>
                  </a:rPr>
                  <a:t>36</a:t>
                </a:r>
              </a:p>
            </p:txBody>
          </p:sp>
        </p:grpSp>
        <p:grpSp>
          <p:nvGrpSpPr>
            <p:cNvPr id="12" name="Овал 8">
              <a:extLst>
                <a:ext uri="{FF2B5EF4-FFF2-40B4-BE49-F238E27FC236}">
                  <a16:creationId xmlns:a16="http://schemas.microsoft.com/office/drawing/2014/main" id="{9818E669-E665-4564-9F38-1B742B473913}"/>
                </a:ext>
              </a:extLst>
            </p:cNvPr>
            <p:cNvGrpSpPr>
              <a:grpSpLocks/>
            </p:cNvGrpSpPr>
            <p:nvPr/>
          </p:nvGrpSpPr>
          <p:grpSpPr bwMode="auto">
            <a:xfrm>
              <a:off x="10168716" y="3864347"/>
              <a:ext cx="542925" cy="536575"/>
              <a:chOff x="964" y="1106"/>
              <a:chExt cx="342" cy="338"/>
            </a:xfrm>
          </p:grpSpPr>
          <p:pic>
            <p:nvPicPr>
              <p:cNvPr id="13" name="Овал 8">
                <a:extLst>
                  <a:ext uri="{FF2B5EF4-FFF2-40B4-BE49-F238E27FC236}">
                    <a16:creationId xmlns:a16="http://schemas.microsoft.com/office/drawing/2014/main" id="{94E53DB3-2E8D-4F37-A75E-F99398B7336C}"/>
                  </a:ext>
                </a:extLst>
              </p:cNvPr>
              <p:cNvPicPr>
                <a:picLocks noChangeArrowheads="1"/>
              </p:cNvPicPr>
              <p:nvPr/>
            </p:nvPicPr>
            <p:blipFill>
              <a:blip r:embed="rId10" cstate="print"/>
              <a:srcRect/>
              <a:stretch>
                <a:fillRect/>
              </a:stretch>
            </p:blipFill>
            <p:spPr bwMode="auto">
              <a:xfrm>
                <a:off x="964" y="1106"/>
                <a:ext cx="342" cy="338"/>
              </a:xfrm>
              <a:prstGeom prst="rect">
                <a:avLst/>
              </a:prstGeom>
              <a:noFill/>
            </p:spPr>
          </p:pic>
          <p:sp>
            <p:nvSpPr>
              <p:cNvPr id="14" name="Text Box 13">
                <a:extLst>
                  <a:ext uri="{FF2B5EF4-FFF2-40B4-BE49-F238E27FC236}">
                    <a16:creationId xmlns:a16="http://schemas.microsoft.com/office/drawing/2014/main" id="{33B6AB0A-0822-4CE9-9EED-AC09047F1022}"/>
                  </a:ext>
                </a:extLst>
              </p:cNvPr>
              <p:cNvSpPr txBox="1">
                <a:spLocks noChangeArrowheads="1"/>
              </p:cNvSpPr>
              <p:nvPr/>
            </p:nvSpPr>
            <p:spPr bwMode="auto">
              <a:xfrm>
                <a:off x="1021" y="1163"/>
                <a:ext cx="225" cy="225"/>
              </a:xfrm>
              <a:prstGeom prst="rect">
                <a:avLst/>
              </a:prstGeom>
              <a:noFill/>
              <a:ln w="9525">
                <a:noFill/>
                <a:miter lim="800000"/>
                <a:headEnd/>
                <a:tailEnd/>
              </a:ln>
            </p:spPr>
            <p:txBody>
              <a:bodyPr anchor="ctr"/>
              <a:lstStyle/>
              <a:p>
                <a:pPr algn="ctr" eaLnBrk="1" hangingPunct="1"/>
                <a:r>
                  <a:rPr lang="ru-RU" sz="1200">
                    <a:latin typeface="Times New Roman" pitchFamily="18" charset="0"/>
                  </a:rPr>
                  <a:t>46</a:t>
                </a:r>
              </a:p>
            </p:txBody>
          </p:sp>
        </p:grpSp>
      </p:grpSp>
      <p:grpSp>
        <p:nvGrpSpPr>
          <p:cNvPr id="19" name="Группа 18">
            <a:extLst>
              <a:ext uri="{FF2B5EF4-FFF2-40B4-BE49-F238E27FC236}">
                <a16:creationId xmlns:a16="http://schemas.microsoft.com/office/drawing/2014/main" id="{BC0F5AD9-5585-4169-B58D-079F91A4DA3A}"/>
              </a:ext>
            </a:extLst>
          </p:cNvPr>
          <p:cNvGrpSpPr/>
          <p:nvPr/>
        </p:nvGrpSpPr>
        <p:grpSpPr>
          <a:xfrm>
            <a:off x="8926400" y="2936946"/>
            <a:ext cx="1923930" cy="2160151"/>
            <a:chOff x="9213462" y="3141057"/>
            <a:chExt cx="1923930" cy="2160151"/>
          </a:xfrm>
        </p:grpSpPr>
        <p:pic>
          <p:nvPicPr>
            <p:cNvPr id="20" name="Рисунок 19">
              <a:extLst>
                <a:ext uri="{FF2B5EF4-FFF2-40B4-BE49-F238E27FC236}">
                  <a16:creationId xmlns:a16="http://schemas.microsoft.com/office/drawing/2014/main" id="{94428858-E5AA-4259-A466-D86C46922459}"/>
                </a:ext>
              </a:extLst>
            </p:cNvPr>
            <p:cNvPicPr>
              <a:picLocks noChangeAspect="1"/>
            </p:cNvPicPr>
            <p:nvPr/>
          </p:nvPicPr>
          <p:blipFill rotWithShape="1">
            <a:blip r:embed="rId7">
              <a:extLst>
                <a:ext uri="{28A0092B-C50C-407E-A947-70E740481C1C}">
                  <a14:useLocalDpi xmlns:a14="http://schemas.microsoft.com/office/drawing/2010/main" val="0"/>
                </a:ext>
              </a:extLst>
            </a:blip>
            <a:srcRect l="16311" t="20491" r="21736" b="13695"/>
            <a:stretch/>
          </p:blipFill>
          <p:spPr>
            <a:xfrm>
              <a:off x="9213462" y="3141057"/>
              <a:ext cx="1923930" cy="2160151"/>
            </a:xfrm>
            <a:prstGeom prst="rect">
              <a:avLst/>
            </a:prstGeom>
            <a:ln>
              <a:noFill/>
            </a:ln>
          </p:spPr>
        </p:pic>
        <p:sp>
          <p:nvSpPr>
            <p:cNvPr id="21" name="Овал 20">
              <a:extLst>
                <a:ext uri="{FF2B5EF4-FFF2-40B4-BE49-F238E27FC236}">
                  <a16:creationId xmlns:a16="http://schemas.microsoft.com/office/drawing/2014/main" id="{11DAE703-5203-478E-A071-D3D17995EFB0}"/>
                </a:ext>
              </a:extLst>
            </p:cNvPr>
            <p:cNvSpPr/>
            <p:nvPr/>
          </p:nvSpPr>
          <p:spPr>
            <a:xfrm>
              <a:off x="9213462" y="3656981"/>
              <a:ext cx="991873" cy="840182"/>
            </a:xfrm>
            <a:prstGeom prst="ellipse">
              <a:avLst/>
            </a:prstGeom>
            <a:solidFill>
              <a:schemeClr val="accent2"/>
            </a:solidFill>
          </p:spPr>
          <p:style>
            <a:lnRef idx="1">
              <a:schemeClr val="dk1"/>
            </a:lnRef>
            <a:fillRef idx="3">
              <a:schemeClr val="dk1"/>
            </a:fillRef>
            <a:effectRef idx="2">
              <a:schemeClr val="dk1"/>
            </a:effectRef>
            <a:fontRef idx="minor">
              <a:schemeClr val="lt1"/>
            </a:fontRef>
          </p:style>
          <p:txBody>
            <a:bodyPr anchor="ctr"/>
            <a:lstStyle/>
            <a:p>
              <a:pPr algn="ctr">
                <a:defRPr/>
              </a:pPr>
              <a:r>
                <a:rPr lang="ru-RU" sz="3200" dirty="0">
                  <a:solidFill>
                    <a:schemeClr val="accent1"/>
                  </a:solidFill>
                </a:rPr>
                <a:t>15</a:t>
              </a:r>
            </a:p>
          </p:txBody>
        </p:sp>
        <p:sp>
          <p:nvSpPr>
            <p:cNvPr id="22" name="Овал 21">
              <a:extLst>
                <a:ext uri="{FF2B5EF4-FFF2-40B4-BE49-F238E27FC236}">
                  <a16:creationId xmlns:a16="http://schemas.microsoft.com/office/drawing/2014/main" id="{5078A886-C379-4135-87A8-AE9D1D00EBD0}"/>
                </a:ext>
              </a:extLst>
            </p:cNvPr>
            <p:cNvSpPr/>
            <p:nvPr/>
          </p:nvSpPr>
          <p:spPr>
            <a:xfrm>
              <a:off x="10353954" y="3603258"/>
              <a:ext cx="710504" cy="647700"/>
            </a:xfrm>
            <a:prstGeom prst="ellipse">
              <a:avLst/>
            </a:prstGeom>
            <a:solidFill>
              <a:schemeClr val="accent2"/>
            </a:solidFill>
          </p:spPr>
          <p:style>
            <a:lnRef idx="1">
              <a:schemeClr val="dk1"/>
            </a:lnRef>
            <a:fillRef idx="3">
              <a:schemeClr val="dk1"/>
            </a:fillRef>
            <a:effectRef idx="2">
              <a:schemeClr val="dk1"/>
            </a:effectRef>
            <a:fontRef idx="minor">
              <a:schemeClr val="lt1"/>
            </a:fontRef>
          </p:style>
          <p:txBody>
            <a:bodyPr anchor="ctr"/>
            <a:lstStyle/>
            <a:p>
              <a:pPr algn="ctr">
                <a:defRPr/>
              </a:pPr>
              <a:r>
                <a:rPr lang="ru-RU" sz="2000" dirty="0">
                  <a:solidFill>
                    <a:schemeClr val="accent1"/>
                  </a:solidFill>
                </a:rPr>
                <a:t>28</a:t>
              </a:r>
            </a:p>
          </p:txBody>
        </p:sp>
        <p:grpSp>
          <p:nvGrpSpPr>
            <p:cNvPr id="23" name="Овал 6">
              <a:extLst>
                <a:ext uri="{FF2B5EF4-FFF2-40B4-BE49-F238E27FC236}">
                  <a16:creationId xmlns:a16="http://schemas.microsoft.com/office/drawing/2014/main" id="{1FCAD3E0-609D-414D-9A66-75E6BA3C2156}"/>
                </a:ext>
              </a:extLst>
            </p:cNvPr>
            <p:cNvGrpSpPr>
              <a:grpSpLocks/>
            </p:cNvGrpSpPr>
            <p:nvPr/>
          </p:nvGrpSpPr>
          <p:grpSpPr bwMode="auto">
            <a:xfrm>
              <a:off x="9370174" y="4239133"/>
              <a:ext cx="1125426" cy="1038238"/>
              <a:chOff x="1486" y="1229"/>
              <a:chExt cx="1156" cy="1159"/>
            </a:xfrm>
          </p:grpSpPr>
          <p:pic>
            <p:nvPicPr>
              <p:cNvPr id="30" name="Овал 6">
                <a:extLst>
                  <a:ext uri="{FF2B5EF4-FFF2-40B4-BE49-F238E27FC236}">
                    <a16:creationId xmlns:a16="http://schemas.microsoft.com/office/drawing/2014/main" id="{80037645-D1DF-4877-AE3A-26174F821CE7}"/>
                  </a:ext>
                </a:extLst>
              </p:cNvPr>
              <p:cNvPicPr>
                <a:picLocks noChangeArrowheads="1"/>
              </p:cNvPicPr>
              <p:nvPr/>
            </p:nvPicPr>
            <p:blipFill>
              <a:blip r:embed="rId8" cstate="print"/>
              <a:srcRect/>
              <a:stretch>
                <a:fillRect/>
              </a:stretch>
            </p:blipFill>
            <p:spPr bwMode="auto">
              <a:xfrm>
                <a:off x="1486" y="1229"/>
                <a:ext cx="1156" cy="1159"/>
              </a:xfrm>
              <a:prstGeom prst="rect">
                <a:avLst/>
              </a:prstGeom>
              <a:noFill/>
            </p:spPr>
          </p:pic>
          <p:sp>
            <p:nvSpPr>
              <p:cNvPr id="31" name="Text Box 7">
                <a:extLst>
                  <a:ext uri="{FF2B5EF4-FFF2-40B4-BE49-F238E27FC236}">
                    <a16:creationId xmlns:a16="http://schemas.microsoft.com/office/drawing/2014/main" id="{70D8D271-7B00-482D-B6B5-DDAE9589B230}"/>
                  </a:ext>
                </a:extLst>
              </p:cNvPr>
              <p:cNvSpPr txBox="1">
                <a:spLocks noChangeArrowheads="1"/>
              </p:cNvSpPr>
              <p:nvPr/>
            </p:nvSpPr>
            <p:spPr bwMode="auto">
              <a:xfrm>
                <a:off x="1679" y="1573"/>
                <a:ext cx="841" cy="609"/>
              </a:xfrm>
              <a:prstGeom prst="rect">
                <a:avLst/>
              </a:prstGeom>
              <a:noFill/>
              <a:ln w="9525">
                <a:noFill/>
                <a:miter lim="800000"/>
                <a:headEnd/>
                <a:tailEnd/>
              </a:ln>
            </p:spPr>
            <p:txBody>
              <a:bodyPr anchor="ctr"/>
              <a:lstStyle/>
              <a:p>
                <a:pPr algn="ctr" eaLnBrk="1" hangingPunct="1"/>
                <a:r>
                  <a:rPr lang="ru-RU" sz="4000" dirty="0">
                    <a:solidFill>
                      <a:srgbClr val="000000"/>
                    </a:solidFill>
                    <a:latin typeface="Times New Roman" pitchFamily="18" charset="0"/>
                  </a:rPr>
                  <a:t>23</a:t>
                </a:r>
              </a:p>
            </p:txBody>
          </p:sp>
        </p:grpSp>
        <p:grpSp>
          <p:nvGrpSpPr>
            <p:cNvPr id="24" name="Овал 7">
              <a:extLst>
                <a:ext uri="{FF2B5EF4-FFF2-40B4-BE49-F238E27FC236}">
                  <a16:creationId xmlns:a16="http://schemas.microsoft.com/office/drawing/2014/main" id="{57DA3CBB-2846-411B-B26F-3FE7D0DCA335}"/>
                </a:ext>
              </a:extLst>
            </p:cNvPr>
            <p:cNvGrpSpPr>
              <a:grpSpLocks/>
            </p:cNvGrpSpPr>
            <p:nvPr/>
          </p:nvGrpSpPr>
          <p:grpSpPr bwMode="auto">
            <a:xfrm>
              <a:off x="9996217" y="4143840"/>
              <a:ext cx="1023938" cy="1023938"/>
              <a:chOff x="668" y="1820"/>
              <a:chExt cx="645" cy="645"/>
            </a:xfrm>
          </p:grpSpPr>
          <p:pic>
            <p:nvPicPr>
              <p:cNvPr id="28" name="Овал 7">
                <a:extLst>
                  <a:ext uri="{FF2B5EF4-FFF2-40B4-BE49-F238E27FC236}">
                    <a16:creationId xmlns:a16="http://schemas.microsoft.com/office/drawing/2014/main" id="{3240295D-FD8D-45B9-B592-24F3B1EE5BDB}"/>
                  </a:ext>
                </a:extLst>
              </p:cNvPr>
              <p:cNvPicPr>
                <a:picLocks noChangeArrowheads="1"/>
              </p:cNvPicPr>
              <p:nvPr/>
            </p:nvPicPr>
            <p:blipFill>
              <a:blip r:embed="rId9" cstate="print"/>
              <a:srcRect/>
              <a:stretch>
                <a:fillRect/>
              </a:stretch>
            </p:blipFill>
            <p:spPr bwMode="auto">
              <a:xfrm>
                <a:off x="668" y="1820"/>
                <a:ext cx="645" cy="645"/>
              </a:xfrm>
              <a:prstGeom prst="rect">
                <a:avLst/>
              </a:prstGeom>
              <a:noFill/>
            </p:spPr>
          </p:pic>
          <p:sp>
            <p:nvSpPr>
              <p:cNvPr id="29" name="Text Box 10">
                <a:extLst>
                  <a:ext uri="{FF2B5EF4-FFF2-40B4-BE49-F238E27FC236}">
                    <a16:creationId xmlns:a16="http://schemas.microsoft.com/office/drawing/2014/main" id="{A3A41C47-323E-4720-8193-9D05C9566ACF}"/>
                  </a:ext>
                </a:extLst>
              </p:cNvPr>
              <p:cNvSpPr txBox="1">
                <a:spLocks noChangeArrowheads="1"/>
              </p:cNvSpPr>
              <p:nvPr/>
            </p:nvSpPr>
            <p:spPr bwMode="auto">
              <a:xfrm>
                <a:off x="895" y="1820"/>
                <a:ext cx="407" cy="407"/>
              </a:xfrm>
              <a:prstGeom prst="rect">
                <a:avLst/>
              </a:prstGeom>
              <a:noFill/>
              <a:ln w="9525">
                <a:noFill/>
                <a:miter lim="800000"/>
                <a:headEnd/>
                <a:tailEnd/>
              </a:ln>
            </p:spPr>
            <p:txBody>
              <a:bodyPr anchor="ctr"/>
              <a:lstStyle/>
              <a:p>
                <a:pPr algn="ctr" eaLnBrk="1" hangingPunct="1"/>
                <a:r>
                  <a:rPr lang="ru-RU" sz="2800" dirty="0">
                    <a:solidFill>
                      <a:srgbClr val="002060"/>
                    </a:solidFill>
                    <a:latin typeface="Times New Roman" pitchFamily="18" charset="0"/>
                  </a:rPr>
                  <a:t>36</a:t>
                </a:r>
              </a:p>
            </p:txBody>
          </p:sp>
        </p:grpSp>
        <p:grpSp>
          <p:nvGrpSpPr>
            <p:cNvPr id="25" name="Овал 8">
              <a:extLst>
                <a:ext uri="{FF2B5EF4-FFF2-40B4-BE49-F238E27FC236}">
                  <a16:creationId xmlns:a16="http://schemas.microsoft.com/office/drawing/2014/main" id="{D615B778-36A0-46CB-8867-3CC9A5E061A2}"/>
                </a:ext>
              </a:extLst>
            </p:cNvPr>
            <p:cNvGrpSpPr>
              <a:grpSpLocks/>
            </p:cNvGrpSpPr>
            <p:nvPr/>
          </p:nvGrpSpPr>
          <p:grpSpPr bwMode="auto">
            <a:xfrm>
              <a:off x="10168716" y="3864347"/>
              <a:ext cx="542925" cy="536575"/>
              <a:chOff x="964" y="1106"/>
              <a:chExt cx="342" cy="338"/>
            </a:xfrm>
          </p:grpSpPr>
          <p:pic>
            <p:nvPicPr>
              <p:cNvPr id="26" name="Овал 8">
                <a:extLst>
                  <a:ext uri="{FF2B5EF4-FFF2-40B4-BE49-F238E27FC236}">
                    <a16:creationId xmlns:a16="http://schemas.microsoft.com/office/drawing/2014/main" id="{1C58C205-38EF-4B6B-9329-4C42D6ABA4E9}"/>
                  </a:ext>
                </a:extLst>
              </p:cNvPr>
              <p:cNvPicPr>
                <a:picLocks noChangeArrowheads="1"/>
              </p:cNvPicPr>
              <p:nvPr/>
            </p:nvPicPr>
            <p:blipFill>
              <a:blip r:embed="rId10" cstate="print"/>
              <a:srcRect/>
              <a:stretch>
                <a:fillRect/>
              </a:stretch>
            </p:blipFill>
            <p:spPr bwMode="auto">
              <a:xfrm>
                <a:off x="964" y="1106"/>
                <a:ext cx="342" cy="338"/>
              </a:xfrm>
              <a:prstGeom prst="rect">
                <a:avLst/>
              </a:prstGeom>
              <a:noFill/>
            </p:spPr>
          </p:pic>
          <p:sp>
            <p:nvSpPr>
              <p:cNvPr id="27" name="Text Box 13">
                <a:extLst>
                  <a:ext uri="{FF2B5EF4-FFF2-40B4-BE49-F238E27FC236}">
                    <a16:creationId xmlns:a16="http://schemas.microsoft.com/office/drawing/2014/main" id="{0BB7A539-CC32-447A-82D2-BE534F704D24}"/>
                  </a:ext>
                </a:extLst>
              </p:cNvPr>
              <p:cNvSpPr txBox="1">
                <a:spLocks noChangeArrowheads="1"/>
              </p:cNvSpPr>
              <p:nvPr/>
            </p:nvSpPr>
            <p:spPr bwMode="auto">
              <a:xfrm>
                <a:off x="1021" y="1163"/>
                <a:ext cx="225" cy="225"/>
              </a:xfrm>
              <a:prstGeom prst="rect">
                <a:avLst/>
              </a:prstGeom>
              <a:noFill/>
              <a:ln w="9525">
                <a:noFill/>
                <a:miter lim="800000"/>
                <a:headEnd/>
                <a:tailEnd/>
              </a:ln>
            </p:spPr>
            <p:txBody>
              <a:bodyPr anchor="ctr"/>
              <a:lstStyle/>
              <a:p>
                <a:pPr algn="ctr" eaLnBrk="1" hangingPunct="1"/>
                <a:r>
                  <a:rPr lang="ru-RU" sz="1200">
                    <a:latin typeface="Times New Roman" pitchFamily="18" charset="0"/>
                  </a:rPr>
                  <a:t>46</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p:cNvSpPr txBox="1">
            <a:spLocks noChangeArrowheads="1"/>
          </p:cNvSpPr>
          <p:nvPr/>
        </p:nvSpPr>
        <p:spPr bwMode="auto">
          <a:xfrm>
            <a:off x="4663440" y="1088136"/>
            <a:ext cx="7196328" cy="1815882"/>
          </a:xfrm>
          <a:prstGeom prst="rect">
            <a:avLst/>
          </a:prstGeom>
          <a:noFill/>
          <a:ln w="9525">
            <a:noFill/>
            <a:miter lim="800000"/>
            <a:headEnd/>
            <a:tailEnd/>
          </a:ln>
        </p:spPr>
        <p:txBody>
          <a:bodyPr wrap="square">
            <a:spAutoFit/>
          </a:bodyPr>
          <a:lstStyle/>
          <a:p>
            <a:pPr algn="just" eaLnBrk="1" hangingPunct="1"/>
            <a:r>
              <a:rPr lang="ru-RU" sz="2800" dirty="0">
                <a:solidFill>
                  <a:schemeClr val="accent6">
                    <a:lumMod val="75000"/>
                  </a:schemeClr>
                </a:solidFill>
                <a:latin typeface="Times New Roman" pitchFamily="18" charset="0"/>
              </a:rPr>
              <a:t>В Санкт-Петербурге – 16 мест на практику, </a:t>
            </a:r>
          </a:p>
          <a:p>
            <a:pPr algn="just" eaLnBrk="1" hangingPunct="1"/>
            <a:r>
              <a:rPr lang="ru-RU" sz="2800" dirty="0">
                <a:solidFill>
                  <a:schemeClr val="accent6">
                    <a:lumMod val="75000"/>
                  </a:schemeClr>
                </a:solidFill>
                <a:latin typeface="Times New Roman" pitchFamily="18" charset="0"/>
              </a:rPr>
              <a:t>в Киеве – 10, в Баку – 5.</a:t>
            </a:r>
          </a:p>
          <a:p>
            <a:pPr algn="just" eaLnBrk="1" hangingPunct="1"/>
            <a:r>
              <a:rPr lang="ru-RU" sz="2800" dirty="0">
                <a:solidFill>
                  <a:schemeClr val="accent6">
                    <a:lumMod val="75000"/>
                  </a:schemeClr>
                </a:solidFill>
                <a:latin typeface="Times New Roman" pitchFamily="18" charset="0"/>
              </a:rPr>
              <a:t>Какова вероятность того, что  </a:t>
            </a:r>
            <a:r>
              <a:rPr lang="ru-RU" sz="2800" b="1" i="1" dirty="0">
                <a:solidFill>
                  <a:srgbClr val="7030A0"/>
                </a:solidFill>
                <a:latin typeface="Times New Roman" pitchFamily="18" charset="0"/>
              </a:rPr>
              <a:t>три</a:t>
            </a:r>
            <a:r>
              <a:rPr lang="ru-RU" sz="2800" dirty="0">
                <a:solidFill>
                  <a:schemeClr val="accent6">
                    <a:lumMod val="75000"/>
                  </a:schemeClr>
                </a:solidFill>
                <a:latin typeface="Times New Roman" pitchFamily="18" charset="0"/>
              </a:rPr>
              <a:t> студента </a:t>
            </a:r>
          </a:p>
          <a:p>
            <a:pPr algn="just" eaLnBrk="1" hangingPunct="1"/>
            <a:r>
              <a:rPr lang="ru-RU" sz="2800" dirty="0">
                <a:solidFill>
                  <a:schemeClr val="accent6">
                    <a:lumMod val="75000"/>
                  </a:schemeClr>
                </a:solidFill>
                <a:latin typeface="Times New Roman" pitchFamily="18" charset="0"/>
              </a:rPr>
              <a:t>попадут в один город?</a:t>
            </a:r>
          </a:p>
        </p:txBody>
      </p:sp>
      <p:pic>
        <p:nvPicPr>
          <p:cNvPr id="3" name="Рисунок 2" descr="c45ab92268cb82d672436e4629fb594b.png"/>
          <p:cNvPicPr>
            <a:picLocks noChangeAspect="1"/>
          </p:cNvPicPr>
          <p:nvPr/>
        </p:nvPicPr>
        <p:blipFill>
          <a:blip r:embed="rId2" cstate="print"/>
          <a:srcRect/>
          <a:stretch>
            <a:fillRect/>
          </a:stretch>
        </p:blipFill>
        <p:spPr bwMode="auto">
          <a:xfrm rot="-473345">
            <a:off x="913086" y="2075071"/>
            <a:ext cx="3236913" cy="3600450"/>
          </a:xfrm>
          <a:prstGeom prst="rect">
            <a:avLst/>
          </a:prstGeom>
          <a:gradFill rotWithShape="1">
            <a:gsLst>
              <a:gs pos="0">
                <a:srgbClr val="6587A2"/>
              </a:gs>
              <a:gs pos="80000">
                <a:srgbClr val="86B1D4"/>
              </a:gs>
              <a:gs pos="100000">
                <a:srgbClr val="85B2D7"/>
              </a:gs>
            </a:gsLst>
            <a:lin ang="16200000"/>
          </a:gradFill>
          <a:ln w="9525">
            <a:solidFill>
              <a:srgbClr val="FFC000"/>
            </a:solidFill>
            <a:miter lim="800000"/>
            <a:headEnd/>
            <a:tailEnd/>
          </a:ln>
          <a:effectLst>
            <a:outerShdw dist="23000" dir="5400000" rotWithShape="0">
              <a:srgbClr val="000000">
                <a:alpha val="34999"/>
              </a:srgbClr>
            </a:outerShdw>
          </a:effectLst>
        </p:spPr>
      </p:pic>
      <p:sp>
        <p:nvSpPr>
          <p:cNvPr id="77828" name="TextBox 3"/>
          <p:cNvSpPr txBox="1">
            <a:spLocks noChangeArrowheads="1"/>
          </p:cNvSpPr>
          <p:nvPr/>
        </p:nvSpPr>
        <p:spPr bwMode="auto">
          <a:xfrm rot="1367301">
            <a:off x="3671286" y="2499534"/>
            <a:ext cx="1223963" cy="368300"/>
          </a:xfrm>
          <a:prstGeom prst="rect">
            <a:avLst/>
          </a:prstGeom>
          <a:noFill/>
          <a:ln w="9525">
            <a:noFill/>
            <a:miter lim="800000"/>
            <a:headEnd/>
            <a:tailEnd/>
          </a:ln>
        </p:spPr>
        <p:txBody>
          <a:bodyPr>
            <a:spAutoFit/>
          </a:bodyPr>
          <a:lstStyle/>
          <a:p>
            <a:pPr eaLnBrk="1" hangingPunct="1"/>
            <a:r>
              <a:rPr lang="ru-RU" dirty="0">
                <a:latin typeface="Times New Roman" pitchFamily="18" charset="0"/>
              </a:rPr>
              <a:t>  </a:t>
            </a:r>
            <a:r>
              <a:rPr lang="ru-RU" dirty="0">
                <a:solidFill>
                  <a:srgbClr val="002060"/>
                </a:solidFill>
                <a:latin typeface="Times New Roman" pitchFamily="18" charset="0"/>
              </a:rPr>
              <a:t>Практика</a:t>
            </a:r>
          </a:p>
        </p:txBody>
      </p:sp>
      <p:sp>
        <p:nvSpPr>
          <p:cNvPr id="5" name="TextBox 4"/>
          <p:cNvSpPr txBox="1"/>
          <p:nvPr/>
        </p:nvSpPr>
        <p:spPr>
          <a:xfrm>
            <a:off x="3503712" y="404664"/>
            <a:ext cx="4896544" cy="523220"/>
          </a:xfrm>
          <a:prstGeom prst="rect">
            <a:avLst/>
          </a:prstGeom>
          <a:noFill/>
        </p:spPr>
        <p:txBody>
          <a:bodyPr wrap="square" rtlCol="0">
            <a:spAutoFit/>
          </a:bodyPr>
          <a:lstStyle/>
          <a:p>
            <a:pPr algn="ctr"/>
            <a:r>
              <a:rPr lang="ru-RU" sz="2800" b="1" dirty="0">
                <a:solidFill>
                  <a:schemeClr val="accent6">
                    <a:lumMod val="75000"/>
                  </a:schemeClr>
                </a:solidFill>
                <a:latin typeface="Times New Roman" pitchFamily="18" charset="0"/>
                <a:cs typeface="Times New Roman" pitchFamily="18" charset="0"/>
              </a:rPr>
              <a:t>Задача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45ab92268cb82d672436e4629fb594b.png">
            <a:extLst>
              <a:ext uri="{FF2B5EF4-FFF2-40B4-BE49-F238E27FC236}">
                <a16:creationId xmlns:a16="http://schemas.microsoft.com/office/drawing/2014/main" id="{E7237B0F-B545-41C3-8B97-FBF62A763833}"/>
              </a:ext>
            </a:extLst>
          </p:cNvPr>
          <p:cNvPicPr>
            <a:picLocks noChangeAspect="1"/>
          </p:cNvPicPr>
          <p:nvPr/>
        </p:nvPicPr>
        <p:blipFill>
          <a:blip r:embed="rId2" cstate="print"/>
          <a:srcRect/>
          <a:stretch>
            <a:fillRect/>
          </a:stretch>
        </p:blipFill>
        <p:spPr bwMode="auto">
          <a:xfrm rot="-473345">
            <a:off x="355302" y="3052445"/>
            <a:ext cx="3236913" cy="3600450"/>
          </a:xfrm>
          <a:prstGeom prst="rect">
            <a:avLst/>
          </a:prstGeom>
          <a:gradFill rotWithShape="1">
            <a:gsLst>
              <a:gs pos="0">
                <a:srgbClr val="6587A2"/>
              </a:gs>
              <a:gs pos="80000">
                <a:srgbClr val="86B1D4"/>
              </a:gs>
              <a:gs pos="100000">
                <a:srgbClr val="85B2D7"/>
              </a:gs>
            </a:gsLst>
            <a:lin ang="16200000"/>
          </a:gradFill>
          <a:ln w="9525">
            <a:solidFill>
              <a:srgbClr val="FFC000"/>
            </a:solidFill>
            <a:miter lim="800000"/>
            <a:headEnd/>
            <a:tailEnd/>
          </a:ln>
          <a:effectLst>
            <a:outerShdw dist="23000" dir="5400000" rotWithShape="0">
              <a:srgbClr val="000000">
                <a:alpha val="34999"/>
              </a:srgbClr>
            </a:outerShdw>
          </a:effectLst>
        </p:spPr>
      </p:pic>
      <p:sp>
        <p:nvSpPr>
          <p:cNvPr id="2" name="TextBox 1"/>
          <p:cNvSpPr txBox="1"/>
          <p:nvPr/>
        </p:nvSpPr>
        <p:spPr>
          <a:xfrm>
            <a:off x="2566416" y="610136"/>
            <a:ext cx="8671560" cy="6093976"/>
          </a:xfrm>
          <a:prstGeom prst="rect">
            <a:avLst/>
          </a:prstGeom>
          <a:noFill/>
        </p:spPr>
        <p:txBody>
          <a:bodyPr wrap="square">
            <a:spAutoFit/>
          </a:bodyPr>
          <a:lstStyle/>
          <a:p>
            <a:pPr indent="457200" algn="just">
              <a:lnSpc>
                <a:spcPct val="150000"/>
              </a:lnSpc>
              <a:defRPr/>
            </a:pPr>
            <a:r>
              <a:rPr lang="ru-RU" sz="2000" dirty="0">
                <a:solidFill>
                  <a:schemeClr val="bg1"/>
                </a:solidFill>
                <a:latin typeface="Times New Roman" pitchFamily="18" charset="0"/>
                <a:cs typeface="Times New Roman" pitchFamily="18" charset="0"/>
              </a:rPr>
              <a:t>Событие Е – определенные </a:t>
            </a:r>
            <a:r>
              <a:rPr lang="ru-RU" sz="2000" b="1" i="1" dirty="0">
                <a:solidFill>
                  <a:schemeClr val="bg1"/>
                </a:solidFill>
                <a:latin typeface="Times New Roman" pitchFamily="18" charset="0"/>
                <a:cs typeface="Times New Roman" pitchFamily="18" charset="0"/>
              </a:rPr>
              <a:t>три</a:t>
            </a:r>
            <a:r>
              <a:rPr lang="ru-RU" sz="2000" dirty="0">
                <a:solidFill>
                  <a:schemeClr val="bg1"/>
                </a:solidFill>
                <a:latin typeface="Times New Roman" pitchFamily="18" charset="0"/>
                <a:cs typeface="Times New Roman" pitchFamily="18" charset="0"/>
              </a:rPr>
              <a:t> студента попадут в один город.</a:t>
            </a:r>
          </a:p>
          <a:p>
            <a:pPr algn="just">
              <a:defRPr/>
            </a:pPr>
            <a:r>
              <a:rPr lang="ru-RU" sz="2000" dirty="0">
                <a:solidFill>
                  <a:schemeClr val="bg1"/>
                </a:solidFill>
                <a:latin typeface="Times New Roman" pitchFamily="18" charset="0"/>
                <a:cs typeface="Times New Roman" pitchFamily="18" charset="0"/>
              </a:rPr>
              <a:t>Это событие может реализоваться:</a:t>
            </a:r>
          </a:p>
          <a:p>
            <a:pPr marL="457200" indent="-457200" algn="just">
              <a:defRPr/>
            </a:pPr>
            <a:r>
              <a:rPr lang="ru-RU" sz="2000" dirty="0">
                <a:solidFill>
                  <a:schemeClr val="bg1"/>
                </a:solidFill>
                <a:latin typeface="Times New Roman" pitchFamily="18" charset="0"/>
                <a:cs typeface="Times New Roman" pitchFamily="18" charset="0"/>
              </a:rPr>
              <a:t>или в виде события С1 – указанные 3 студента попадут   в С.- Петербург;</a:t>
            </a:r>
          </a:p>
          <a:p>
            <a:pPr marL="457200" indent="-457200" algn="just">
              <a:defRPr/>
            </a:pPr>
            <a:r>
              <a:rPr lang="ru-RU" sz="2000" dirty="0">
                <a:solidFill>
                  <a:schemeClr val="bg1"/>
                </a:solidFill>
                <a:latin typeface="Times New Roman" pitchFamily="18" charset="0"/>
                <a:cs typeface="Times New Roman" pitchFamily="18" charset="0"/>
              </a:rPr>
              <a:t> или в виде события С2 – попадут в Киев;</a:t>
            </a:r>
          </a:p>
          <a:p>
            <a:pPr marL="457200" indent="-457200" algn="just">
              <a:defRPr/>
            </a:pPr>
            <a:r>
              <a:rPr lang="ru-RU" sz="2000" dirty="0">
                <a:solidFill>
                  <a:schemeClr val="bg1"/>
                </a:solidFill>
                <a:latin typeface="Times New Roman" pitchFamily="18" charset="0"/>
                <a:cs typeface="Times New Roman" pitchFamily="18" charset="0"/>
              </a:rPr>
              <a:t> или в виде события С3 – попадут в Баку.</a:t>
            </a:r>
          </a:p>
          <a:p>
            <a:pPr marL="457200" indent="-457200" algn="just">
              <a:defRPr/>
            </a:pPr>
            <a:r>
              <a:rPr lang="ru-RU" sz="2000" dirty="0">
                <a:solidFill>
                  <a:schemeClr val="bg1"/>
                </a:solidFill>
                <a:latin typeface="Times New Roman" pitchFamily="18" charset="0"/>
                <a:cs typeface="Times New Roman" pitchFamily="18" charset="0"/>
              </a:rPr>
              <a:t>Каждое из этих событий можно рассматривать как совмещение трех событий.</a:t>
            </a:r>
          </a:p>
          <a:p>
            <a:pPr algn="just">
              <a:defRPr/>
            </a:pPr>
            <a:r>
              <a:rPr lang="ru-RU" sz="2000" dirty="0">
                <a:solidFill>
                  <a:schemeClr val="bg1"/>
                </a:solidFill>
                <a:latin typeface="Times New Roman" pitchFamily="18" charset="0"/>
                <a:cs typeface="Times New Roman" pitchFamily="18" charset="0"/>
              </a:rPr>
              <a:t> Например, событие С1 – в С.-Петербург попадут  и первый из    указанных студентов (событие А1), и второй студент    (событие А2), и третий из указанных студентов (событие А3).</a:t>
            </a:r>
          </a:p>
          <a:p>
            <a:pPr marL="457200" indent="-457200" algn="just">
              <a:defRPr/>
            </a:pPr>
            <a:r>
              <a:rPr lang="ru-RU" sz="2000" dirty="0">
                <a:solidFill>
                  <a:schemeClr val="bg1"/>
                </a:solidFill>
                <a:latin typeface="Times New Roman" pitchFamily="18" charset="0"/>
                <a:cs typeface="Times New Roman" pitchFamily="18" charset="0"/>
              </a:rPr>
              <a:t>                                        Вероятности этих событий</a:t>
            </a:r>
          </a:p>
          <a:p>
            <a:pPr marL="457200" indent="-457200" algn="just">
              <a:defRPr/>
            </a:pPr>
            <a:r>
              <a:rPr lang="ru-RU" sz="2000" dirty="0">
                <a:solidFill>
                  <a:schemeClr val="bg1"/>
                </a:solidFill>
                <a:latin typeface="Times New Roman" pitchFamily="18" charset="0"/>
                <a:cs typeface="Times New Roman" pitchFamily="18" charset="0"/>
              </a:rPr>
              <a:t>          Р(А1) = </a:t>
            </a:r>
            <a:r>
              <a:rPr lang="ru-RU" sz="2000" u="sng" dirty="0">
                <a:solidFill>
                  <a:schemeClr val="bg1"/>
                </a:solidFill>
                <a:latin typeface="Times New Roman" pitchFamily="18" charset="0"/>
                <a:cs typeface="Times New Roman" pitchFamily="18" charset="0"/>
              </a:rPr>
              <a:t>15</a:t>
            </a:r>
            <a:r>
              <a:rPr lang="ru-RU" sz="2000" dirty="0">
                <a:solidFill>
                  <a:schemeClr val="bg1"/>
                </a:solidFill>
                <a:latin typeface="Times New Roman" pitchFamily="18" charset="0"/>
                <a:cs typeface="Times New Roman" pitchFamily="18" charset="0"/>
              </a:rPr>
              <a:t> , Р(А2) =Р(Е/А1) = </a:t>
            </a:r>
            <a:r>
              <a:rPr lang="ru-RU" sz="2000" u="sng" dirty="0">
                <a:solidFill>
                  <a:schemeClr val="bg1"/>
                </a:solidFill>
                <a:latin typeface="Times New Roman" pitchFamily="18" charset="0"/>
                <a:cs typeface="Times New Roman" pitchFamily="18" charset="0"/>
              </a:rPr>
              <a:t>14</a:t>
            </a:r>
            <a:r>
              <a:rPr lang="ru-RU" sz="2000" dirty="0">
                <a:solidFill>
                  <a:schemeClr val="bg1"/>
                </a:solidFill>
                <a:latin typeface="Times New Roman" pitchFamily="18" charset="0"/>
                <a:cs typeface="Times New Roman" pitchFamily="18" charset="0"/>
              </a:rPr>
              <a:t> , Р(А3) = Р(Е/А1) = </a:t>
            </a:r>
            <a:r>
              <a:rPr lang="ru-RU" sz="2000" u="sng" dirty="0">
                <a:solidFill>
                  <a:schemeClr val="bg1"/>
                </a:solidFill>
                <a:latin typeface="Times New Roman" pitchFamily="18" charset="0"/>
                <a:cs typeface="Times New Roman" pitchFamily="18" charset="0"/>
              </a:rPr>
              <a:t>13</a:t>
            </a:r>
            <a:r>
              <a:rPr lang="ru-RU" sz="2000" dirty="0">
                <a:solidFill>
                  <a:schemeClr val="bg1"/>
                </a:solidFill>
                <a:latin typeface="Times New Roman" pitchFamily="18" charset="0"/>
                <a:cs typeface="Times New Roman" pitchFamily="18" charset="0"/>
              </a:rPr>
              <a:t> </a:t>
            </a:r>
          </a:p>
          <a:p>
            <a:pPr marL="457200" indent="-457200" algn="just">
              <a:defRPr/>
            </a:pPr>
            <a:r>
              <a:rPr lang="ru-RU" sz="2000" dirty="0">
                <a:solidFill>
                  <a:schemeClr val="bg1"/>
                </a:solidFill>
                <a:latin typeface="Times New Roman" pitchFamily="18" charset="0"/>
                <a:cs typeface="Times New Roman" pitchFamily="18" charset="0"/>
              </a:rPr>
              <a:t>                        30                                 29                                   28</a:t>
            </a:r>
          </a:p>
          <a:p>
            <a:pPr marL="457200" indent="-457200" algn="just">
              <a:defRPr/>
            </a:pPr>
            <a:r>
              <a:rPr lang="ru-RU" sz="2000" dirty="0">
                <a:solidFill>
                  <a:schemeClr val="bg1"/>
                </a:solidFill>
                <a:latin typeface="Times New Roman" pitchFamily="18" charset="0"/>
                <a:cs typeface="Times New Roman" pitchFamily="18" charset="0"/>
              </a:rPr>
              <a:t>           Аналогично можно рассматривать и события С2 и С3.</a:t>
            </a:r>
          </a:p>
          <a:p>
            <a:pPr marL="457200" indent="-457200" algn="just">
              <a:defRPr/>
            </a:pPr>
            <a:r>
              <a:rPr lang="ru-RU" sz="2000" dirty="0">
                <a:solidFill>
                  <a:schemeClr val="bg1"/>
                </a:solidFill>
                <a:latin typeface="Times New Roman" pitchFamily="18" charset="0"/>
                <a:cs typeface="Times New Roman" pitchFamily="18" charset="0"/>
              </a:rPr>
              <a:t>             По правилам сложения и умножения вероятностей</a:t>
            </a:r>
          </a:p>
          <a:p>
            <a:pPr marL="457200" indent="-457200" algn="just">
              <a:defRPr/>
            </a:pPr>
            <a:endParaRPr lang="ru-RU" sz="2000" dirty="0">
              <a:solidFill>
                <a:schemeClr val="bg1"/>
              </a:solidFill>
              <a:latin typeface="Times New Roman" pitchFamily="18" charset="0"/>
              <a:cs typeface="Times New Roman" pitchFamily="18" charset="0"/>
            </a:endParaRPr>
          </a:p>
          <a:p>
            <a:pPr marL="457200" indent="-457200" algn="just">
              <a:defRPr/>
            </a:pPr>
            <a:r>
              <a:rPr lang="ru-RU" sz="2000" dirty="0">
                <a:solidFill>
                  <a:schemeClr val="bg1"/>
                </a:solidFill>
                <a:latin typeface="Times New Roman" pitchFamily="18" charset="0"/>
                <a:cs typeface="Times New Roman" pitchFamily="18" charset="0"/>
              </a:rPr>
              <a:t>                   Р(Е) = </a:t>
            </a:r>
            <a:r>
              <a:rPr lang="ru-RU" sz="2000" u="sng" dirty="0">
                <a:solidFill>
                  <a:schemeClr val="bg1"/>
                </a:solidFill>
                <a:latin typeface="Times New Roman" pitchFamily="18" charset="0"/>
                <a:cs typeface="Times New Roman" pitchFamily="18" charset="0"/>
              </a:rPr>
              <a:t>15</a:t>
            </a:r>
            <a:r>
              <a:rPr lang="ru-RU" sz="2000" dirty="0">
                <a:solidFill>
                  <a:schemeClr val="bg1"/>
                </a:solidFill>
                <a:latin typeface="Times New Roman" pitchFamily="18" charset="0"/>
                <a:cs typeface="Times New Roman" pitchFamily="18" charset="0"/>
              </a:rPr>
              <a:t>·</a:t>
            </a:r>
            <a:r>
              <a:rPr lang="ru-RU" sz="2000" u="sng" dirty="0">
                <a:solidFill>
                  <a:schemeClr val="bg1"/>
                </a:solidFill>
                <a:latin typeface="Times New Roman" pitchFamily="18" charset="0"/>
                <a:cs typeface="Times New Roman" pitchFamily="18" charset="0"/>
              </a:rPr>
              <a:t>14</a:t>
            </a:r>
            <a:r>
              <a:rPr lang="ru-RU" sz="2000" dirty="0">
                <a:solidFill>
                  <a:schemeClr val="bg1"/>
                </a:solidFill>
                <a:latin typeface="Times New Roman" pitchFamily="18" charset="0"/>
                <a:cs typeface="Times New Roman" pitchFamily="18" charset="0"/>
              </a:rPr>
              <a:t>·</a:t>
            </a:r>
            <a:r>
              <a:rPr lang="ru-RU" sz="2000" u="sng" dirty="0">
                <a:solidFill>
                  <a:schemeClr val="bg1"/>
                </a:solidFill>
                <a:latin typeface="Times New Roman" pitchFamily="18" charset="0"/>
                <a:cs typeface="Times New Roman" pitchFamily="18" charset="0"/>
              </a:rPr>
              <a:t>13</a:t>
            </a:r>
            <a:r>
              <a:rPr lang="ru-RU" sz="2000" dirty="0">
                <a:solidFill>
                  <a:schemeClr val="bg1"/>
                </a:solidFill>
                <a:latin typeface="Times New Roman" pitchFamily="18" charset="0"/>
                <a:cs typeface="Times New Roman" pitchFamily="18" charset="0"/>
              </a:rPr>
              <a:t> + </a:t>
            </a:r>
            <a:r>
              <a:rPr lang="ru-RU" sz="2000" u="sng" dirty="0">
                <a:solidFill>
                  <a:schemeClr val="bg1"/>
                </a:solidFill>
                <a:latin typeface="Times New Roman" pitchFamily="18" charset="0"/>
                <a:cs typeface="Times New Roman" pitchFamily="18" charset="0"/>
              </a:rPr>
              <a:t>10</a:t>
            </a:r>
            <a:r>
              <a:rPr lang="ru-RU" sz="2000" dirty="0">
                <a:solidFill>
                  <a:schemeClr val="bg1"/>
                </a:solidFill>
                <a:latin typeface="Times New Roman" pitchFamily="18" charset="0"/>
                <a:cs typeface="Times New Roman" pitchFamily="18" charset="0"/>
              </a:rPr>
              <a:t>· </a:t>
            </a:r>
            <a:r>
              <a:rPr lang="ru-RU" sz="2000" u="sng" dirty="0">
                <a:solidFill>
                  <a:schemeClr val="bg1"/>
                </a:solidFill>
                <a:latin typeface="Times New Roman" pitchFamily="18" charset="0"/>
                <a:cs typeface="Times New Roman" pitchFamily="18" charset="0"/>
              </a:rPr>
              <a:t>9</a:t>
            </a:r>
            <a:r>
              <a:rPr lang="ru-RU" sz="2000" dirty="0">
                <a:solidFill>
                  <a:schemeClr val="bg1"/>
                </a:solidFill>
                <a:latin typeface="Times New Roman" pitchFamily="18" charset="0"/>
                <a:cs typeface="Times New Roman" pitchFamily="18" charset="0"/>
              </a:rPr>
              <a:t> · </a:t>
            </a:r>
            <a:r>
              <a:rPr lang="ru-RU" sz="2000" u="sng" dirty="0">
                <a:solidFill>
                  <a:schemeClr val="bg1"/>
                </a:solidFill>
                <a:latin typeface="Times New Roman" pitchFamily="18" charset="0"/>
                <a:cs typeface="Times New Roman" pitchFamily="18" charset="0"/>
              </a:rPr>
              <a:t>8 </a:t>
            </a:r>
            <a:r>
              <a:rPr lang="ru-RU" sz="2000" dirty="0">
                <a:solidFill>
                  <a:schemeClr val="bg1"/>
                </a:solidFill>
                <a:latin typeface="Times New Roman" pitchFamily="18" charset="0"/>
                <a:cs typeface="Times New Roman" pitchFamily="18" charset="0"/>
              </a:rPr>
              <a:t>+ </a:t>
            </a:r>
            <a:r>
              <a:rPr lang="ru-RU" sz="2000" u="sng" dirty="0">
                <a:solidFill>
                  <a:schemeClr val="bg1"/>
                </a:solidFill>
                <a:latin typeface="Times New Roman" pitchFamily="18" charset="0"/>
                <a:cs typeface="Times New Roman" pitchFamily="18" charset="0"/>
              </a:rPr>
              <a:t>5</a:t>
            </a:r>
            <a:r>
              <a:rPr lang="ru-RU" sz="2000" dirty="0">
                <a:solidFill>
                  <a:schemeClr val="bg1"/>
                </a:solidFill>
                <a:latin typeface="Times New Roman" pitchFamily="18" charset="0"/>
                <a:cs typeface="Times New Roman" pitchFamily="18" charset="0"/>
              </a:rPr>
              <a:t> ·  </a:t>
            </a:r>
            <a:r>
              <a:rPr lang="ru-RU" sz="2000" u="sng" dirty="0">
                <a:solidFill>
                  <a:schemeClr val="bg1"/>
                </a:solidFill>
                <a:latin typeface="Times New Roman" pitchFamily="18" charset="0"/>
                <a:cs typeface="Times New Roman" pitchFamily="18" charset="0"/>
              </a:rPr>
              <a:t>4</a:t>
            </a:r>
            <a:r>
              <a:rPr lang="ru-RU" sz="2000" dirty="0">
                <a:solidFill>
                  <a:schemeClr val="bg1"/>
                </a:solidFill>
                <a:latin typeface="Times New Roman" pitchFamily="18" charset="0"/>
                <a:cs typeface="Times New Roman" pitchFamily="18" charset="0"/>
              </a:rPr>
              <a:t>·  </a:t>
            </a:r>
            <a:r>
              <a:rPr lang="ru-RU" sz="2000" u="sng" dirty="0">
                <a:solidFill>
                  <a:schemeClr val="bg1"/>
                </a:solidFill>
                <a:latin typeface="Times New Roman" pitchFamily="18" charset="0"/>
                <a:cs typeface="Times New Roman" pitchFamily="18" charset="0"/>
              </a:rPr>
              <a:t>3 </a:t>
            </a:r>
            <a:r>
              <a:rPr lang="ru-RU" sz="2000" dirty="0">
                <a:solidFill>
                  <a:schemeClr val="bg1"/>
                </a:solidFill>
                <a:latin typeface="Times New Roman" pitchFamily="18" charset="0"/>
                <a:cs typeface="Times New Roman" pitchFamily="18" charset="0"/>
              </a:rPr>
              <a:t> =  </a:t>
            </a:r>
            <a:r>
              <a:rPr lang="ru-RU" sz="2000" u="sng" dirty="0">
                <a:solidFill>
                  <a:schemeClr val="bg1"/>
                </a:solidFill>
                <a:latin typeface="Times New Roman" pitchFamily="18" charset="0"/>
                <a:cs typeface="Times New Roman" pitchFamily="18" charset="0"/>
              </a:rPr>
              <a:t>88</a:t>
            </a:r>
          </a:p>
          <a:p>
            <a:pPr marL="457200" indent="-457200" algn="just">
              <a:defRPr/>
            </a:pPr>
            <a:r>
              <a:rPr lang="ru-RU" sz="2000" dirty="0">
                <a:solidFill>
                  <a:schemeClr val="bg1"/>
                </a:solidFill>
                <a:latin typeface="Times New Roman" pitchFamily="18" charset="0"/>
                <a:cs typeface="Times New Roman" pitchFamily="18" charset="0"/>
              </a:rPr>
              <a:t>                               30·29·28    30·29·28   30·29·28    609</a:t>
            </a:r>
          </a:p>
          <a:p>
            <a:pPr marL="457200" indent="-457200" algn="just">
              <a:defRPr/>
            </a:pPr>
            <a:r>
              <a:rPr lang="ru-RU" sz="2000" b="1" dirty="0">
                <a:solidFill>
                  <a:schemeClr val="bg1"/>
                </a:solidFill>
                <a:latin typeface="Times New Roman" pitchFamily="18" charset="0"/>
                <a:cs typeface="Times New Roman" pitchFamily="18" charset="0"/>
              </a:rPr>
              <a:t>                                          Ответ: </a:t>
            </a:r>
            <a:r>
              <a:rPr lang="ru-RU" sz="2000" b="1" u="sng" dirty="0">
                <a:solidFill>
                  <a:schemeClr val="bg1"/>
                </a:solidFill>
                <a:latin typeface="Times New Roman" pitchFamily="18" charset="0"/>
                <a:cs typeface="Times New Roman" pitchFamily="18" charset="0"/>
              </a:rPr>
              <a:t>88</a:t>
            </a:r>
            <a:r>
              <a:rPr lang="ru-RU" sz="2000" b="1" dirty="0">
                <a:solidFill>
                  <a:schemeClr val="bg1"/>
                </a:solidFill>
                <a:latin typeface="Times New Roman" pitchFamily="18" charset="0"/>
                <a:cs typeface="Times New Roman" pitchFamily="18" charset="0"/>
              </a:rPr>
              <a:t> .</a:t>
            </a:r>
          </a:p>
          <a:p>
            <a:pPr marL="457200" indent="-457200" algn="just">
              <a:defRPr/>
            </a:pPr>
            <a:r>
              <a:rPr lang="ru-RU" sz="2000" b="1" dirty="0">
                <a:solidFill>
                  <a:schemeClr val="bg1"/>
                </a:solidFill>
                <a:latin typeface="Times New Roman" pitchFamily="18" charset="0"/>
                <a:cs typeface="Times New Roman" pitchFamily="18" charset="0"/>
              </a:rPr>
              <a:t>                                                       609</a:t>
            </a:r>
          </a:p>
        </p:txBody>
      </p:sp>
      <p:sp>
        <p:nvSpPr>
          <p:cNvPr id="4" name="TextBox 3"/>
          <p:cNvSpPr txBox="1"/>
          <p:nvPr/>
        </p:nvSpPr>
        <p:spPr>
          <a:xfrm>
            <a:off x="3935760" y="0"/>
            <a:ext cx="2952328" cy="400110"/>
          </a:xfrm>
          <a:prstGeom prst="rect">
            <a:avLst/>
          </a:prstGeom>
          <a:noFill/>
        </p:spPr>
        <p:txBody>
          <a:bodyPr wrap="square" rtlCol="0">
            <a:spAutoFit/>
          </a:bodyPr>
          <a:lstStyle/>
          <a:p>
            <a:pPr algn="ctr"/>
            <a:r>
              <a:rPr lang="ru-RU" sz="2000" b="1" dirty="0">
                <a:solidFill>
                  <a:schemeClr val="bg1"/>
                </a:solidFill>
                <a:latin typeface="Times New Roman" pitchFamily="18" charset="0"/>
                <a:cs typeface="Times New Roman" pitchFamily="18" charset="0"/>
              </a:rPr>
              <a:t>Решение</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320676"/>
            <a:ext cx="8856788" cy="588045"/>
          </a:xfrm>
        </p:spPr>
        <p:txBody>
          <a:bodyPr>
            <a:normAutofit/>
          </a:bodyPr>
          <a:lstStyle/>
          <a:p>
            <a:pPr algn="ctr"/>
            <a:r>
              <a:rPr lang="ru-RU" sz="2800" dirty="0">
                <a:solidFill>
                  <a:schemeClr val="bg1"/>
                </a:solidFill>
                <a:latin typeface="Times New Roman" pitchFamily="18" charset="0"/>
                <a:cs typeface="Times New Roman" pitchFamily="18" charset="0"/>
              </a:rPr>
              <a:t>Задача 3</a:t>
            </a:r>
          </a:p>
        </p:txBody>
      </p:sp>
      <p:sp>
        <p:nvSpPr>
          <p:cNvPr id="3" name="Содержимое 2"/>
          <p:cNvSpPr>
            <a:spLocks noGrp="1"/>
          </p:cNvSpPr>
          <p:nvPr>
            <p:ph idx="1"/>
          </p:nvPr>
        </p:nvSpPr>
        <p:spPr>
          <a:xfrm>
            <a:off x="1775520" y="980729"/>
            <a:ext cx="9691056" cy="5475635"/>
          </a:xfrm>
        </p:spPr>
        <p:txBody>
          <a:bodyPr/>
          <a:lstStyle/>
          <a:p>
            <a:pPr>
              <a:buNone/>
            </a:pPr>
            <a:r>
              <a:rPr lang="ru-RU" sz="2800" dirty="0">
                <a:solidFill>
                  <a:schemeClr val="bg1"/>
                </a:solidFill>
                <a:latin typeface="Times New Roman" pitchFamily="18" charset="0"/>
                <a:cs typeface="Times New Roman" pitchFamily="18" charset="0"/>
              </a:rPr>
              <a:t>     В ящике 6 белых и 8 красных шаров. Из ящика вынули 2 шара (не возвращая вынутый шар в ящик). Найти вероятность того, что оба шара белые.</a:t>
            </a:r>
          </a:p>
          <a:p>
            <a:pPr algn="ctr">
              <a:buNone/>
            </a:pPr>
            <a:endParaRPr lang="ru-RU" sz="2800" dirty="0">
              <a:solidFill>
                <a:schemeClr val="bg1"/>
              </a:solidFill>
              <a:latin typeface="Times New Roman" pitchFamily="18" charset="0"/>
              <a:cs typeface="Times New Roman" pitchFamily="18" charset="0"/>
            </a:endParaRPr>
          </a:p>
          <a:p>
            <a:pPr>
              <a:buNone/>
            </a:pPr>
            <a:r>
              <a:rPr lang="ru-RU" sz="2800" dirty="0">
                <a:solidFill>
                  <a:schemeClr val="bg1"/>
                </a:solidFill>
                <a:latin typeface="Times New Roman" pitchFamily="18" charset="0"/>
                <a:cs typeface="Times New Roman" pitchFamily="18" charset="0"/>
              </a:rPr>
              <a:t>   </a:t>
            </a:r>
          </a:p>
        </p:txBody>
      </p:sp>
      <p:pic>
        <p:nvPicPr>
          <p:cNvPr id="4" name="Рисунок 3" descr="image_123987482618607000_1.jpg"/>
          <p:cNvPicPr>
            <a:picLocks noChangeAspect="1"/>
          </p:cNvPicPr>
          <p:nvPr/>
        </p:nvPicPr>
        <p:blipFill>
          <a:blip r:embed="rId2" cstate="print"/>
          <a:srcRect/>
          <a:stretch>
            <a:fillRect/>
          </a:stretch>
        </p:blipFill>
        <p:spPr bwMode="auto">
          <a:xfrm rot="21182821">
            <a:off x="486376" y="2913697"/>
            <a:ext cx="3240087" cy="3240087"/>
          </a:xfrm>
          <a:prstGeom prst="rect">
            <a:avLst/>
          </a:prstGeom>
          <a:solidFill>
            <a:schemeClr val="bg1"/>
          </a:solidFill>
          <a:ln w="25400" algn="ctr">
            <a:solidFill>
              <a:srgbClr val="000000"/>
            </a:solidFill>
            <a:miter lim="800000"/>
            <a:headEnd/>
            <a:tailEnd/>
          </a:ln>
        </p:spPr>
      </p:pic>
      <p:pic>
        <p:nvPicPr>
          <p:cNvPr id="6" name="Рисунок 5">
            <a:extLst>
              <a:ext uri="{FF2B5EF4-FFF2-40B4-BE49-F238E27FC236}">
                <a16:creationId xmlns:a16="http://schemas.microsoft.com/office/drawing/2014/main" id="{83FF4C05-0C8F-43B8-955B-709F0FA4752A}"/>
              </a:ext>
            </a:extLst>
          </p:cNvPr>
          <p:cNvPicPr>
            <a:picLocks noChangeAspect="1"/>
          </p:cNvPicPr>
          <p:nvPr/>
        </p:nvPicPr>
        <p:blipFill rotWithShape="1">
          <a:blip r:embed="rId3">
            <a:extLst>
              <a:ext uri="{28A0092B-C50C-407E-A947-70E740481C1C}">
                <a14:useLocalDpi xmlns:a14="http://schemas.microsoft.com/office/drawing/2010/main" val="0"/>
              </a:ext>
            </a:extLst>
          </a:blip>
          <a:srcRect l="23145" t="34841" r="34429" b="10024"/>
          <a:stretch/>
        </p:blipFill>
        <p:spPr>
          <a:xfrm rot="1477396">
            <a:off x="6183565" y="3121458"/>
            <a:ext cx="2964416" cy="24077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image_123987482618607000_1.jpg">
            <a:extLst>
              <a:ext uri="{FF2B5EF4-FFF2-40B4-BE49-F238E27FC236}">
                <a16:creationId xmlns:a16="http://schemas.microsoft.com/office/drawing/2014/main" id="{9D427781-7FC4-4529-A94A-A9CAF6F38B16}"/>
              </a:ext>
            </a:extLst>
          </p:cNvPr>
          <p:cNvPicPr>
            <a:picLocks noChangeAspect="1"/>
          </p:cNvPicPr>
          <p:nvPr/>
        </p:nvPicPr>
        <p:blipFill>
          <a:blip r:embed="rId3" cstate="print"/>
          <a:srcRect/>
          <a:stretch>
            <a:fillRect/>
          </a:stretch>
        </p:blipFill>
        <p:spPr bwMode="auto">
          <a:xfrm rot="21182821">
            <a:off x="365804" y="4350761"/>
            <a:ext cx="2259821" cy="2259821"/>
          </a:xfrm>
          <a:prstGeom prst="rect">
            <a:avLst/>
          </a:prstGeom>
          <a:solidFill>
            <a:schemeClr val="bg1"/>
          </a:solidFill>
          <a:ln w="25400" algn="ctr">
            <a:solidFill>
              <a:srgbClr val="000000"/>
            </a:solidFill>
            <a:miter lim="800000"/>
            <a:headEnd/>
            <a:tailEnd/>
          </a:ln>
        </p:spPr>
      </p:pic>
      <p:pic>
        <p:nvPicPr>
          <p:cNvPr id="10" name="Рисунок 9">
            <a:extLst>
              <a:ext uri="{FF2B5EF4-FFF2-40B4-BE49-F238E27FC236}">
                <a16:creationId xmlns:a16="http://schemas.microsoft.com/office/drawing/2014/main" id="{1B365572-1D4A-41FE-836C-25F44F76B121}"/>
              </a:ext>
            </a:extLst>
          </p:cNvPr>
          <p:cNvPicPr>
            <a:picLocks noChangeAspect="1"/>
          </p:cNvPicPr>
          <p:nvPr/>
        </p:nvPicPr>
        <p:blipFill rotWithShape="1">
          <a:blip r:embed="rId4">
            <a:extLst>
              <a:ext uri="{28A0092B-C50C-407E-A947-70E740481C1C}">
                <a14:useLocalDpi xmlns:a14="http://schemas.microsoft.com/office/drawing/2010/main" val="0"/>
              </a:ext>
            </a:extLst>
          </a:blip>
          <a:srcRect l="23145" t="34841" r="34429" b="10024"/>
          <a:stretch/>
        </p:blipFill>
        <p:spPr>
          <a:xfrm rot="1477396">
            <a:off x="7946776" y="3089208"/>
            <a:ext cx="2964416" cy="2407778"/>
          </a:xfrm>
          <a:prstGeom prst="rect">
            <a:avLst/>
          </a:prstGeom>
        </p:spPr>
      </p:pic>
      <p:sp>
        <p:nvSpPr>
          <p:cNvPr id="2" name="Заголовок 1"/>
          <p:cNvSpPr>
            <a:spLocks noGrp="1"/>
          </p:cNvSpPr>
          <p:nvPr>
            <p:ph type="title"/>
          </p:nvPr>
        </p:nvSpPr>
        <p:spPr>
          <a:xfrm>
            <a:off x="1981200" y="320676"/>
            <a:ext cx="7239000" cy="516037"/>
          </a:xfrm>
        </p:spPr>
        <p:txBody>
          <a:bodyPr>
            <a:normAutofit/>
          </a:bodyPr>
          <a:lstStyle/>
          <a:p>
            <a:pPr algn="ctr"/>
            <a:r>
              <a:rPr lang="ru-RU" sz="2800" dirty="0">
                <a:solidFill>
                  <a:schemeClr val="bg1"/>
                </a:solidFill>
                <a:latin typeface="Times New Roman" pitchFamily="18" charset="0"/>
                <a:cs typeface="Times New Roman" pitchFamily="18" charset="0"/>
              </a:rPr>
              <a:t>Решение</a:t>
            </a:r>
          </a:p>
        </p:txBody>
      </p:sp>
      <p:sp>
        <p:nvSpPr>
          <p:cNvPr id="3" name="Содержимое 2"/>
          <p:cNvSpPr>
            <a:spLocks noGrp="1"/>
          </p:cNvSpPr>
          <p:nvPr>
            <p:ph idx="1"/>
          </p:nvPr>
        </p:nvSpPr>
        <p:spPr>
          <a:xfrm>
            <a:off x="996696" y="908721"/>
            <a:ext cx="8699704" cy="5547643"/>
          </a:xfrm>
        </p:spPr>
        <p:txBody>
          <a:bodyPr/>
          <a:lstStyle/>
          <a:p>
            <a:pPr>
              <a:buNone/>
            </a:pPr>
            <a:r>
              <a:rPr lang="ru-RU" sz="2400" dirty="0">
                <a:solidFill>
                  <a:schemeClr val="bg1"/>
                </a:solidFill>
                <a:latin typeface="Times New Roman" pitchFamily="18" charset="0"/>
                <a:cs typeface="Times New Roman" pitchFamily="18" charset="0"/>
              </a:rPr>
              <a:t>        Пусть событие А – появление белого шара при первом вынимании; событие В – появление белого шара при втором вынимании. События зависимы, поэтому</a:t>
            </a:r>
          </a:p>
          <a:p>
            <a:pPr>
              <a:buNone/>
            </a:pPr>
            <a:r>
              <a:rPr lang="ru-RU" sz="2400" dirty="0">
                <a:solidFill>
                  <a:schemeClr val="bg1"/>
                </a:solidFill>
                <a:latin typeface="Times New Roman" pitchFamily="18" charset="0"/>
                <a:cs typeface="Times New Roman" pitchFamily="18" charset="0"/>
              </a:rPr>
              <a:t>                 Р(АВ)=Р(А) Р(В/А)</a:t>
            </a:r>
          </a:p>
          <a:p>
            <a:pPr>
              <a:buNone/>
            </a:pPr>
            <a:r>
              <a:rPr lang="ru-RU" sz="2400" dirty="0">
                <a:solidFill>
                  <a:schemeClr val="bg1"/>
                </a:solidFill>
                <a:latin typeface="Times New Roman" pitchFamily="18" charset="0"/>
                <a:cs typeface="Times New Roman" pitchFamily="18" charset="0"/>
              </a:rPr>
              <a:t>      Р(А)=</a:t>
            </a:r>
          </a:p>
          <a:p>
            <a:pPr>
              <a:buNone/>
            </a:pPr>
            <a:endParaRPr lang="ru-RU" dirty="0">
              <a:solidFill>
                <a:schemeClr val="bg1"/>
              </a:solidFill>
            </a:endParaRPr>
          </a:p>
          <a:p>
            <a:pPr>
              <a:buNone/>
            </a:pPr>
            <a:r>
              <a:rPr lang="ru-RU" dirty="0">
                <a:solidFill>
                  <a:schemeClr val="bg1"/>
                </a:solidFill>
              </a:rPr>
              <a:t>     </a:t>
            </a:r>
            <a:r>
              <a:rPr lang="ru-RU" sz="2800" dirty="0">
                <a:solidFill>
                  <a:schemeClr val="bg1"/>
                </a:solidFill>
                <a:latin typeface="Times New Roman" pitchFamily="18" charset="0"/>
                <a:cs typeface="Times New Roman" pitchFamily="18" charset="0"/>
              </a:rPr>
              <a:t>Р(В/А)=</a:t>
            </a:r>
          </a:p>
        </p:txBody>
      </p:sp>
      <p:graphicFrame>
        <p:nvGraphicFramePr>
          <p:cNvPr id="5" name="Объект 4"/>
          <p:cNvGraphicFramePr>
            <a:graphicFrameLocks noChangeAspect="1"/>
          </p:cNvGraphicFramePr>
          <p:nvPr>
            <p:extLst>
              <p:ext uri="{D42A27DB-BD31-4B8C-83A1-F6EECF244321}">
                <p14:modId xmlns:p14="http://schemas.microsoft.com/office/powerpoint/2010/main" val="1400820388"/>
              </p:ext>
            </p:extLst>
          </p:nvPr>
        </p:nvGraphicFramePr>
        <p:xfrm>
          <a:off x="2387008" y="2338593"/>
          <a:ext cx="766688" cy="744041"/>
        </p:xfrm>
        <a:graphic>
          <a:graphicData uri="http://schemas.openxmlformats.org/presentationml/2006/ole">
            <mc:AlternateContent xmlns:mc="http://schemas.openxmlformats.org/markup-compatibility/2006">
              <mc:Choice xmlns:v="urn:schemas-microsoft-com:vml" Requires="v">
                <p:oleObj spid="_x0000_s6218" name="Equation" r:id="rId5" imgW="457200" imgH="393480" progId="">
                  <p:embed/>
                </p:oleObj>
              </mc:Choice>
              <mc:Fallback>
                <p:oleObj name="Equation" r:id="rId5" imgW="457200" imgH="393480" progId="">
                  <p:embed/>
                  <p:pic>
                    <p:nvPicPr>
                      <p:cNvPr id="5" name="Объект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008" y="2338593"/>
                        <a:ext cx="766688" cy="744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3807162407"/>
              </p:ext>
            </p:extLst>
          </p:nvPr>
        </p:nvGraphicFramePr>
        <p:xfrm>
          <a:off x="2876848" y="3189016"/>
          <a:ext cx="1181720" cy="672033"/>
        </p:xfrm>
        <a:graphic>
          <a:graphicData uri="http://schemas.openxmlformats.org/presentationml/2006/ole">
            <mc:AlternateContent xmlns:mc="http://schemas.openxmlformats.org/markup-compatibility/2006">
              <mc:Choice xmlns:v="urn:schemas-microsoft-com:vml" Requires="v">
                <p:oleObj spid="_x0000_s6219" name="Equation" r:id="rId7" imgW="711000" imgH="393480" progId="">
                  <p:embed/>
                </p:oleObj>
              </mc:Choice>
              <mc:Fallback>
                <p:oleObj name="Equation" r:id="rId7" imgW="711000" imgH="393480" progId="">
                  <p:embed/>
                  <p:pic>
                    <p:nvPicPr>
                      <p:cNvPr id="6" name="Объект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6848" y="3189016"/>
                        <a:ext cx="1181720" cy="6720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p:cNvGraphicFramePr>
            <a:graphicFrameLocks noChangeAspect="1"/>
          </p:cNvGraphicFramePr>
          <p:nvPr/>
        </p:nvGraphicFramePr>
        <p:xfrm>
          <a:off x="2207568" y="4293097"/>
          <a:ext cx="2520280" cy="888057"/>
        </p:xfrm>
        <a:graphic>
          <a:graphicData uri="http://schemas.openxmlformats.org/presentationml/2006/ole">
            <mc:AlternateContent xmlns:mc="http://schemas.openxmlformats.org/markup-compatibility/2006">
              <mc:Choice xmlns:v="urn:schemas-microsoft-com:vml" Requires="v">
                <p:oleObj spid="_x0000_s6220" name="Equation" r:id="rId9" imgW="1269720" imgH="393480" progId="">
                  <p:embed/>
                </p:oleObj>
              </mc:Choice>
              <mc:Fallback>
                <p:oleObj name="Equation" r:id="rId9" imgW="1269720" imgH="393480" progId="">
                  <p:embed/>
                  <p:pic>
                    <p:nvPicPr>
                      <p:cNvPr id="7" name="Объект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7568" y="4293097"/>
                        <a:ext cx="2520280" cy="8880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Объект 7"/>
          <p:cNvGraphicFramePr>
            <a:graphicFrameLocks noChangeAspect="1"/>
          </p:cNvGraphicFramePr>
          <p:nvPr/>
        </p:nvGraphicFramePr>
        <p:xfrm>
          <a:off x="2495600" y="5373217"/>
          <a:ext cx="1639168" cy="888057"/>
        </p:xfrm>
        <a:graphic>
          <a:graphicData uri="http://schemas.openxmlformats.org/presentationml/2006/ole">
            <mc:AlternateContent xmlns:mc="http://schemas.openxmlformats.org/markup-compatibility/2006">
              <mc:Choice xmlns:v="urn:schemas-microsoft-com:vml" Requires="v">
                <p:oleObj spid="_x0000_s6221" name="Equation" r:id="rId11" imgW="761760" imgH="393480" progId="">
                  <p:embed/>
                </p:oleObj>
              </mc:Choice>
              <mc:Fallback>
                <p:oleObj name="Equation" r:id="rId11" imgW="761760" imgH="393480" progId="">
                  <p:embed/>
                  <p:pic>
                    <p:nvPicPr>
                      <p:cNvPr id="8" name="Объект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5600" y="5373217"/>
                        <a:ext cx="1639168" cy="8880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07_1.jpg">
            <a:extLst>
              <a:ext uri="{FF2B5EF4-FFF2-40B4-BE49-F238E27FC236}">
                <a16:creationId xmlns:a16="http://schemas.microsoft.com/office/drawing/2014/main" id="{CC01B656-8E4C-4B49-A685-007F375B1B72}"/>
              </a:ext>
            </a:extLst>
          </p:cNvPr>
          <p:cNvPicPr>
            <a:picLocks noChangeAspect="1"/>
          </p:cNvPicPr>
          <p:nvPr/>
        </p:nvPicPr>
        <p:blipFill>
          <a:blip r:embed="rId2" cstate="print"/>
          <a:srcRect/>
          <a:stretch>
            <a:fillRect/>
          </a:stretch>
        </p:blipFill>
        <p:spPr bwMode="auto">
          <a:xfrm rot="21600000">
            <a:off x="8537886" y="65128"/>
            <a:ext cx="2072275" cy="1772816"/>
          </a:xfrm>
          <a:prstGeom prst="rect">
            <a:avLst/>
          </a:prstGeom>
          <a:solidFill>
            <a:schemeClr val="bg1"/>
          </a:solidFill>
          <a:ln w="25400" algn="ctr">
            <a:solidFill>
              <a:srgbClr val="000000"/>
            </a:solidFill>
            <a:miter lim="800000"/>
            <a:headEnd/>
            <a:tailEnd/>
          </a:ln>
        </p:spPr>
      </p:pic>
      <p:pic>
        <p:nvPicPr>
          <p:cNvPr id="6" name="Рисунок 5" descr="33155089_1201252443_student.gif">
            <a:extLst>
              <a:ext uri="{FF2B5EF4-FFF2-40B4-BE49-F238E27FC236}">
                <a16:creationId xmlns:a16="http://schemas.microsoft.com/office/drawing/2014/main" id="{7CB96966-24E8-4E7A-A55A-06B732BF0E84}"/>
              </a:ext>
            </a:extLst>
          </p:cNvPr>
          <p:cNvPicPr>
            <a:picLocks noChangeAspect="1"/>
          </p:cNvPicPr>
          <p:nvPr/>
        </p:nvPicPr>
        <p:blipFill>
          <a:blip r:embed="rId3" cstate="print"/>
          <a:stretch>
            <a:fillRect/>
          </a:stretch>
        </p:blipFill>
        <p:spPr>
          <a:xfrm rot="21600000">
            <a:off x="1466160" y="65129"/>
            <a:ext cx="2049990" cy="1699075"/>
          </a:xfrm>
          <a:prstGeom prst="rect">
            <a:avLst/>
          </a:prstGeom>
        </p:spPr>
        <p:style>
          <a:lnRef idx="2">
            <a:schemeClr val="accent4"/>
          </a:lnRef>
          <a:fillRef idx="1">
            <a:schemeClr val="lt1"/>
          </a:fillRef>
          <a:effectRef idx="0">
            <a:schemeClr val="accent4"/>
          </a:effectRef>
          <a:fontRef idx="minor">
            <a:schemeClr val="dk1"/>
          </a:fontRef>
        </p:style>
      </p:pic>
      <p:sp>
        <p:nvSpPr>
          <p:cNvPr id="3" name="Содержимое 2"/>
          <p:cNvSpPr>
            <a:spLocks noGrp="1"/>
          </p:cNvSpPr>
          <p:nvPr>
            <p:ph idx="1"/>
          </p:nvPr>
        </p:nvSpPr>
        <p:spPr>
          <a:xfrm>
            <a:off x="676656" y="1468776"/>
            <a:ext cx="10469880" cy="4779601"/>
          </a:xfrm>
        </p:spPr>
        <p:txBody>
          <a:bodyPr>
            <a:normAutofit/>
          </a:bodyPr>
          <a:lstStyle/>
          <a:p>
            <a:pPr algn="just" eaLnBrk="1" hangingPunct="1"/>
            <a:r>
              <a:rPr lang="ru-RU" sz="2400" dirty="0">
                <a:solidFill>
                  <a:schemeClr val="bg1"/>
                </a:solidFill>
                <a:latin typeface="Times New Roman" pitchFamily="18" charset="0"/>
                <a:cs typeface="Times New Roman" pitchFamily="18" charset="0"/>
              </a:rPr>
              <a:t>3.</a:t>
            </a:r>
            <a:r>
              <a:rPr lang="ru-RU" sz="2400" dirty="0">
                <a:solidFill>
                  <a:schemeClr val="bg1"/>
                </a:solidFill>
                <a:latin typeface="Times New Roman" pitchFamily="18" charset="0"/>
              </a:rPr>
              <a:t>В следующих испытаниях найдите вероятности «успеха» и «неудачи»:</a:t>
            </a:r>
          </a:p>
          <a:p>
            <a:pPr algn="just" eaLnBrk="1" hangingPunct="1">
              <a:buNone/>
            </a:pPr>
            <a:r>
              <a:rPr lang="ru-RU" sz="2400" dirty="0">
                <a:solidFill>
                  <a:schemeClr val="bg1"/>
                </a:solidFill>
                <a:latin typeface="Times New Roman" pitchFamily="18" charset="0"/>
              </a:rPr>
              <a:t>а) Бросают пару различных монет. «Неудача» – выпадение двух орлов.</a:t>
            </a:r>
          </a:p>
          <a:p>
            <a:pPr algn="just" eaLnBrk="1" hangingPunct="1">
              <a:buNone/>
            </a:pPr>
            <a:r>
              <a:rPr lang="ru-RU" sz="2400" dirty="0">
                <a:solidFill>
                  <a:schemeClr val="bg1"/>
                </a:solidFill>
                <a:latin typeface="Times New Roman" pitchFamily="18" charset="0"/>
              </a:rPr>
              <a:t>б) Бросают игральный кубик. «Успех» – выпадение числа, </a:t>
            </a:r>
          </a:p>
          <a:p>
            <a:pPr algn="just" eaLnBrk="1" hangingPunct="1">
              <a:buNone/>
            </a:pPr>
            <a:r>
              <a:rPr lang="ru-RU" sz="2400" dirty="0">
                <a:solidFill>
                  <a:schemeClr val="bg1"/>
                </a:solidFill>
                <a:latin typeface="Times New Roman" pitchFamily="18" charset="0"/>
              </a:rPr>
              <a:t>     кратного трем.</a:t>
            </a:r>
          </a:p>
          <a:p>
            <a:pPr algn="just" eaLnBrk="1" hangingPunct="1">
              <a:buNone/>
            </a:pPr>
            <a:r>
              <a:rPr lang="ru-RU" sz="2400" dirty="0">
                <a:solidFill>
                  <a:schemeClr val="bg1"/>
                </a:solidFill>
                <a:latin typeface="Times New Roman" pitchFamily="18" charset="0"/>
              </a:rPr>
              <a:t>в) Бросают пару различных кубиков. «Неудача» – выпадение двух четных чисел.</a:t>
            </a:r>
          </a:p>
          <a:p>
            <a:pPr algn="just" eaLnBrk="1" hangingPunct="1">
              <a:buNone/>
            </a:pPr>
            <a:r>
              <a:rPr lang="ru-RU" sz="2400" dirty="0">
                <a:solidFill>
                  <a:schemeClr val="bg1"/>
                </a:solidFill>
                <a:latin typeface="Times New Roman" pitchFamily="18" charset="0"/>
              </a:rPr>
              <a:t>г) Из 36 игральных карт берут 5. «Успех» – среди них нет дамы пик. </a:t>
            </a:r>
          </a:p>
          <a:p>
            <a:pPr algn="just" eaLnBrk="1" hangingPunct="1"/>
            <a:r>
              <a:rPr lang="ru-RU" sz="2400" dirty="0">
                <a:solidFill>
                  <a:schemeClr val="bg1"/>
                </a:solidFill>
                <a:latin typeface="Times New Roman" pitchFamily="18" charset="0"/>
              </a:rPr>
              <a:t>4. В экзаменационные билеты включено по 2 теоретических вопроса  и по 1 задаче. Всего составлено 28 билетов. Вычислить вероятность того, что, вынув наудачу билет, студент ответит на все вопросы,  если он подготовил 50 теоретических вопросов  и 22 задачи.</a:t>
            </a:r>
          </a:p>
          <a:p>
            <a:pPr algn="just" eaLnBrk="1" hangingPunct="1">
              <a:buNone/>
            </a:pPr>
            <a:endParaRPr lang="ru-RU" sz="2400" dirty="0">
              <a:solidFill>
                <a:schemeClr val="bg1"/>
              </a:solidFill>
              <a:latin typeface="Times New Roman" pitchFamily="18" charset="0"/>
            </a:endParaRPr>
          </a:p>
          <a:p>
            <a:pPr marL="0" indent="0" algn="just" eaLnBrk="1" hangingPunct="1">
              <a:buNone/>
            </a:pPr>
            <a:endParaRPr lang="ru-RU" sz="2800" dirty="0">
              <a:solidFill>
                <a:schemeClr val="bg1"/>
              </a:solidFill>
              <a:latin typeface="Times New Roman" pitchFamily="18" charset="0"/>
            </a:endParaRPr>
          </a:p>
        </p:txBody>
      </p:sp>
      <p:sp>
        <p:nvSpPr>
          <p:cNvPr id="4" name="Заголовок 1">
            <a:extLst>
              <a:ext uri="{FF2B5EF4-FFF2-40B4-BE49-F238E27FC236}">
                <a16:creationId xmlns:a16="http://schemas.microsoft.com/office/drawing/2014/main" id="{7E937C29-4A52-4B21-8613-9A359412D6F3}"/>
              </a:ext>
            </a:extLst>
          </p:cNvPr>
          <p:cNvSpPr txBox="1">
            <a:spLocks/>
          </p:cNvSpPr>
          <p:nvPr/>
        </p:nvSpPr>
        <p:spPr>
          <a:xfrm>
            <a:off x="1933704" y="325776"/>
            <a:ext cx="7239000" cy="1143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ru-RU" sz="2800">
                <a:solidFill>
                  <a:schemeClr val="bg1"/>
                </a:solidFill>
                <a:latin typeface="Times New Roman" pitchFamily="18" charset="0"/>
                <a:cs typeface="Times New Roman" pitchFamily="18" charset="0"/>
              </a:rPr>
              <a:t>Решение     задач </a:t>
            </a:r>
            <a:br>
              <a:rPr lang="ru-RU" sz="2800">
                <a:solidFill>
                  <a:schemeClr val="bg1"/>
                </a:solidFill>
                <a:latin typeface="Times New Roman" pitchFamily="18" charset="0"/>
                <a:cs typeface="Times New Roman" pitchFamily="18" charset="0"/>
              </a:rPr>
            </a:br>
            <a:r>
              <a:rPr lang="ru-RU" sz="2800">
                <a:solidFill>
                  <a:schemeClr val="bg1"/>
                </a:solidFill>
                <a:latin typeface="Times New Roman" pitchFamily="18" charset="0"/>
                <a:cs typeface="Times New Roman" pitchFamily="18" charset="0"/>
              </a:rPr>
              <a:t>( проверь себя!!!)</a:t>
            </a:r>
            <a:endParaRPr lang="ru-RU" sz="2800" dirty="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3490" name="Picture 2" descr="C:\Users\zaikina\Pictures\24341467.gif"/>
          <p:cNvPicPr>
            <a:picLocks noChangeAspect="1" noChangeArrowheads="1" noCrop="1"/>
          </p:cNvPicPr>
          <p:nvPr/>
        </p:nvPicPr>
        <p:blipFill>
          <a:blip r:embed="rId2" cstate="print"/>
          <a:stretch/>
        </p:blipFill>
        <p:spPr bwMode="auto">
          <a:xfrm>
            <a:off x="1524000" y="0"/>
            <a:ext cx="9144000" cy="6858000"/>
          </a:xfrm>
          <a:prstGeom prst="rect">
            <a:avLst/>
          </a:prstGeom>
          <a:noFill/>
        </p:spPr>
      </p:pic>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0AC432B7-53D9-4EA5-8099-4E179398AFC9}"/>
                  </a:ext>
                </a:extLst>
              </p:cNvPr>
              <p:cNvSpPr/>
              <p:nvPr/>
            </p:nvSpPr>
            <p:spPr>
              <a:xfrm>
                <a:off x="5689735" y="3244334"/>
                <a:ext cx="8125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𝑥</m:t>
                      </m:r>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𝐶</m:t>
                      </m:r>
                    </m:oMath>
                  </m:oMathPara>
                </a14:m>
                <a:endParaRPr lang="ru-RU" dirty="0"/>
              </a:p>
            </p:txBody>
          </p:sp>
        </mc:Choice>
        <mc:Fallback xmlns="">
          <p:sp>
            <p:nvSpPr>
              <p:cNvPr id="2" name="Прямоугольник 1">
                <a:extLst>
                  <a:ext uri="{FF2B5EF4-FFF2-40B4-BE49-F238E27FC236}">
                    <a16:creationId xmlns:a16="http://schemas.microsoft.com/office/drawing/2014/main" id="{0AC432B7-53D9-4EA5-8099-4E179398AFC9}"/>
                  </a:ext>
                </a:extLst>
              </p:cNvPr>
              <p:cNvSpPr>
                <a:spLocks noRot="1" noChangeAspect="1" noMove="1" noResize="1" noEditPoints="1" noAdjustHandles="1" noChangeArrowheads="1" noChangeShapeType="1" noTextEdit="1"/>
              </p:cNvSpPr>
              <p:nvPr/>
            </p:nvSpPr>
            <p:spPr>
              <a:xfrm>
                <a:off x="5689735" y="3244334"/>
                <a:ext cx="812530" cy="369332"/>
              </a:xfrm>
              <a:prstGeom prst="rect">
                <a:avLst/>
              </a:prstGeom>
              <a:blipFill>
                <a:blip r:embed="rId3"/>
                <a:stretch>
                  <a:fillRect/>
                </a:stretch>
              </a:blipFill>
            </p:spPr>
            <p:txBody>
              <a:bodyPr/>
              <a:lstStyle/>
              <a:p>
                <a:r>
                  <a:rPr lang="ru-RU">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320676"/>
            <a:ext cx="7239000" cy="516037"/>
          </a:xfrm>
        </p:spPr>
        <p:txBody>
          <a:bodyPr>
            <a:normAutofit/>
          </a:bodyPr>
          <a:lstStyle/>
          <a:p>
            <a:pPr algn="ctr"/>
            <a:r>
              <a:rPr lang="ru-RU" sz="2400" b="1" i="1" dirty="0">
                <a:solidFill>
                  <a:schemeClr val="bg2"/>
                </a:solidFill>
                <a:latin typeface="Times New Roman" pitchFamily="18" charset="0"/>
                <a:cs typeface="Times New Roman" pitchFamily="18" charset="0"/>
              </a:rPr>
              <a:t>Цели урока</a:t>
            </a:r>
          </a:p>
        </p:txBody>
      </p:sp>
      <p:sp>
        <p:nvSpPr>
          <p:cNvPr id="3" name="Содержимое 2"/>
          <p:cNvSpPr>
            <a:spLocks noGrp="1"/>
          </p:cNvSpPr>
          <p:nvPr>
            <p:ph idx="1"/>
          </p:nvPr>
        </p:nvSpPr>
        <p:spPr>
          <a:xfrm>
            <a:off x="371475" y="1374306"/>
            <a:ext cx="11410950" cy="4769320"/>
          </a:xfrm>
        </p:spPr>
        <p:txBody>
          <a:bodyPr/>
          <a:lstStyle/>
          <a:p>
            <a:pPr algn="just">
              <a:buFont typeface="Wingdings" panose="05000000000000000000" pitchFamily="2" charset="2"/>
              <a:buChar char="q"/>
            </a:pPr>
            <a:r>
              <a:rPr lang="ru-RU" sz="2000" i="1" dirty="0">
                <a:solidFill>
                  <a:schemeClr val="bg2"/>
                </a:solidFill>
                <a:latin typeface="Times New Roman" pitchFamily="18" charset="0"/>
                <a:cs typeface="Times New Roman" pitchFamily="18" charset="0"/>
              </a:rPr>
              <a:t>      Образовательные:  </a:t>
            </a:r>
          </a:p>
          <a:p>
            <a:pPr algn="just">
              <a:buFont typeface="Wingdings" panose="05000000000000000000" pitchFamily="2" charset="2"/>
              <a:buChar char="v"/>
            </a:pPr>
            <a:r>
              <a:rPr lang="ru-RU" sz="2000" dirty="0">
                <a:solidFill>
                  <a:schemeClr val="bg2"/>
                </a:solidFill>
                <a:latin typeface="Times New Roman" pitchFamily="18" charset="0"/>
                <a:cs typeface="Times New Roman" pitchFamily="18" charset="0"/>
              </a:rPr>
              <a:t>изучить теоремы сложения и умножения вероятностей;</a:t>
            </a:r>
          </a:p>
          <a:p>
            <a:pPr algn="just">
              <a:buFont typeface="Wingdings" panose="05000000000000000000" pitchFamily="2" charset="2"/>
              <a:buChar char="v"/>
            </a:pPr>
            <a:r>
              <a:rPr lang="ru-RU" sz="2000" dirty="0">
                <a:solidFill>
                  <a:schemeClr val="bg2"/>
                </a:solidFill>
                <a:latin typeface="Times New Roman" pitchFamily="18" charset="0"/>
                <a:cs typeface="Times New Roman" pitchFamily="18" charset="0"/>
              </a:rPr>
              <a:t>научить  в процессе реальной ситуации  определять термины теории вероятностей;</a:t>
            </a:r>
          </a:p>
          <a:p>
            <a:pPr algn="just">
              <a:buFont typeface="Wingdings" panose="05000000000000000000" pitchFamily="2" charset="2"/>
              <a:buChar char="v"/>
            </a:pPr>
            <a:r>
              <a:rPr lang="ru-RU" sz="2000" dirty="0">
                <a:solidFill>
                  <a:schemeClr val="bg2"/>
                </a:solidFill>
                <a:latin typeface="Times New Roman" pitchFamily="18" charset="0"/>
                <a:cs typeface="Times New Roman" pitchFamily="18" charset="0"/>
              </a:rPr>
              <a:t> научить решать реальные жизненные задачи.</a:t>
            </a:r>
          </a:p>
          <a:p>
            <a:pPr algn="just">
              <a:buFont typeface="Wingdings" panose="05000000000000000000" pitchFamily="2" charset="2"/>
              <a:buChar char="q"/>
            </a:pPr>
            <a:r>
              <a:rPr lang="ru-RU" sz="2000" dirty="0">
                <a:solidFill>
                  <a:schemeClr val="bg2"/>
                </a:solidFill>
                <a:latin typeface="Times New Roman" pitchFamily="18" charset="0"/>
                <a:cs typeface="Times New Roman" pitchFamily="18" charset="0"/>
              </a:rPr>
              <a:t>        </a:t>
            </a:r>
            <a:r>
              <a:rPr lang="ru-RU" sz="2000" i="1" dirty="0">
                <a:solidFill>
                  <a:schemeClr val="bg2"/>
                </a:solidFill>
                <a:latin typeface="Times New Roman" pitchFamily="18" charset="0"/>
                <a:cs typeface="Times New Roman" pitchFamily="18" charset="0"/>
              </a:rPr>
              <a:t>Воспитательные</a:t>
            </a:r>
            <a:r>
              <a:rPr lang="ru-RU" sz="2000" dirty="0">
                <a:solidFill>
                  <a:schemeClr val="bg2"/>
                </a:solidFill>
                <a:latin typeface="Times New Roman" pitchFamily="18" charset="0"/>
                <a:cs typeface="Times New Roman" pitchFamily="18" charset="0"/>
              </a:rPr>
              <a:t>:</a:t>
            </a:r>
          </a:p>
          <a:p>
            <a:pPr algn="just">
              <a:buFont typeface="Wingdings" panose="05000000000000000000" pitchFamily="2" charset="2"/>
              <a:buChar char="v"/>
            </a:pPr>
            <a:r>
              <a:rPr lang="ru-RU" sz="2000" dirty="0">
                <a:solidFill>
                  <a:schemeClr val="bg2"/>
                </a:solidFill>
                <a:latin typeface="Times New Roman" pitchFamily="18" charset="0"/>
                <a:cs typeface="Times New Roman" pitchFamily="18" charset="0"/>
              </a:rPr>
              <a:t>развивать у учащихся коммуникативные компетенции (культуру общения, умение работать в группах, элементы ораторского искусства); </a:t>
            </a:r>
          </a:p>
          <a:p>
            <a:pPr algn="just">
              <a:buFont typeface="Wingdings" panose="05000000000000000000" pitchFamily="2" charset="2"/>
              <a:buChar char="v"/>
            </a:pPr>
            <a:r>
              <a:rPr lang="ru-RU" sz="2000" dirty="0">
                <a:solidFill>
                  <a:schemeClr val="bg2"/>
                </a:solidFill>
                <a:latin typeface="Times New Roman" pitchFamily="18" charset="0"/>
                <a:cs typeface="Times New Roman" pitchFamily="18" charset="0"/>
              </a:rPr>
              <a:t>способствовать развитию творческой деятельности учащихся, потребности к самообразованию.      </a:t>
            </a:r>
          </a:p>
          <a:p>
            <a:pPr algn="just">
              <a:buFont typeface="Wingdings" panose="05000000000000000000" pitchFamily="2" charset="2"/>
              <a:buChar char="q"/>
            </a:pPr>
            <a:r>
              <a:rPr lang="ru-RU" sz="2000" i="1" dirty="0">
                <a:solidFill>
                  <a:schemeClr val="bg2"/>
                </a:solidFill>
                <a:latin typeface="Times New Roman" pitchFamily="18" charset="0"/>
                <a:cs typeface="Times New Roman" pitchFamily="18" charset="0"/>
              </a:rPr>
              <a:t>        Развивающие:</a:t>
            </a:r>
          </a:p>
          <a:p>
            <a:pPr algn="just">
              <a:buFont typeface="Wingdings" panose="05000000000000000000" pitchFamily="2" charset="2"/>
              <a:buChar char="v"/>
            </a:pPr>
            <a:r>
              <a:rPr lang="ru-RU" sz="2000" dirty="0">
                <a:solidFill>
                  <a:schemeClr val="bg2"/>
                </a:solidFill>
                <a:latin typeface="Times New Roman" pitchFamily="18" charset="0"/>
                <a:cs typeface="Times New Roman" pitchFamily="18" charset="0"/>
              </a:rPr>
              <a:t>способствовать развитию общения как метода научного познания, аналитического мышления, смысловой памяти, внимания; умения работать с дополнительной литературой; </a:t>
            </a:r>
          </a:p>
          <a:p>
            <a:pPr algn="just">
              <a:buFont typeface="Wingdings" panose="05000000000000000000" pitchFamily="2" charset="2"/>
              <a:buChar char="v"/>
            </a:pPr>
            <a:r>
              <a:rPr lang="ru-RU" sz="2000" dirty="0">
                <a:solidFill>
                  <a:schemeClr val="bg2"/>
                </a:solidFill>
                <a:latin typeface="Times New Roman" pitchFamily="18" charset="0"/>
                <a:cs typeface="Times New Roman" pitchFamily="18" charset="0"/>
              </a:rPr>
              <a:t>развитию навыков исследовательской деятельности.</a:t>
            </a:r>
          </a:p>
          <a:p>
            <a:pPr algn="just"/>
            <a:endParaRPr lang="ru-RU" sz="2000" dirty="0">
              <a:solidFill>
                <a:schemeClr val="bg2"/>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Заголовок 1"/>
          <p:cNvSpPr>
            <a:spLocks noGrp="1"/>
          </p:cNvSpPr>
          <p:nvPr>
            <p:ph type="title"/>
          </p:nvPr>
        </p:nvSpPr>
        <p:spPr>
          <a:xfrm>
            <a:off x="942975" y="332656"/>
            <a:ext cx="9867899" cy="908720"/>
          </a:xfrm>
        </p:spPr>
        <p:txBody>
          <a:bodyPr>
            <a:noAutofit/>
          </a:bodyPr>
          <a:lstStyle/>
          <a:p>
            <a:pPr algn="ctr"/>
            <a:r>
              <a:rPr lang="ru-RU" b="1" i="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Теорема сложения вероятностей</a:t>
            </a:r>
          </a:p>
        </p:txBody>
      </p:sp>
      <p:sp>
        <p:nvSpPr>
          <p:cNvPr id="10245" name="Содержимое 2"/>
          <p:cNvSpPr>
            <a:spLocks noGrp="1"/>
          </p:cNvSpPr>
          <p:nvPr>
            <p:ph idx="1"/>
          </p:nvPr>
        </p:nvSpPr>
        <p:spPr>
          <a:xfrm>
            <a:off x="976312" y="1588294"/>
            <a:ext cx="10239375" cy="4305300"/>
          </a:xfrm>
        </p:spPr>
        <p:txBody>
          <a:bodyPr>
            <a:noAutofit/>
          </a:bodyPr>
          <a:lstStyle/>
          <a:p>
            <a:pPr marL="142875" indent="450000" algn="just">
              <a:lnSpc>
                <a:spcPct val="100000"/>
              </a:lnSpc>
              <a:buNone/>
            </a:pPr>
            <a:endParaRPr lang="ru-RU" sz="2500" dirty="0">
              <a:solidFill>
                <a:schemeClr val="bg2">
                  <a:lumMod val="50000"/>
                </a:schemeClr>
              </a:solidFill>
              <a:latin typeface="Times New Roman" panose="02020603050405020304" pitchFamily="18" charset="0"/>
              <a:cs typeface="Times New Roman" pitchFamily="18" charset="0"/>
            </a:endParaRPr>
          </a:p>
          <a:p>
            <a:pPr marL="142875" indent="450000" algn="just">
              <a:lnSpc>
                <a:spcPct val="100000"/>
              </a:lnSpc>
              <a:buNone/>
            </a:pPr>
            <a:r>
              <a:rPr lang="ru-RU" sz="2500" dirty="0">
                <a:solidFill>
                  <a:schemeClr val="bg2">
                    <a:lumMod val="50000"/>
                  </a:schemeClr>
                </a:solidFill>
                <a:latin typeface="Times New Roman" panose="02020603050405020304" pitchFamily="18" charset="0"/>
                <a:cs typeface="Times New Roman" pitchFamily="18" charset="0"/>
              </a:rPr>
              <a:t>События </a:t>
            </a:r>
            <a:r>
              <a:rPr lang="ru-RU" sz="2500" b="1" dirty="0">
                <a:solidFill>
                  <a:schemeClr val="bg2">
                    <a:lumMod val="50000"/>
                  </a:schemeClr>
                </a:solidFill>
                <a:latin typeface="Times New Roman" panose="02020603050405020304" pitchFamily="18" charset="0"/>
                <a:cs typeface="Times New Roman" pitchFamily="18" charset="0"/>
              </a:rPr>
              <a:t>А</a:t>
            </a:r>
            <a:r>
              <a:rPr lang="ru-RU" sz="2500" dirty="0">
                <a:solidFill>
                  <a:schemeClr val="bg2">
                    <a:lumMod val="50000"/>
                  </a:schemeClr>
                </a:solidFill>
                <a:latin typeface="Times New Roman" panose="02020603050405020304" pitchFamily="18" charset="0"/>
                <a:cs typeface="Times New Roman" pitchFamily="18" charset="0"/>
              </a:rPr>
              <a:t> и </a:t>
            </a:r>
            <a:r>
              <a:rPr lang="ru-RU" sz="2500" b="1" dirty="0">
                <a:solidFill>
                  <a:schemeClr val="bg2">
                    <a:lumMod val="50000"/>
                  </a:schemeClr>
                </a:solidFill>
                <a:latin typeface="Times New Roman" panose="02020603050405020304" pitchFamily="18" charset="0"/>
                <a:cs typeface="Times New Roman" pitchFamily="18" charset="0"/>
              </a:rPr>
              <a:t>В</a:t>
            </a:r>
            <a:r>
              <a:rPr lang="ru-RU" sz="2500" dirty="0">
                <a:solidFill>
                  <a:schemeClr val="bg2">
                    <a:lumMod val="50000"/>
                  </a:schemeClr>
                </a:solidFill>
                <a:latin typeface="Times New Roman" panose="02020603050405020304" pitchFamily="18" charset="0"/>
                <a:cs typeface="Times New Roman" pitchFamily="18" charset="0"/>
              </a:rPr>
              <a:t> называются </a:t>
            </a:r>
            <a:r>
              <a:rPr lang="ru-RU" sz="2500" b="1" i="1" dirty="0">
                <a:solidFill>
                  <a:schemeClr val="bg2">
                    <a:lumMod val="50000"/>
                  </a:schemeClr>
                </a:solidFill>
                <a:latin typeface="Times New Roman" panose="02020603050405020304" pitchFamily="18" charset="0"/>
                <a:cs typeface="Times New Roman" pitchFamily="18" charset="0"/>
              </a:rPr>
              <a:t>несовместными,</a:t>
            </a:r>
            <a:r>
              <a:rPr lang="ru-RU" sz="2500" dirty="0">
                <a:solidFill>
                  <a:schemeClr val="bg2">
                    <a:lumMod val="50000"/>
                  </a:schemeClr>
                </a:solidFill>
                <a:latin typeface="Times New Roman" panose="02020603050405020304" pitchFamily="18" charset="0"/>
                <a:cs typeface="Times New Roman" pitchFamily="18" charset="0"/>
              </a:rPr>
              <a:t> если в результате данного испытания появление одного из них исключает появление другого ( испытание: стрельба по мишени  </a:t>
            </a:r>
          </a:p>
          <a:p>
            <a:pPr marL="142875" indent="450000" algn="just">
              <a:lnSpc>
                <a:spcPct val="100000"/>
              </a:lnSpc>
              <a:buNone/>
            </a:pPr>
            <a:r>
              <a:rPr lang="ru-RU" sz="2500" b="1" dirty="0">
                <a:solidFill>
                  <a:schemeClr val="bg2">
                    <a:lumMod val="50000"/>
                  </a:schemeClr>
                </a:solidFill>
                <a:latin typeface="Times New Roman" panose="02020603050405020304" pitchFamily="18" charset="0"/>
                <a:cs typeface="Times New Roman" pitchFamily="18" charset="0"/>
              </a:rPr>
              <a:t>А</a:t>
            </a:r>
            <a:r>
              <a:rPr lang="ru-RU" sz="2500" dirty="0">
                <a:solidFill>
                  <a:schemeClr val="bg2">
                    <a:lumMod val="50000"/>
                  </a:schemeClr>
                </a:solidFill>
                <a:latin typeface="Times New Roman" panose="02020603050405020304" pitchFamily="18" charset="0"/>
                <a:cs typeface="Times New Roman" pitchFamily="18" charset="0"/>
              </a:rPr>
              <a:t>-выбивание четного числа очков;      </a:t>
            </a:r>
            <a:r>
              <a:rPr lang="ru-RU" sz="2500" b="1" dirty="0">
                <a:solidFill>
                  <a:schemeClr val="bg2">
                    <a:lumMod val="50000"/>
                  </a:schemeClr>
                </a:solidFill>
                <a:latin typeface="Times New Roman" panose="02020603050405020304" pitchFamily="18" charset="0"/>
                <a:cs typeface="Times New Roman" pitchFamily="18" charset="0"/>
              </a:rPr>
              <a:t>В</a:t>
            </a:r>
            <a:r>
              <a:rPr lang="ru-RU" sz="2500" dirty="0">
                <a:solidFill>
                  <a:schemeClr val="bg2">
                    <a:lumMod val="50000"/>
                  </a:schemeClr>
                </a:solidFill>
                <a:latin typeface="Times New Roman" panose="02020603050405020304" pitchFamily="18" charset="0"/>
                <a:cs typeface="Times New Roman" pitchFamily="18" charset="0"/>
              </a:rPr>
              <a:t>- не четного).</a:t>
            </a:r>
          </a:p>
          <a:p>
            <a:pPr marL="142875" indent="450000" algn="just">
              <a:lnSpc>
                <a:spcPct val="100000"/>
              </a:lnSpc>
              <a:buNone/>
            </a:pPr>
            <a:r>
              <a:rPr lang="ru-RU" sz="2500" dirty="0">
                <a:solidFill>
                  <a:schemeClr val="bg2">
                    <a:lumMod val="50000"/>
                  </a:schemeClr>
                </a:solidFill>
                <a:latin typeface="Times New Roman" panose="02020603050405020304" pitchFamily="18" charset="0"/>
                <a:cs typeface="Times New Roman" pitchFamily="18" charset="0"/>
              </a:rPr>
              <a:t>Вероятность появления одного из двух </a:t>
            </a:r>
            <a:r>
              <a:rPr lang="ru-RU" sz="2500" b="1" i="1" dirty="0">
                <a:solidFill>
                  <a:schemeClr val="bg2">
                    <a:lumMod val="50000"/>
                  </a:schemeClr>
                </a:solidFill>
                <a:latin typeface="Times New Roman" panose="02020603050405020304" pitchFamily="18" charset="0"/>
                <a:cs typeface="Times New Roman" pitchFamily="18" charset="0"/>
              </a:rPr>
              <a:t>несовместных</a:t>
            </a:r>
            <a:r>
              <a:rPr lang="ru-RU" sz="2500" dirty="0">
                <a:solidFill>
                  <a:schemeClr val="bg2">
                    <a:lumMod val="50000"/>
                  </a:schemeClr>
                </a:solidFill>
                <a:latin typeface="Times New Roman" panose="02020603050405020304" pitchFamily="18" charset="0"/>
                <a:cs typeface="Times New Roman" pitchFamily="18" charset="0"/>
              </a:rPr>
              <a:t> событий, равна сумме вероятностей этих событий:</a:t>
            </a:r>
          </a:p>
          <a:p>
            <a:pPr marL="0" indent="0" algn="ctr">
              <a:lnSpc>
                <a:spcPct val="100000"/>
              </a:lnSpc>
              <a:buNone/>
            </a:pPr>
            <a:r>
              <a:rPr lang="ru-RU" sz="2500" dirty="0">
                <a:solidFill>
                  <a:schemeClr val="bg2">
                    <a:lumMod val="50000"/>
                  </a:schemeClr>
                </a:solidFill>
                <a:latin typeface="Times New Roman" panose="02020603050405020304" pitchFamily="18" charset="0"/>
                <a:cs typeface="Times New Roman" pitchFamily="18" charset="0"/>
              </a:rPr>
              <a:t>          </a:t>
            </a:r>
          </a:p>
          <a:p>
            <a:pPr marL="0" indent="0" algn="ctr">
              <a:lnSpc>
                <a:spcPct val="100000"/>
              </a:lnSpc>
              <a:buNone/>
            </a:pPr>
            <a:r>
              <a:rPr lang="ru-RU" sz="2500" dirty="0">
                <a:solidFill>
                  <a:schemeClr val="bg2">
                    <a:lumMod val="50000"/>
                  </a:schemeClr>
                </a:solidFill>
                <a:latin typeface="Times New Roman" panose="02020603050405020304" pitchFamily="18" charset="0"/>
                <a:cs typeface="Times New Roman" pitchFamily="18" charset="0"/>
              </a:rPr>
              <a:t>  </a:t>
            </a:r>
            <a:r>
              <a:rPr lang="ru-RU" sz="4000" b="1" dirty="0">
                <a:solidFill>
                  <a:schemeClr val="bg2">
                    <a:lumMod val="50000"/>
                  </a:schemeClr>
                </a:solidFill>
                <a:latin typeface="Times New Roman" panose="02020603050405020304" pitchFamily="18" charset="0"/>
                <a:cs typeface="Times New Roman" pitchFamily="18" charset="0"/>
              </a:rPr>
              <a:t>Р(А+В)=Р(А)+Р(В)</a:t>
            </a:r>
          </a:p>
          <a:p>
            <a:pPr marL="142875" indent="342900" algn="just">
              <a:lnSpc>
                <a:spcPct val="100000"/>
              </a:lnSpc>
              <a:buNone/>
            </a:pPr>
            <a:endParaRPr lang="ru-RU" sz="2500" dirty="0">
              <a:solidFill>
                <a:schemeClr val="bg2">
                  <a:lumMod val="50000"/>
                </a:schemeClr>
              </a:solidFill>
              <a:latin typeface="Times New Roman" panose="02020603050405020304" pitchFamily="18" charset="0"/>
              <a:cs typeface="Times New Roman" panose="02020603050405020304" pitchFamily="18" charset="0"/>
            </a:endParaRPr>
          </a:p>
          <a:p>
            <a:pPr marL="142875" indent="342900" algn="just">
              <a:lnSpc>
                <a:spcPct val="100000"/>
              </a:lnSpc>
              <a:buNone/>
            </a:pPr>
            <a:endParaRPr lang="ru-RU" sz="2500" dirty="0">
              <a:solidFill>
                <a:schemeClr val="bg2">
                  <a:lumMod val="50000"/>
                </a:schemeClr>
              </a:solidFill>
              <a:latin typeface="Times New Roman" panose="02020603050405020304" pitchFamily="18" charset="0"/>
              <a:cs typeface="Times New Roman" panose="02020603050405020304" pitchFamily="18" charset="0"/>
            </a:endParaRPr>
          </a:p>
          <a:p>
            <a:pPr marL="142875" indent="342900" algn="just">
              <a:lnSpc>
                <a:spcPct val="100000"/>
              </a:lnSpc>
              <a:buNone/>
            </a:pPr>
            <a:endParaRPr lang="ru-RU" sz="2500" dirty="0">
              <a:solidFill>
                <a:schemeClr val="bg2">
                  <a:lumMod val="50000"/>
                </a:schemeClr>
              </a:solidFill>
              <a:latin typeface="Times New Roman" panose="02020603050405020304" pitchFamily="18" charset="0"/>
              <a:cs typeface="Times New Roman" panose="02020603050405020304" pitchFamily="18" charset="0"/>
            </a:endParaRPr>
          </a:p>
          <a:p>
            <a:pPr marL="142875" indent="342900" algn="just">
              <a:lnSpc>
                <a:spcPct val="100000"/>
              </a:lnSpc>
              <a:buNone/>
            </a:pPr>
            <a:endParaRPr lang="ru-RU" sz="2500" dirty="0">
              <a:solidFill>
                <a:schemeClr val="bg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animEffect transition="in" filter="wipe(down)">
                                      <p:cBhvr>
                                        <p:cTn id="7" dur="500"/>
                                        <p:tgtEl>
                                          <p:spTgt spid="1024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45">
                                            <p:txEl>
                                              <p:pRg st="2" end="2"/>
                                            </p:txEl>
                                          </p:spTgt>
                                        </p:tgtEl>
                                        <p:attrNameLst>
                                          <p:attrName>style.visibility</p:attrName>
                                        </p:attrNameLst>
                                      </p:cBhvr>
                                      <p:to>
                                        <p:strVal val="visible"/>
                                      </p:to>
                                    </p:set>
                                    <p:animEffect transition="in" filter="wipe(down)">
                                      <p:cBhvr>
                                        <p:cTn id="10" dur="500"/>
                                        <p:tgtEl>
                                          <p:spTgt spid="1024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245">
                                            <p:txEl>
                                              <p:pRg st="3" end="3"/>
                                            </p:txEl>
                                          </p:spTgt>
                                        </p:tgtEl>
                                        <p:attrNameLst>
                                          <p:attrName>style.visibility</p:attrName>
                                        </p:attrNameLst>
                                      </p:cBhvr>
                                      <p:to>
                                        <p:strVal val="visible"/>
                                      </p:to>
                                    </p:set>
                                    <p:animEffect transition="in" filter="wipe(down)">
                                      <p:cBhvr>
                                        <p:cTn id="13" dur="500"/>
                                        <p:tgtEl>
                                          <p:spTgt spid="1024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45">
                                            <p:txEl>
                                              <p:pRg st="5" end="5"/>
                                            </p:txEl>
                                          </p:spTgt>
                                        </p:tgtEl>
                                        <p:attrNameLst>
                                          <p:attrName>style.visibility</p:attrName>
                                        </p:attrNameLst>
                                      </p:cBhvr>
                                      <p:to>
                                        <p:strVal val="visible"/>
                                      </p:to>
                                    </p:set>
                                    <p:animEffect transition="in" filter="fade">
                                      <p:cBhvr>
                                        <p:cTn id="18" dur="1000"/>
                                        <p:tgtEl>
                                          <p:spTgt spid="10245">
                                            <p:txEl>
                                              <p:pRg st="5" end="5"/>
                                            </p:txEl>
                                          </p:spTgt>
                                        </p:tgtEl>
                                      </p:cBhvr>
                                    </p:animEffect>
                                    <p:anim calcmode="lin" valueType="num">
                                      <p:cBhvr>
                                        <p:cTn id="19" dur="1000" fill="hold"/>
                                        <p:tgtEl>
                                          <p:spTgt spid="10245">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1024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Заголовок 1"/>
          <p:cNvSpPr>
            <a:spLocks noGrp="1"/>
          </p:cNvSpPr>
          <p:nvPr>
            <p:ph type="title"/>
          </p:nvPr>
        </p:nvSpPr>
        <p:spPr>
          <a:xfrm>
            <a:off x="1981200" y="214314"/>
            <a:ext cx="8229600" cy="1000125"/>
          </a:xfrm>
        </p:spPr>
        <p:txBody>
          <a:bodyPr>
            <a:noAutofit/>
          </a:bodyPr>
          <a:lstStyle/>
          <a:p>
            <a:pPr algn="ctr"/>
            <a:r>
              <a:rPr lang="ru-RU" dirty="0">
                <a:solidFill>
                  <a:schemeClr val="accent6">
                    <a:lumMod val="75000"/>
                  </a:schemeClr>
                </a:solidFill>
                <a:latin typeface="Times New Roman" pitchFamily="18" charset="0"/>
                <a:cs typeface="Times New Roman" pitchFamily="18" charset="0"/>
              </a:rPr>
              <a:t>Теорема сложения вероятностей</a:t>
            </a:r>
          </a:p>
        </p:txBody>
      </p:sp>
      <p:sp>
        <p:nvSpPr>
          <p:cNvPr id="11269" name="Содержимое 2"/>
          <p:cNvSpPr>
            <a:spLocks noGrp="1"/>
          </p:cNvSpPr>
          <p:nvPr>
            <p:ph idx="1"/>
          </p:nvPr>
        </p:nvSpPr>
        <p:spPr>
          <a:xfrm>
            <a:off x="590549" y="1177602"/>
            <a:ext cx="10620375" cy="614363"/>
          </a:xfrm>
        </p:spPr>
        <p:txBody>
          <a:bodyPr>
            <a:normAutofit/>
          </a:bodyPr>
          <a:lstStyle/>
          <a:p>
            <a:pPr marL="142875" indent="342900">
              <a:buNone/>
            </a:pPr>
            <a:r>
              <a:rPr lang="ru-RU" sz="2800" dirty="0">
                <a:solidFill>
                  <a:schemeClr val="bg1">
                    <a:lumMod val="95000"/>
                    <a:lumOff val="5000"/>
                  </a:schemeClr>
                </a:solidFill>
                <a:latin typeface="Times New Roman" pitchFamily="18" charset="0"/>
                <a:cs typeface="Times New Roman" pitchFamily="18" charset="0"/>
              </a:rPr>
              <a:t>   Сумма вероятностей </a:t>
            </a:r>
            <a:r>
              <a:rPr lang="ru-RU" sz="2800" b="1" i="1" dirty="0">
                <a:solidFill>
                  <a:schemeClr val="bg1">
                    <a:lumMod val="95000"/>
                    <a:lumOff val="5000"/>
                  </a:schemeClr>
                </a:solidFill>
                <a:latin typeface="Times New Roman" pitchFamily="18" charset="0"/>
                <a:cs typeface="Times New Roman" pitchFamily="18" charset="0"/>
              </a:rPr>
              <a:t>противоположных </a:t>
            </a:r>
            <a:r>
              <a:rPr lang="ru-RU" sz="2800" dirty="0">
                <a:solidFill>
                  <a:schemeClr val="bg1">
                    <a:lumMod val="95000"/>
                    <a:lumOff val="5000"/>
                  </a:schemeClr>
                </a:solidFill>
                <a:latin typeface="Times New Roman" pitchFamily="18" charset="0"/>
                <a:cs typeface="Times New Roman" pitchFamily="18" charset="0"/>
              </a:rPr>
              <a:t>событий равна 1</a:t>
            </a:r>
          </a:p>
        </p:txBody>
      </p:sp>
      <p:sp>
        <p:nvSpPr>
          <p:cNvPr id="4" name="Содержимое 2"/>
          <p:cNvSpPr txBox="1">
            <a:spLocks/>
          </p:cNvSpPr>
          <p:nvPr/>
        </p:nvSpPr>
        <p:spPr bwMode="auto">
          <a:xfrm>
            <a:off x="590550" y="2168600"/>
            <a:ext cx="11296650" cy="1679500"/>
          </a:xfrm>
          <a:prstGeom prst="rect">
            <a:avLst/>
          </a:prstGeom>
          <a:noFill/>
          <a:ln w="9525">
            <a:noFill/>
            <a:miter lim="800000"/>
            <a:headEnd/>
            <a:tailEnd/>
          </a:ln>
        </p:spPr>
        <p:txBody>
          <a:bodyPr/>
          <a:lstStyle/>
          <a:p>
            <a:pPr marL="144000" indent="342900" eaLnBrk="0" hangingPunct="0">
              <a:lnSpc>
                <a:spcPct val="150000"/>
              </a:lnSpc>
              <a:spcBef>
                <a:spcPct val="20000"/>
              </a:spcBef>
              <a:defRPr/>
            </a:pPr>
            <a:r>
              <a:rPr lang="ru-RU" sz="2800" dirty="0">
                <a:solidFill>
                  <a:schemeClr val="bg1">
                    <a:lumMod val="95000"/>
                    <a:lumOff val="5000"/>
                  </a:schemeClr>
                </a:solidFill>
                <a:latin typeface="Times New Roman" pitchFamily="18" charset="0"/>
                <a:cs typeface="Times New Roman" pitchFamily="18" charset="0"/>
              </a:rPr>
              <a:t>  События </a:t>
            </a:r>
            <a:r>
              <a:rPr lang="ru-RU" sz="2800" b="1" dirty="0">
                <a:solidFill>
                  <a:schemeClr val="bg1">
                    <a:lumMod val="95000"/>
                    <a:lumOff val="5000"/>
                  </a:schemeClr>
                </a:solidFill>
                <a:latin typeface="Times New Roman" pitchFamily="18" charset="0"/>
                <a:cs typeface="Times New Roman" pitchFamily="18" charset="0"/>
              </a:rPr>
              <a:t>А</a:t>
            </a:r>
            <a:r>
              <a:rPr lang="ru-RU" sz="2800" dirty="0">
                <a:solidFill>
                  <a:schemeClr val="bg1">
                    <a:lumMod val="95000"/>
                    <a:lumOff val="5000"/>
                  </a:schemeClr>
                </a:solidFill>
                <a:latin typeface="Times New Roman" pitchFamily="18" charset="0"/>
                <a:cs typeface="Times New Roman" pitchFamily="18" charset="0"/>
              </a:rPr>
              <a:t> и </a:t>
            </a:r>
            <a:r>
              <a:rPr lang="ru-RU" sz="2800" b="1" dirty="0">
                <a:solidFill>
                  <a:schemeClr val="bg1">
                    <a:lumMod val="95000"/>
                    <a:lumOff val="5000"/>
                  </a:schemeClr>
                </a:solidFill>
                <a:latin typeface="Times New Roman" pitchFamily="18" charset="0"/>
                <a:cs typeface="Times New Roman" pitchFamily="18" charset="0"/>
              </a:rPr>
              <a:t>В </a:t>
            </a:r>
            <a:r>
              <a:rPr lang="ru-RU" sz="2800" dirty="0">
                <a:solidFill>
                  <a:schemeClr val="bg1">
                    <a:lumMod val="95000"/>
                    <a:lumOff val="5000"/>
                  </a:schemeClr>
                </a:solidFill>
                <a:latin typeface="Times New Roman" pitchFamily="18" charset="0"/>
                <a:cs typeface="Times New Roman" pitchFamily="18" charset="0"/>
              </a:rPr>
              <a:t>называются </a:t>
            </a:r>
            <a:r>
              <a:rPr lang="ru-RU" sz="2800" b="1" i="1" dirty="0">
                <a:solidFill>
                  <a:schemeClr val="bg1">
                    <a:lumMod val="95000"/>
                    <a:lumOff val="5000"/>
                  </a:schemeClr>
                </a:solidFill>
                <a:latin typeface="Times New Roman" pitchFamily="18" charset="0"/>
                <a:cs typeface="Times New Roman" pitchFamily="18" charset="0"/>
              </a:rPr>
              <a:t>совместными</a:t>
            </a:r>
            <a:r>
              <a:rPr lang="ru-RU" sz="2800" dirty="0">
                <a:solidFill>
                  <a:schemeClr val="bg1">
                    <a:lumMod val="95000"/>
                    <a:lumOff val="5000"/>
                  </a:schemeClr>
                </a:solidFill>
                <a:latin typeface="Times New Roman" pitchFamily="18" charset="0"/>
                <a:cs typeface="Times New Roman" pitchFamily="18" charset="0"/>
              </a:rPr>
              <a:t>, если в результате данного испытания появление одного из них не исключает появление другого( А- в аудиторию вошел учитель; В- вошел студент).</a:t>
            </a:r>
          </a:p>
          <a:p>
            <a:pPr marL="144000" indent="342900" eaLnBrk="0" hangingPunct="0">
              <a:lnSpc>
                <a:spcPct val="150000"/>
              </a:lnSpc>
              <a:spcBef>
                <a:spcPct val="20000"/>
              </a:spcBef>
              <a:defRPr/>
            </a:pPr>
            <a:r>
              <a:rPr lang="ru-RU" sz="2800" dirty="0">
                <a:solidFill>
                  <a:schemeClr val="bg1">
                    <a:lumMod val="95000"/>
                    <a:lumOff val="5000"/>
                  </a:schemeClr>
                </a:solidFill>
                <a:latin typeface="Times New Roman" pitchFamily="18" charset="0"/>
                <a:cs typeface="Times New Roman" pitchFamily="18" charset="0"/>
              </a:rPr>
              <a:t> Вероятность появления хотя бы одного из двух </a:t>
            </a:r>
            <a:r>
              <a:rPr lang="ru-RU" sz="2800" b="1" i="1" dirty="0">
                <a:solidFill>
                  <a:schemeClr val="bg1">
                    <a:lumMod val="95000"/>
                    <a:lumOff val="5000"/>
                  </a:schemeClr>
                </a:solidFill>
                <a:latin typeface="Times New Roman" pitchFamily="18" charset="0"/>
                <a:cs typeface="Times New Roman" pitchFamily="18" charset="0"/>
              </a:rPr>
              <a:t>совместных</a:t>
            </a:r>
            <a:r>
              <a:rPr lang="ru-RU" sz="2800" dirty="0">
                <a:solidFill>
                  <a:schemeClr val="bg1">
                    <a:lumMod val="95000"/>
                    <a:lumOff val="5000"/>
                  </a:schemeClr>
                </a:solidFill>
                <a:latin typeface="Times New Roman" pitchFamily="18" charset="0"/>
                <a:cs typeface="Times New Roman" pitchFamily="18" charset="0"/>
              </a:rPr>
              <a:t> событий равна сумме вероятностей  этих событий без вероятности их совместного наступления:</a:t>
            </a:r>
          </a:p>
          <a:p>
            <a:pPr marL="342900" indent="-342900" eaLnBrk="0" hangingPunct="0">
              <a:lnSpc>
                <a:spcPct val="150000"/>
              </a:lnSpc>
              <a:spcBef>
                <a:spcPct val="20000"/>
              </a:spcBef>
              <a:defRPr/>
            </a:pPr>
            <a:endParaRPr lang="ru-RU" sz="2800" dirty="0">
              <a:solidFill>
                <a:schemeClr val="bg1">
                  <a:lumMod val="95000"/>
                  <a:lumOff val="5000"/>
                </a:schemeClr>
              </a:solidFill>
              <a:latin typeface="Times New Roman" pitchFamily="18" charset="0"/>
              <a:cs typeface="Times New Roman" pitchFamily="18" charset="0"/>
            </a:endParaRPr>
          </a:p>
        </p:txBody>
      </p:sp>
      <p:graphicFrame>
        <p:nvGraphicFramePr>
          <p:cNvPr id="11266" name="Object 2"/>
          <p:cNvGraphicFramePr>
            <a:graphicFrameLocks noChangeAspect="1"/>
          </p:cNvGraphicFramePr>
          <p:nvPr>
            <p:extLst>
              <p:ext uri="{D42A27DB-BD31-4B8C-83A1-F6EECF244321}">
                <p14:modId xmlns:p14="http://schemas.microsoft.com/office/powerpoint/2010/main" val="313739299"/>
              </p:ext>
            </p:extLst>
          </p:nvPr>
        </p:nvGraphicFramePr>
        <p:xfrm>
          <a:off x="4202832" y="1419623"/>
          <a:ext cx="3143250" cy="857250"/>
        </p:xfrm>
        <a:graphic>
          <a:graphicData uri="http://schemas.openxmlformats.org/presentationml/2006/ole">
            <mc:AlternateContent xmlns:mc="http://schemas.openxmlformats.org/markup-compatibility/2006">
              <mc:Choice xmlns:v="urn:schemas-microsoft-com:vml" Requires="v">
                <p:oleObj spid="_x0000_s1062" name="Формула" r:id="rId3" imgW="1054080" imgH="304560" progId="Equation.3">
                  <p:embed/>
                </p:oleObj>
              </mc:Choice>
              <mc:Fallback>
                <p:oleObj name="Формула" r:id="rId3" imgW="1054080" imgH="304560" progId="Equation.3">
                  <p:embed/>
                  <p:pic>
                    <p:nvPicPr>
                      <p:cNvPr id="112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832" y="1419623"/>
                        <a:ext cx="314325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148425008"/>
              </p:ext>
            </p:extLst>
          </p:nvPr>
        </p:nvGraphicFramePr>
        <p:xfrm>
          <a:off x="2952032" y="6153150"/>
          <a:ext cx="6143625" cy="571500"/>
        </p:xfrm>
        <a:graphic>
          <a:graphicData uri="http://schemas.openxmlformats.org/presentationml/2006/ole">
            <mc:AlternateContent xmlns:mc="http://schemas.openxmlformats.org/markup-compatibility/2006">
              <mc:Choice xmlns:v="urn:schemas-microsoft-com:vml" Requires="v">
                <p:oleObj spid="_x0000_s1063" name="Формула" r:id="rId5" imgW="2057400" imgH="203040" progId="Equation.3">
                  <p:embed/>
                </p:oleObj>
              </mc:Choice>
              <mc:Fallback>
                <p:oleObj name="Формула" r:id="rId5" imgW="2057400" imgH="203040" progId="Equation.3">
                  <p:embed/>
                  <p:pic>
                    <p:nvPicPr>
                      <p:cNvPr id="1126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032" y="6153150"/>
                        <a:ext cx="61436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fade">
                                      <p:cBhvr>
                                        <p:cTn id="7" dur="1000"/>
                                        <p:tgtEl>
                                          <p:spTgt spid="11269">
                                            <p:txEl>
                                              <p:pRg st="0" end="0"/>
                                            </p:txEl>
                                          </p:spTgt>
                                        </p:tgtEl>
                                      </p:cBhvr>
                                    </p:animEffect>
                                    <p:anim calcmode="lin" valueType="num">
                                      <p:cBhvr>
                                        <p:cTn id="8" dur="10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gtEl>
                                        <p:attrNameLst>
                                          <p:attrName>style.visibility</p:attrName>
                                        </p:attrNameLst>
                                      </p:cBhvr>
                                      <p:to>
                                        <p:strVal val="visible"/>
                                      </p:to>
                                    </p:set>
                                    <p:animEffect transition="in" filter="fade">
                                      <p:cBhvr>
                                        <p:cTn id="35" dur="1000"/>
                                        <p:tgtEl>
                                          <p:spTgt spid="11267"/>
                                        </p:tgtEl>
                                      </p:cBhvr>
                                    </p:animEffect>
                                    <p:anim calcmode="lin" valueType="num">
                                      <p:cBhvr>
                                        <p:cTn id="36" dur="1000" fill="hold"/>
                                        <p:tgtEl>
                                          <p:spTgt spid="11267"/>
                                        </p:tgtEl>
                                        <p:attrNameLst>
                                          <p:attrName>ppt_x</p:attrName>
                                        </p:attrNameLst>
                                      </p:cBhvr>
                                      <p:tavLst>
                                        <p:tav tm="0">
                                          <p:val>
                                            <p:strVal val="#ppt_x"/>
                                          </p:val>
                                        </p:tav>
                                        <p:tav tm="100000">
                                          <p:val>
                                            <p:strVal val="#ppt_x"/>
                                          </p:val>
                                        </p:tav>
                                      </p:tavLst>
                                    </p:anim>
                                    <p:anim calcmode="lin" valueType="num">
                                      <p:cBhvr>
                                        <p:cTn id="37"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42646796-4A6A-46B0-8836-5BD52B545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16445">
            <a:off x="59240" y="4730464"/>
            <a:ext cx="2344753" cy="1389594"/>
          </a:xfrm>
          <a:prstGeom prst="rect">
            <a:avLst/>
          </a:prstGeom>
        </p:spPr>
      </p:pic>
      <p:pic>
        <p:nvPicPr>
          <p:cNvPr id="8" name="Рисунок 7">
            <a:extLst>
              <a:ext uri="{FF2B5EF4-FFF2-40B4-BE49-F238E27FC236}">
                <a16:creationId xmlns:a16="http://schemas.microsoft.com/office/drawing/2014/main" id="{E337B975-4BBD-4446-94F6-E056C6FB9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21081">
            <a:off x="9080289" y="2795587"/>
            <a:ext cx="2783020" cy="1649328"/>
          </a:xfrm>
          <a:prstGeom prst="rect">
            <a:avLst/>
          </a:prstGeom>
        </p:spPr>
      </p:pic>
      <p:pic>
        <p:nvPicPr>
          <p:cNvPr id="7" name="Рисунок 6">
            <a:extLst>
              <a:ext uri="{FF2B5EF4-FFF2-40B4-BE49-F238E27FC236}">
                <a16:creationId xmlns:a16="http://schemas.microsoft.com/office/drawing/2014/main" id="{24CB5A26-4212-4EDB-9FB7-7484EB743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6619">
            <a:off x="9208580" y="512635"/>
            <a:ext cx="2783020" cy="1649328"/>
          </a:xfrm>
          <a:prstGeom prst="rect">
            <a:avLst/>
          </a:prstGeom>
        </p:spPr>
      </p:pic>
      <p:pic>
        <p:nvPicPr>
          <p:cNvPr id="9" name="Рисунок 8">
            <a:extLst>
              <a:ext uri="{FF2B5EF4-FFF2-40B4-BE49-F238E27FC236}">
                <a16:creationId xmlns:a16="http://schemas.microsoft.com/office/drawing/2014/main" id="{F4CB6CE2-74F9-4C09-837D-9E5635170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16445">
            <a:off x="126296" y="508984"/>
            <a:ext cx="2344753" cy="1389594"/>
          </a:xfrm>
          <a:prstGeom prst="rect">
            <a:avLst/>
          </a:prstGeom>
        </p:spPr>
      </p:pic>
      <p:sp>
        <p:nvSpPr>
          <p:cNvPr id="2" name="Заголовок 1"/>
          <p:cNvSpPr>
            <a:spLocks noGrp="1"/>
          </p:cNvSpPr>
          <p:nvPr>
            <p:ph type="title"/>
          </p:nvPr>
        </p:nvSpPr>
        <p:spPr>
          <a:xfrm>
            <a:off x="1703512" y="320676"/>
            <a:ext cx="7992888" cy="516037"/>
          </a:xfrm>
        </p:spPr>
        <p:txBody>
          <a:bodyPr>
            <a:noAutofit/>
          </a:bodyPr>
          <a:lstStyle/>
          <a:p>
            <a:pPr algn="ctr">
              <a:spcBef>
                <a:spcPts val="0"/>
              </a:spcBef>
              <a:defRPr/>
            </a:pPr>
            <a:r>
              <a:rPr lang="ru-RU" sz="2800" i="1" dirty="0">
                <a:solidFill>
                  <a:schemeClr val="bg1">
                    <a:lumMod val="95000"/>
                    <a:lumOff val="5000"/>
                  </a:schemeClr>
                </a:solidFill>
                <a:latin typeface="Times New Roman" pitchFamily="18" charset="0"/>
                <a:cs typeface="Times New Roman" pitchFamily="18" charset="0"/>
              </a:rPr>
              <a:t>Задача 1</a:t>
            </a:r>
          </a:p>
        </p:txBody>
      </p:sp>
      <mc:AlternateContent xmlns:mc="http://schemas.openxmlformats.org/markup-compatibility/2006" xmlns:a14="http://schemas.microsoft.com/office/drawing/2010/main">
        <mc:Choice Requires="a14">
          <p:sp>
            <p:nvSpPr>
              <p:cNvPr id="3" name="Содержимое 2"/>
              <p:cNvSpPr>
                <a:spLocks noGrp="1"/>
              </p:cNvSpPr>
              <p:nvPr>
                <p:ph idx="1"/>
              </p:nvPr>
            </p:nvSpPr>
            <p:spPr>
              <a:xfrm>
                <a:off x="1577752" y="836713"/>
                <a:ext cx="8572088" cy="5602179"/>
              </a:xfrm>
            </p:spPr>
            <p:txBody>
              <a:bodyPr>
                <a:normAutofit fontScale="92500" lnSpcReduction="10000"/>
              </a:bodyPr>
              <a:lstStyle/>
              <a:p>
                <a:pPr marL="0" indent="-450000" algn="just" eaLnBrk="1" hangingPunct="1">
                  <a:lnSpc>
                    <a:spcPct val="150000"/>
                  </a:lnSpc>
                  <a:spcBef>
                    <a:spcPts val="0"/>
                  </a:spcBef>
                  <a:buNone/>
                </a:pPr>
                <a:r>
                  <a:rPr lang="ru-RU" sz="2400" dirty="0">
                    <a:solidFill>
                      <a:schemeClr val="bg1">
                        <a:lumMod val="95000"/>
                        <a:lumOff val="5000"/>
                      </a:schemeClr>
                    </a:solidFill>
                    <a:latin typeface="Times New Roman" pitchFamily="18" charset="0"/>
                  </a:rPr>
                  <a:t>    В лотерее участвуют 100 билетов, из которых на 5 билетов падает выигрыш 20 рублей, на 10 билетов – 15 руб., на 15 билетов – 10 руб., на 25 билетов – 2 рубля.</a:t>
                </a:r>
              </a:p>
              <a:p>
                <a:pPr marL="0" indent="-450000" algn="just" eaLnBrk="1" hangingPunct="1">
                  <a:lnSpc>
                    <a:spcPct val="150000"/>
                  </a:lnSpc>
                  <a:spcBef>
                    <a:spcPts val="0"/>
                  </a:spcBef>
                  <a:buNone/>
                </a:pPr>
                <a:r>
                  <a:rPr lang="ru-RU" sz="2400" dirty="0">
                    <a:solidFill>
                      <a:schemeClr val="bg1">
                        <a:lumMod val="95000"/>
                        <a:lumOff val="5000"/>
                      </a:schemeClr>
                    </a:solidFill>
                    <a:latin typeface="Times New Roman" pitchFamily="18" charset="0"/>
                  </a:rPr>
                  <a:t>    Найти вероятность того, что на купленный билет будет получен выигрыш не менее 10 рублей.</a:t>
                </a:r>
              </a:p>
              <a:p>
                <a:pPr marL="0" indent="-450000" algn="just" eaLnBrk="1" hangingPunct="1">
                  <a:lnSpc>
                    <a:spcPct val="150000"/>
                  </a:lnSpc>
                  <a:spcBef>
                    <a:spcPts val="0"/>
                  </a:spcBef>
                  <a:buNone/>
                </a:pPr>
                <a:r>
                  <a:rPr lang="ru-RU" sz="2400" b="1" dirty="0">
                    <a:solidFill>
                      <a:schemeClr val="bg1">
                        <a:lumMod val="95000"/>
                        <a:lumOff val="5000"/>
                      </a:schemeClr>
                    </a:solidFill>
                    <a:latin typeface="Times New Roman" pitchFamily="18" charset="0"/>
                  </a:rPr>
                  <a:t>Решение.</a:t>
                </a:r>
              </a:p>
              <a:p>
                <a:pPr marL="0" indent="-450000" algn="just" eaLnBrk="1" hangingPunct="1">
                  <a:lnSpc>
                    <a:spcPct val="150000"/>
                  </a:lnSpc>
                  <a:spcBef>
                    <a:spcPts val="0"/>
                  </a:spcBef>
                  <a:buNone/>
                </a:pPr>
                <a:r>
                  <a:rPr lang="ru-RU" sz="2400" dirty="0">
                    <a:solidFill>
                      <a:schemeClr val="bg1">
                        <a:lumMod val="95000"/>
                        <a:lumOff val="5000"/>
                      </a:schemeClr>
                    </a:solidFill>
                    <a:latin typeface="Times New Roman" pitchFamily="18" charset="0"/>
                  </a:rPr>
                  <a:t>          Пусть А,В,С – события, состоящие в том, что на купленный билет падает выигрыш, равный соответственно 20,15 и 10 руб. </a:t>
                </a:r>
              </a:p>
              <a:p>
                <a:pPr marL="0" indent="-450000" algn="just" eaLnBrk="1" hangingPunct="1">
                  <a:lnSpc>
                    <a:spcPct val="150000"/>
                  </a:lnSpc>
                  <a:spcBef>
                    <a:spcPts val="0"/>
                  </a:spcBef>
                  <a:buNone/>
                </a:pPr>
                <a:r>
                  <a:rPr lang="ru-RU" sz="2400" dirty="0">
                    <a:solidFill>
                      <a:schemeClr val="bg1">
                        <a:lumMod val="95000"/>
                        <a:lumOff val="5000"/>
                      </a:schemeClr>
                    </a:solidFill>
                    <a:latin typeface="Times New Roman" pitchFamily="18" charset="0"/>
                  </a:rPr>
                  <a:t>           Т.к. события А,В и С несовместны, то</a:t>
                </a:r>
              </a:p>
              <a:p>
                <a:pPr marL="0" indent="-450000" algn="just">
                  <a:lnSpc>
                    <a:spcPct val="150000"/>
                  </a:lnSpc>
                  <a:spcBef>
                    <a:spcPts val="0"/>
                  </a:spcBef>
                  <a:buNone/>
                </a:pPr>
                <a:r>
                  <a:rPr lang="ru-RU" sz="2400" dirty="0">
                    <a:solidFill>
                      <a:schemeClr val="bg1">
                        <a:lumMod val="95000"/>
                        <a:lumOff val="5000"/>
                      </a:schemeClr>
                    </a:solidFill>
                    <a:latin typeface="Times New Roman" pitchFamily="18" charset="0"/>
                  </a:rPr>
                  <a:t>Р(А+В+С) = Р(А)+Р(В)+Р(С) = </a:t>
                </a:r>
                <a14:m>
                  <m:oMath xmlns:m="http://schemas.openxmlformats.org/officeDocument/2006/math">
                    <m:f>
                      <m:fPr>
                        <m:ctrlPr>
                          <a:rPr lang="ru-RU" sz="2400" i="1" smtClean="0">
                            <a:solidFill>
                              <a:schemeClr val="bg1">
                                <a:lumMod val="95000"/>
                                <a:lumOff val="5000"/>
                              </a:schemeClr>
                            </a:solidFill>
                            <a:latin typeface="Cambria Math" panose="02040503050406030204" pitchFamily="18" charset="0"/>
                          </a:rPr>
                        </m:ctrlPr>
                      </m:fPr>
                      <m:num>
                        <m:r>
                          <a:rPr lang="ru-RU" sz="2400" b="0" i="1" smtClean="0">
                            <a:solidFill>
                              <a:schemeClr val="bg1">
                                <a:lumMod val="95000"/>
                                <a:lumOff val="5000"/>
                              </a:schemeClr>
                            </a:solidFill>
                            <a:latin typeface="Cambria Math" panose="02040503050406030204" pitchFamily="18" charset="0"/>
                          </a:rPr>
                          <m:t>5</m:t>
                        </m:r>
                      </m:num>
                      <m:den>
                        <m:r>
                          <a:rPr lang="ru-RU" sz="2400" b="0" i="1" smtClean="0">
                            <a:solidFill>
                              <a:schemeClr val="bg1">
                                <a:lumMod val="95000"/>
                                <a:lumOff val="5000"/>
                              </a:schemeClr>
                            </a:solidFill>
                            <a:latin typeface="Cambria Math" panose="02040503050406030204" pitchFamily="18" charset="0"/>
                          </a:rPr>
                          <m:t>100</m:t>
                        </m:r>
                      </m:den>
                    </m:f>
                  </m:oMath>
                </a14:m>
                <a:r>
                  <a:rPr lang="ru-RU" sz="2400" b="1" dirty="0">
                    <a:solidFill>
                      <a:schemeClr val="bg1">
                        <a:lumMod val="95000"/>
                        <a:lumOff val="5000"/>
                      </a:schemeClr>
                    </a:solidFill>
                    <a:latin typeface="Times New Roman" pitchFamily="18" charset="0"/>
                  </a:rPr>
                  <a:t> + </a:t>
                </a:r>
                <a14:m>
                  <m:oMath xmlns:m="http://schemas.openxmlformats.org/officeDocument/2006/math">
                    <m:f>
                      <m:fPr>
                        <m:ctrlPr>
                          <a:rPr lang="ru-RU" sz="2400" i="1">
                            <a:solidFill>
                              <a:schemeClr val="bg1">
                                <a:lumMod val="95000"/>
                                <a:lumOff val="5000"/>
                              </a:schemeClr>
                            </a:solidFill>
                            <a:latin typeface="Cambria Math" panose="02040503050406030204" pitchFamily="18" charset="0"/>
                          </a:rPr>
                        </m:ctrlPr>
                      </m:fPr>
                      <m:num>
                        <m:r>
                          <a:rPr lang="ru-RU" sz="2400" b="0" i="1" smtClean="0">
                            <a:solidFill>
                              <a:schemeClr val="bg1">
                                <a:lumMod val="95000"/>
                                <a:lumOff val="5000"/>
                              </a:schemeClr>
                            </a:solidFill>
                            <a:latin typeface="Cambria Math" panose="02040503050406030204" pitchFamily="18" charset="0"/>
                          </a:rPr>
                          <m:t>10</m:t>
                        </m:r>
                      </m:num>
                      <m:den>
                        <m:r>
                          <a:rPr lang="ru-RU" sz="2400" i="1">
                            <a:solidFill>
                              <a:schemeClr val="bg1">
                                <a:lumMod val="95000"/>
                                <a:lumOff val="5000"/>
                              </a:schemeClr>
                            </a:solidFill>
                            <a:latin typeface="Cambria Math" panose="02040503050406030204" pitchFamily="18" charset="0"/>
                          </a:rPr>
                          <m:t>100</m:t>
                        </m:r>
                      </m:den>
                    </m:f>
                  </m:oMath>
                </a14:m>
                <a:r>
                  <a:rPr lang="ru-RU" sz="2400" b="1" dirty="0">
                    <a:solidFill>
                      <a:schemeClr val="bg1">
                        <a:lumMod val="95000"/>
                        <a:lumOff val="5000"/>
                      </a:schemeClr>
                    </a:solidFill>
                    <a:latin typeface="Times New Roman" pitchFamily="18" charset="0"/>
                  </a:rPr>
                  <a:t> + </a:t>
                </a:r>
                <a14:m>
                  <m:oMath xmlns:m="http://schemas.openxmlformats.org/officeDocument/2006/math">
                    <m:f>
                      <m:fPr>
                        <m:ctrlPr>
                          <a:rPr lang="ru-RU" sz="2400" i="1">
                            <a:solidFill>
                              <a:schemeClr val="bg1">
                                <a:lumMod val="95000"/>
                                <a:lumOff val="5000"/>
                              </a:schemeClr>
                            </a:solidFill>
                            <a:latin typeface="Cambria Math" panose="02040503050406030204" pitchFamily="18" charset="0"/>
                          </a:rPr>
                        </m:ctrlPr>
                      </m:fPr>
                      <m:num>
                        <m:r>
                          <a:rPr lang="ru-RU" sz="2400" b="0" i="1" smtClean="0">
                            <a:solidFill>
                              <a:schemeClr val="bg1">
                                <a:lumMod val="95000"/>
                                <a:lumOff val="5000"/>
                              </a:schemeClr>
                            </a:solidFill>
                            <a:latin typeface="Cambria Math" panose="02040503050406030204" pitchFamily="18" charset="0"/>
                          </a:rPr>
                          <m:t>1</m:t>
                        </m:r>
                        <m:r>
                          <a:rPr lang="ru-RU" sz="2400" i="1">
                            <a:solidFill>
                              <a:schemeClr val="bg1">
                                <a:lumMod val="95000"/>
                                <a:lumOff val="5000"/>
                              </a:schemeClr>
                            </a:solidFill>
                            <a:latin typeface="Cambria Math" panose="02040503050406030204" pitchFamily="18" charset="0"/>
                          </a:rPr>
                          <m:t>5</m:t>
                        </m:r>
                      </m:num>
                      <m:den>
                        <m:r>
                          <a:rPr lang="ru-RU" sz="2400" i="1">
                            <a:solidFill>
                              <a:schemeClr val="bg1">
                                <a:lumMod val="95000"/>
                                <a:lumOff val="5000"/>
                              </a:schemeClr>
                            </a:solidFill>
                            <a:latin typeface="Cambria Math" panose="02040503050406030204" pitchFamily="18" charset="0"/>
                          </a:rPr>
                          <m:t>100</m:t>
                        </m:r>
                      </m:den>
                    </m:f>
                  </m:oMath>
                </a14:m>
                <a:r>
                  <a:rPr lang="ru-RU" sz="2400" b="1" dirty="0">
                    <a:solidFill>
                      <a:schemeClr val="bg1">
                        <a:lumMod val="95000"/>
                        <a:lumOff val="5000"/>
                      </a:schemeClr>
                    </a:solidFill>
                    <a:latin typeface="Times New Roman" pitchFamily="18" charset="0"/>
                  </a:rPr>
                  <a:t> =</a:t>
                </a:r>
                <a:r>
                  <a:rPr lang="ru-RU" sz="2400" dirty="0">
                    <a:solidFill>
                      <a:schemeClr val="bg1">
                        <a:lumMod val="95000"/>
                        <a:lumOff val="5000"/>
                      </a:schemeClr>
                    </a:solidFill>
                  </a:rPr>
                  <a:t> </a:t>
                </a:r>
                <a14:m>
                  <m:oMath xmlns:m="http://schemas.openxmlformats.org/officeDocument/2006/math">
                    <m:f>
                      <m:fPr>
                        <m:ctrlPr>
                          <a:rPr lang="ru-RU" sz="2400" i="1">
                            <a:solidFill>
                              <a:schemeClr val="bg1">
                                <a:lumMod val="95000"/>
                                <a:lumOff val="5000"/>
                              </a:schemeClr>
                            </a:solidFill>
                            <a:latin typeface="Cambria Math" panose="02040503050406030204" pitchFamily="18" charset="0"/>
                          </a:rPr>
                        </m:ctrlPr>
                      </m:fPr>
                      <m:num>
                        <m:r>
                          <a:rPr lang="ru-RU" sz="2400" b="0" i="1" smtClean="0">
                            <a:solidFill>
                              <a:schemeClr val="bg1">
                                <a:lumMod val="95000"/>
                                <a:lumOff val="5000"/>
                              </a:schemeClr>
                            </a:solidFill>
                            <a:latin typeface="Cambria Math" panose="02040503050406030204" pitchFamily="18" charset="0"/>
                          </a:rPr>
                          <m:t>30</m:t>
                        </m:r>
                      </m:num>
                      <m:den>
                        <m:r>
                          <a:rPr lang="ru-RU" sz="2400" i="1">
                            <a:solidFill>
                              <a:schemeClr val="bg1">
                                <a:lumMod val="95000"/>
                                <a:lumOff val="5000"/>
                              </a:schemeClr>
                            </a:solidFill>
                            <a:latin typeface="Cambria Math" panose="02040503050406030204" pitchFamily="18" charset="0"/>
                          </a:rPr>
                          <m:t>100</m:t>
                        </m:r>
                      </m:den>
                    </m:f>
                  </m:oMath>
                </a14:m>
                <a:r>
                  <a:rPr lang="ru-RU" sz="2400" b="1" dirty="0">
                    <a:solidFill>
                      <a:schemeClr val="bg1">
                        <a:lumMod val="95000"/>
                        <a:lumOff val="5000"/>
                      </a:schemeClr>
                    </a:solidFill>
                    <a:latin typeface="Times New Roman" pitchFamily="18" charset="0"/>
                  </a:rPr>
                  <a:t>=</a:t>
                </a:r>
                <a:r>
                  <a:rPr lang="ru-RU" sz="2400" dirty="0">
                    <a:solidFill>
                      <a:schemeClr val="bg1">
                        <a:lumMod val="95000"/>
                        <a:lumOff val="5000"/>
                      </a:schemeClr>
                    </a:solidFill>
                  </a:rPr>
                  <a:t> </a:t>
                </a:r>
                <a14:m>
                  <m:oMath xmlns:m="http://schemas.openxmlformats.org/officeDocument/2006/math">
                    <m:f>
                      <m:fPr>
                        <m:ctrlPr>
                          <a:rPr lang="ru-RU" sz="2400" i="1">
                            <a:solidFill>
                              <a:schemeClr val="bg1">
                                <a:lumMod val="95000"/>
                                <a:lumOff val="5000"/>
                              </a:schemeClr>
                            </a:solidFill>
                            <a:latin typeface="Cambria Math" panose="02040503050406030204" pitchFamily="18" charset="0"/>
                          </a:rPr>
                        </m:ctrlPr>
                      </m:fPr>
                      <m:num>
                        <m:r>
                          <a:rPr lang="ru-RU" sz="2400" b="0" i="1" smtClean="0">
                            <a:solidFill>
                              <a:schemeClr val="bg1">
                                <a:lumMod val="95000"/>
                                <a:lumOff val="5000"/>
                              </a:schemeClr>
                            </a:solidFill>
                            <a:latin typeface="Cambria Math" panose="02040503050406030204" pitchFamily="18" charset="0"/>
                          </a:rPr>
                          <m:t>3</m:t>
                        </m:r>
                      </m:num>
                      <m:den>
                        <m:r>
                          <a:rPr lang="ru-RU" sz="2400" i="1">
                            <a:solidFill>
                              <a:schemeClr val="bg1">
                                <a:lumMod val="95000"/>
                                <a:lumOff val="5000"/>
                              </a:schemeClr>
                            </a:solidFill>
                            <a:latin typeface="Cambria Math" panose="02040503050406030204" pitchFamily="18" charset="0"/>
                          </a:rPr>
                          <m:t>10</m:t>
                        </m:r>
                      </m:den>
                    </m:f>
                  </m:oMath>
                </a14:m>
                <a:r>
                  <a:rPr lang="ru-RU" sz="2400" b="1" dirty="0">
                    <a:solidFill>
                      <a:schemeClr val="bg1">
                        <a:lumMod val="95000"/>
                        <a:lumOff val="5000"/>
                      </a:schemeClr>
                    </a:solidFill>
                    <a:latin typeface="Times New Roman" pitchFamily="18" charset="0"/>
                  </a:rPr>
                  <a:t> =0,3</a:t>
                </a:r>
              </a:p>
              <a:p>
                <a:pPr marL="0" indent="-450000" algn="just" eaLnBrk="1" hangingPunct="1">
                  <a:lnSpc>
                    <a:spcPct val="150000"/>
                  </a:lnSpc>
                  <a:spcBef>
                    <a:spcPts val="0"/>
                  </a:spcBef>
                  <a:buNone/>
                </a:pPr>
                <a:r>
                  <a:rPr lang="ru-RU" sz="2400" b="1" dirty="0">
                    <a:solidFill>
                      <a:schemeClr val="bg1">
                        <a:lumMod val="95000"/>
                        <a:lumOff val="5000"/>
                      </a:schemeClr>
                    </a:solidFill>
                    <a:latin typeface="Times New Roman" pitchFamily="18" charset="0"/>
                  </a:rPr>
                  <a:t>     Ответ: 0,3.</a:t>
                </a:r>
              </a:p>
              <a:p>
                <a:pPr marL="0" indent="-450000" algn="just">
                  <a:lnSpc>
                    <a:spcPct val="150000"/>
                  </a:lnSpc>
                  <a:spcBef>
                    <a:spcPts val="0"/>
                  </a:spcBef>
                </a:pPr>
                <a:endParaRPr lang="ru-RU" sz="2400" dirty="0">
                  <a:solidFill>
                    <a:schemeClr val="bg1">
                      <a:lumMod val="95000"/>
                      <a:lumOff val="5000"/>
                    </a:schemeClr>
                  </a:solidFill>
                </a:endParaRPr>
              </a:p>
              <a:p>
                <a:pPr marL="0" indent="-450000" algn="just" eaLnBrk="1" hangingPunct="1">
                  <a:lnSpc>
                    <a:spcPct val="150000"/>
                  </a:lnSpc>
                  <a:spcBef>
                    <a:spcPts val="0"/>
                  </a:spcBef>
                </a:pPr>
                <a:endParaRPr lang="ru-RU" sz="2400" dirty="0">
                  <a:solidFill>
                    <a:schemeClr val="bg1">
                      <a:lumMod val="95000"/>
                      <a:lumOff val="5000"/>
                    </a:schemeClr>
                  </a:solidFill>
                  <a:latin typeface="Times New Roman" pitchFamily="18" charset="0"/>
                </a:endParaRPr>
              </a:p>
            </p:txBody>
          </p:sp>
        </mc:Choice>
        <mc:Fallback xmlns="">
          <p:sp>
            <p:nvSpPr>
              <p:cNvPr id="3" name="Содержимое 2"/>
              <p:cNvSpPr>
                <a:spLocks noGrp="1" noRot="1" noChangeAspect="1" noMove="1" noResize="1" noEditPoints="1" noAdjustHandles="1" noChangeArrowheads="1" noChangeShapeType="1" noTextEdit="1"/>
              </p:cNvSpPr>
              <p:nvPr>
                <p:ph idx="1"/>
              </p:nvPr>
            </p:nvSpPr>
            <p:spPr>
              <a:xfrm>
                <a:off x="1577752" y="836713"/>
                <a:ext cx="8572088" cy="5602179"/>
              </a:xfrm>
              <a:blipFill>
                <a:blip r:embed="rId3"/>
                <a:stretch>
                  <a:fillRect l="-925" r="-925"/>
                </a:stretch>
              </a:blipFill>
            </p:spPr>
            <p:txBody>
              <a:bodyPr/>
              <a:lstStyle/>
              <a:p>
                <a:r>
                  <a:rPr lang="ru-R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320676"/>
            <a:ext cx="7239000" cy="588045"/>
          </a:xfrm>
        </p:spPr>
        <p:txBody>
          <a:bodyPr>
            <a:normAutofit/>
          </a:bodyPr>
          <a:lstStyle/>
          <a:p>
            <a:pPr algn="ctr"/>
            <a:r>
              <a:rPr lang="ru-RU" sz="2800" dirty="0">
                <a:solidFill>
                  <a:srgbClr val="002060"/>
                </a:solidFill>
              </a:rPr>
              <a:t>Задача 2</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701096" y="1152176"/>
            <a:ext cx="9595048" cy="2697448"/>
          </a:xfrm>
        </p:spPr>
        <p:txBody>
          <a:bodyPr>
            <a:noAutofit/>
          </a:bodyPr>
          <a:lstStyle/>
          <a:p>
            <a:pPr marL="0" indent="450000" algn="just">
              <a:lnSpc>
                <a:spcPct val="160000"/>
              </a:lnSpc>
              <a:spcBef>
                <a:spcPts val="0"/>
              </a:spcBef>
              <a:buNone/>
              <a:defRPr/>
            </a:pPr>
            <a:r>
              <a:rPr lang="ru-RU" sz="2500" dirty="0">
                <a:solidFill>
                  <a:schemeClr val="bg1">
                    <a:lumMod val="95000"/>
                    <a:lumOff val="5000"/>
                  </a:schemeClr>
                </a:solidFill>
                <a:latin typeface="Times New Roman" pitchFamily="18" charset="0"/>
                <a:cs typeface="Times New Roman" pitchFamily="18" charset="0"/>
              </a:rPr>
              <a:t>В коробке 250 лампочек, из них </a:t>
            </a:r>
          </a:p>
          <a:p>
            <a:pPr marL="0" indent="450000" algn="just">
              <a:lnSpc>
                <a:spcPct val="160000"/>
              </a:lnSpc>
              <a:spcBef>
                <a:spcPts val="0"/>
              </a:spcBef>
              <a:buNone/>
              <a:defRPr/>
            </a:pPr>
            <a:r>
              <a:rPr lang="ru-RU" sz="2500" dirty="0">
                <a:solidFill>
                  <a:schemeClr val="bg1">
                    <a:lumMod val="95000"/>
                    <a:lumOff val="5000"/>
                  </a:schemeClr>
                </a:solidFill>
                <a:latin typeface="Times New Roman" pitchFamily="18" charset="0"/>
                <a:cs typeface="Times New Roman" pitchFamily="18" charset="0"/>
              </a:rPr>
              <a:t>100 по 100 Вт, </a:t>
            </a:r>
          </a:p>
          <a:p>
            <a:pPr marL="0" indent="450000" algn="just">
              <a:lnSpc>
                <a:spcPct val="160000"/>
              </a:lnSpc>
              <a:spcBef>
                <a:spcPts val="0"/>
              </a:spcBef>
              <a:buNone/>
              <a:defRPr/>
            </a:pPr>
            <a:r>
              <a:rPr lang="ru-RU" sz="2500" dirty="0">
                <a:solidFill>
                  <a:schemeClr val="bg1">
                    <a:lumMod val="95000"/>
                    <a:lumOff val="5000"/>
                  </a:schemeClr>
                </a:solidFill>
                <a:latin typeface="Times New Roman" pitchFamily="18" charset="0"/>
                <a:cs typeface="Times New Roman" pitchFamily="18" charset="0"/>
              </a:rPr>
              <a:t>50 – по 60 Вт,</a:t>
            </a:r>
          </a:p>
          <a:p>
            <a:pPr marL="0" indent="450000" algn="just">
              <a:lnSpc>
                <a:spcPct val="160000"/>
              </a:lnSpc>
              <a:spcBef>
                <a:spcPts val="0"/>
              </a:spcBef>
              <a:buNone/>
              <a:defRPr/>
            </a:pPr>
            <a:r>
              <a:rPr lang="ru-RU" sz="2500" dirty="0">
                <a:solidFill>
                  <a:schemeClr val="bg1">
                    <a:lumMod val="95000"/>
                    <a:lumOff val="5000"/>
                  </a:schemeClr>
                </a:solidFill>
                <a:latin typeface="Times New Roman" pitchFamily="18" charset="0"/>
                <a:cs typeface="Times New Roman" pitchFamily="18" charset="0"/>
              </a:rPr>
              <a:t>50 - по 25 Вт, </a:t>
            </a:r>
          </a:p>
          <a:p>
            <a:pPr marL="0" indent="450000" algn="just">
              <a:lnSpc>
                <a:spcPct val="160000"/>
              </a:lnSpc>
              <a:spcBef>
                <a:spcPts val="0"/>
              </a:spcBef>
              <a:buNone/>
              <a:defRPr/>
            </a:pPr>
            <a:r>
              <a:rPr lang="ru-RU" sz="2500" dirty="0">
                <a:solidFill>
                  <a:schemeClr val="bg1">
                    <a:lumMod val="95000"/>
                    <a:lumOff val="5000"/>
                  </a:schemeClr>
                </a:solidFill>
                <a:latin typeface="Times New Roman" pitchFamily="18" charset="0"/>
                <a:cs typeface="Times New Roman" pitchFamily="18" charset="0"/>
              </a:rPr>
              <a:t>50 - по 15 Вт. </a:t>
            </a:r>
          </a:p>
          <a:p>
            <a:pPr marL="0" indent="450000" algn="just">
              <a:lnSpc>
                <a:spcPct val="160000"/>
              </a:lnSpc>
              <a:spcBef>
                <a:spcPts val="0"/>
              </a:spcBef>
              <a:buNone/>
              <a:defRPr/>
            </a:pPr>
            <a:r>
              <a:rPr lang="ru-RU" sz="2500" dirty="0">
                <a:solidFill>
                  <a:schemeClr val="bg1">
                    <a:lumMod val="95000"/>
                    <a:lumOff val="5000"/>
                  </a:schemeClr>
                </a:solidFill>
                <a:latin typeface="Times New Roman" pitchFamily="18" charset="0"/>
                <a:cs typeface="Times New Roman" pitchFamily="18" charset="0"/>
              </a:rPr>
              <a:t>Вычислить вероятность того, что мощность любой взятой наугад лампочки не превысит </a:t>
            </a:r>
            <a:r>
              <a:rPr lang="ru-RU" sz="2500" b="1" dirty="0">
                <a:solidFill>
                  <a:schemeClr val="bg1">
                    <a:lumMod val="95000"/>
                    <a:lumOff val="5000"/>
                  </a:schemeClr>
                </a:solidFill>
                <a:latin typeface="Times New Roman" pitchFamily="18" charset="0"/>
                <a:cs typeface="Times New Roman" pitchFamily="18" charset="0"/>
              </a:rPr>
              <a:t>60 Вт.</a:t>
            </a:r>
          </a:p>
          <a:p>
            <a:pPr marL="0" indent="450000" algn="just">
              <a:lnSpc>
                <a:spcPct val="160000"/>
              </a:lnSpc>
            </a:pPr>
            <a:endParaRPr lang="ru-RU" sz="2500" dirty="0">
              <a:solidFill>
                <a:schemeClr val="bg1">
                  <a:lumMod val="95000"/>
                  <a:lumOff val="5000"/>
                </a:schemeClr>
              </a:solidFill>
            </a:endParaRPr>
          </a:p>
        </p:txBody>
      </p:sp>
      <p:pic>
        <p:nvPicPr>
          <p:cNvPr id="5" name="Рисунок 4">
            <a:extLst>
              <a:ext uri="{FF2B5EF4-FFF2-40B4-BE49-F238E27FC236}">
                <a16:creationId xmlns:a16="http://schemas.microsoft.com/office/drawing/2014/main" id="{9AEB0047-0C6C-45A2-BFF2-CE41346C0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19543">
            <a:off x="7690858" y="953443"/>
            <a:ext cx="3058683" cy="2037848"/>
          </a:xfrm>
          <a:prstGeom prst="rect">
            <a:avLst/>
          </a:prstGeom>
        </p:spPr>
      </p:pic>
      <p:pic>
        <p:nvPicPr>
          <p:cNvPr id="6" name="Рисунок 5">
            <a:extLst>
              <a:ext uri="{FF2B5EF4-FFF2-40B4-BE49-F238E27FC236}">
                <a16:creationId xmlns:a16="http://schemas.microsoft.com/office/drawing/2014/main" id="{ADF5FA67-E282-43CD-BE32-753457E1D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002" y="4837941"/>
            <a:ext cx="3058683" cy="2037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320676"/>
            <a:ext cx="7239000" cy="660053"/>
          </a:xfrm>
        </p:spPr>
        <p:txBody>
          <a:bodyPr>
            <a:noAutofit/>
          </a:bodyPr>
          <a:lstStyle/>
          <a:p>
            <a:pPr algn="ctr"/>
            <a:r>
              <a:rPr lang="ru-RU" sz="2800" dirty="0">
                <a:solidFill>
                  <a:srgbClr val="002060"/>
                </a:solidFill>
                <a:latin typeface="Times New Roman" pitchFamily="18" charset="0"/>
              </a:rPr>
              <a:t>Решение</a:t>
            </a:r>
            <a:br>
              <a:rPr lang="en-US" sz="2800" dirty="0">
                <a:solidFill>
                  <a:srgbClr val="002060"/>
                </a:solidFill>
                <a:latin typeface="Book Antiqua" pitchFamily="18" charset="0"/>
              </a:rPr>
            </a:br>
            <a:endParaRPr lang="ru-RU" sz="2800" dirty="0"/>
          </a:p>
        </p:txBody>
      </p:sp>
      <mc:AlternateContent xmlns:mc="http://schemas.openxmlformats.org/markup-compatibility/2006" xmlns:a14="http://schemas.microsoft.com/office/drawing/2010/main">
        <mc:Choice Requires="a14">
          <p:sp>
            <p:nvSpPr>
              <p:cNvPr id="3" name="Содержимое 2"/>
              <p:cNvSpPr>
                <a:spLocks noGrp="1"/>
              </p:cNvSpPr>
              <p:nvPr>
                <p:ph idx="1"/>
              </p:nvPr>
            </p:nvSpPr>
            <p:spPr>
              <a:xfrm>
                <a:off x="1112520" y="905077"/>
                <a:ext cx="10390632" cy="5047846"/>
              </a:xfrm>
            </p:spPr>
            <p:txBody>
              <a:bodyPr>
                <a:noAutofit/>
              </a:bodyPr>
              <a:lstStyle/>
              <a:p>
                <a:pPr marL="0" indent="450000" eaLnBrk="1" hangingPunct="1">
                  <a:lnSpc>
                    <a:spcPct val="160000"/>
                  </a:lnSpc>
                  <a:spcBef>
                    <a:spcPts val="0"/>
                  </a:spcBef>
                  <a:buNone/>
                </a:pPr>
                <a:r>
                  <a:rPr lang="ru-RU" sz="2000" dirty="0">
                    <a:solidFill>
                      <a:schemeClr val="bg1">
                        <a:lumMod val="95000"/>
                        <a:lumOff val="5000"/>
                      </a:schemeClr>
                    </a:solidFill>
                    <a:latin typeface="Times New Roman" pitchFamily="18" charset="0"/>
                  </a:rPr>
                  <a:t>        Пусть А – событие, состоящее в том, что мощность лампочки равна 60 Вт, В – 25 Вт, С – 15 Вт, </a:t>
                </a:r>
                <a:r>
                  <a:rPr lang="en-US" sz="2000" dirty="0">
                    <a:solidFill>
                      <a:schemeClr val="bg1">
                        <a:lumMod val="95000"/>
                        <a:lumOff val="5000"/>
                      </a:schemeClr>
                    </a:solidFill>
                    <a:latin typeface="Book Antiqua" pitchFamily="18" charset="0"/>
                  </a:rPr>
                  <a:t>D</a:t>
                </a:r>
                <a:r>
                  <a:rPr lang="ru-RU" sz="2000" dirty="0">
                    <a:solidFill>
                      <a:schemeClr val="bg1">
                        <a:lumMod val="95000"/>
                        <a:lumOff val="5000"/>
                      </a:schemeClr>
                    </a:solidFill>
                    <a:latin typeface="Times New Roman" pitchFamily="18" charset="0"/>
                  </a:rPr>
                  <a:t> – 100 Вт. </a:t>
                </a:r>
                <a:br>
                  <a:rPr lang="ru-RU" sz="2000" dirty="0">
                    <a:solidFill>
                      <a:schemeClr val="bg1">
                        <a:lumMod val="95000"/>
                        <a:lumOff val="5000"/>
                      </a:schemeClr>
                    </a:solidFill>
                    <a:latin typeface="Times New Roman" pitchFamily="18" charset="0"/>
                  </a:rPr>
                </a:br>
                <a:r>
                  <a:rPr lang="ru-RU" sz="2000" dirty="0">
                    <a:solidFill>
                      <a:schemeClr val="bg1">
                        <a:lumMod val="95000"/>
                        <a:lumOff val="5000"/>
                      </a:schemeClr>
                    </a:solidFill>
                    <a:latin typeface="Times New Roman" pitchFamily="18" charset="0"/>
                  </a:rPr>
                  <a:t>События А,В,С,</a:t>
                </a:r>
                <a:r>
                  <a:rPr lang="en-US" sz="2000" dirty="0">
                    <a:solidFill>
                      <a:schemeClr val="bg1">
                        <a:lumMod val="95000"/>
                        <a:lumOff val="5000"/>
                      </a:schemeClr>
                    </a:solidFill>
                    <a:latin typeface="Book Antiqua" pitchFamily="18" charset="0"/>
                  </a:rPr>
                  <a:t>D</a:t>
                </a:r>
                <a:r>
                  <a:rPr lang="ru-RU" sz="2000" dirty="0">
                    <a:solidFill>
                      <a:schemeClr val="bg1">
                        <a:lumMod val="95000"/>
                        <a:lumOff val="5000"/>
                      </a:schemeClr>
                    </a:solidFill>
                    <a:latin typeface="Times New Roman" pitchFamily="18" charset="0"/>
                  </a:rPr>
                  <a:t> образуют полную систему, т.к.все они несовместны и одно из них обязательно наступит в данном испытании (выборе лампочки), т.е.</a:t>
                </a:r>
              </a:p>
              <a:p>
                <a:pPr marL="0" indent="450000" eaLnBrk="1" hangingPunct="1">
                  <a:lnSpc>
                    <a:spcPct val="160000"/>
                  </a:lnSpc>
                  <a:spcBef>
                    <a:spcPts val="0"/>
                  </a:spcBef>
                  <a:buNone/>
                </a:pPr>
                <a:r>
                  <a:rPr lang="ru-RU" sz="2000" dirty="0">
                    <a:solidFill>
                      <a:schemeClr val="bg1">
                        <a:lumMod val="95000"/>
                        <a:lumOff val="5000"/>
                      </a:schemeClr>
                    </a:solidFill>
                    <a:latin typeface="Times New Roman" pitchFamily="18" charset="0"/>
                  </a:rPr>
                  <a:t>       Р(А)+Р(В)+Р(С)+Р(</a:t>
                </a:r>
                <a:r>
                  <a:rPr lang="en-US" sz="2000" dirty="0">
                    <a:solidFill>
                      <a:schemeClr val="bg1">
                        <a:lumMod val="95000"/>
                        <a:lumOff val="5000"/>
                      </a:schemeClr>
                    </a:solidFill>
                    <a:latin typeface="Book Antiqua" pitchFamily="18" charset="0"/>
                  </a:rPr>
                  <a:t>D</a:t>
                </a:r>
                <a:r>
                  <a:rPr lang="ru-RU" sz="2000" dirty="0">
                    <a:solidFill>
                      <a:schemeClr val="bg1">
                        <a:lumMod val="95000"/>
                        <a:lumOff val="5000"/>
                      </a:schemeClr>
                    </a:solidFill>
                    <a:latin typeface="Times New Roman" pitchFamily="18" charset="0"/>
                  </a:rPr>
                  <a:t>) = 1.</a:t>
                </a:r>
              </a:p>
              <a:p>
                <a:pPr marL="0" indent="450000" eaLnBrk="1" hangingPunct="1">
                  <a:lnSpc>
                    <a:spcPct val="160000"/>
                  </a:lnSpc>
                  <a:spcBef>
                    <a:spcPts val="0"/>
                  </a:spcBef>
                  <a:buNone/>
                </a:pPr>
                <a:r>
                  <a:rPr lang="ru-RU" sz="2000" dirty="0">
                    <a:solidFill>
                      <a:schemeClr val="bg1">
                        <a:lumMod val="95000"/>
                        <a:lumOff val="5000"/>
                      </a:schemeClr>
                    </a:solidFill>
                    <a:latin typeface="Times New Roman" pitchFamily="18" charset="0"/>
                  </a:rPr>
                  <a:t>События «мощность лампочки не более 60 Вт» и</a:t>
                </a:r>
              </a:p>
              <a:p>
                <a:pPr marL="0" indent="450000" eaLnBrk="1" hangingPunct="1">
                  <a:lnSpc>
                    <a:spcPct val="160000"/>
                  </a:lnSpc>
                  <a:spcBef>
                    <a:spcPts val="0"/>
                  </a:spcBef>
                  <a:buNone/>
                </a:pPr>
                <a:r>
                  <a:rPr lang="ru-RU" sz="2000" dirty="0">
                    <a:solidFill>
                      <a:schemeClr val="bg1">
                        <a:lumMod val="95000"/>
                        <a:lumOff val="5000"/>
                      </a:schemeClr>
                    </a:solidFill>
                    <a:latin typeface="Times New Roman" pitchFamily="18" charset="0"/>
                  </a:rPr>
                  <a:t> «мощность лампочки более 60 Вт» – </a:t>
                </a:r>
                <a:r>
                  <a:rPr lang="ru-RU" sz="2500" b="1" i="1" dirty="0">
                    <a:solidFill>
                      <a:schemeClr val="accent1">
                        <a:lumMod val="75000"/>
                      </a:schemeClr>
                    </a:solidFill>
                    <a:latin typeface="Times New Roman" pitchFamily="18" charset="0"/>
                  </a:rPr>
                  <a:t>противоположные</a:t>
                </a:r>
                <a:r>
                  <a:rPr lang="ru-RU" sz="2000" dirty="0">
                    <a:solidFill>
                      <a:schemeClr val="bg1">
                        <a:lumMod val="95000"/>
                        <a:lumOff val="5000"/>
                      </a:schemeClr>
                    </a:solidFill>
                    <a:latin typeface="Times New Roman" pitchFamily="18" charset="0"/>
                  </a:rPr>
                  <a:t>. </a:t>
                </a:r>
              </a:p>
              <a:p>
                <a:pPr marL="0" indent="450000" eaLnBrk="1" hangingPunct="1">
                  <a:lnSpc>
                    <a:spcPct val="160000"/>
                  </a:lnSpc>
                  <a:spcBef>
                    <a:spcPts val="0"/>
                  </a:spcBef>
                  <a:buNone/>
                </a:pPr>
                <a:r>
                  <a:rPr lang="ru-RU" sz="2000" dirty="0">
                    <a:solidFill>
                      <a:schemeClr val="bg1">
                        <a:lumMod val="95000"/>
                        <a:lumOff val="5000"/>
                      </a:schemeClr>
                    </a:solidFill>
                    <a:latin typeface="Times New Roman" pitchFamily="18" charset="0"/>
                  </a:rPr>
                  <a:t>По свойству противоположных событий</a:t>
                </a:r>
              </a:p>
              <a:p>
                <a:pPr marL="0" indent="450000" eaLnBrk="1" hangingPunct="1">
                  <a:lnSpc>
                    <a:spcPct val="160000"/>
                  </a:lnSpc>
                  <a:spcBef>
                    <a:spcPts val="0"/>
                  </a:spcBef>
                  <a:buNone/>
                </a:pPr>
                <a:r>
                  <a:rPr lang="ru-RU" sz="2000" dirty="0">
                    <a:solidFill>
                      <a:schemeClr val="bg1">
                        <a:lumMod val="95000"/>
                        <a:lumOff val="5000"/>
                      </a:schemeClr>
                    </a:solidFill>
                    <a:latin typeface="Times New Roman" pitchFamily="18" charset="0"/>
                  </a:rPr>
                  <a:t>         Р(А)+Р(В)+Р(С) = 1- Р(</a:t>
                </a:r>
                <a:r>
                  <a:rPr lang="en-US" sz="2000" dirty="0">
                    <a:solidFill>
                      <a:schemeClr val="bg1">
                        <a:lumMod val="95000"/>
                        <a:lumOff val="5000"/>
                      </a:schemeClr>
                    </a:solidFill>
                    <a:latin typeface="Book Antiqua" pitchFamily="18" charset="0"/>
                  </a:rPr>
                  <a:t>D</a:t>
                </a:r>
                <a:r>
                  <a:rPr lang="ru-RU" sz="2000" dirty="0">
                    <a:solidFill>
                      <a:schemeClr val="bg1">
                        <a:lumMod val="95000"/>
                        <a:lumOff val="5000"/>
                      </a:schemeClr>
                    </a:solidFill>
                    <a:latin typeface="Times New Roman" pitchFamily="18" charset="0"/>
                  </a:rPr>
                  <a:t>), </a:t>
                </a:r>
              </a:p>
              <a:p>
                <a:pPr marL="0" indent="450000">
                  <a:lnSpc>
                    <a:spcPct val="160000"/>
                  </a:lnSpc>
                  <a:spcBef>
                    <a:spcPts val="0"/>
                  </a:spcBef>
                  <a:buNone/>
                </a:pPr>
                <a:r>
                  <a:rPr lang="ru-RU" sz="2000" dirty="0">
                    <a:solidFill>
                      <a:schemeClr val="bg1">
                        <a:lumMod val="95000"/>
                        <a:lumOff val="5000"/>
                      </a:schemeClr>
                    </a:solidFill>
                    <a:latin typeface="Times New Roman" pitchFamily="18" charset="0"/>
                  </a:rPr>
                  <a:t>       Р(А+В+С) = 1- </a:t>
                </a:r>
                <a14:m>
                  <m:oMath xmlns:m="http://schemas.openxmlformats.org/officeDocument/2006/math">
                    <m:f>
                      <m:fPr>
                        <m:ctrlPr>
                          <a:rPr lang="ru-RU" sz="2000" i="1" smtClean="0">
                            <a:solidFill>
                              <a:schemeClr val="bg1">
                                <a:lumMod val="95000"/>
                                <a:lumOff val="5000"/>
                              </a:schemeClr>
                            </a:solidFill>
                            <a:latin typeface="Cambria Math" panose="02040503050406030204" pitchFamily="18" charset="0"/>
                          </a:rPr>
                        </m:ctrlPr>
                      </m:fPr>
                      <m:num>
                        <m:r>
                          <a:rPr lang="ru-RU" sz="2000" b="0" i="1" smtClean="0">
                            <a:solidFill>
                              <a:schemeClr val="bg1">
                                <a:lumMod val="95000"/>
                                <a:lumOff val="5000"/>
                              </a:schemeClr>
                            </a:solidFill>
                            <a:latin typeface="Cambria Math" panose="02040503050406030204" pitchFamily="18" charset="0"/>
                          </a:rPr>
                          <m:t>100</m:t>
                        </m:r>
                      </m:num>
                      <m:den>
                        <m:r>
                          <a:rPr lang="ru-RU" sz="2000" b="0" i="1" smtClean="0">
                            <a:solidFill>
                              <a:schemeClr val="bg1">
                                <a:lumMod val="95000"/>
                                <a:lumOff val="5000"/>
                              </a:schemeClr>
                            </a:solidFill>
                            <a:latin typeface="Cambria Math" panose="02040503050406030204" pitchFamily="18" charset="0"/>
                          </a:rPr>
                          <m:t>250</m:t>
                        </m:r>
                      </m:den>
                    </m:f>
                  </m:oMath>
                </a14:m>
                <a:r>
                  <a:rPr lang="ru-RU" sz="2000" b="1" dirty="0">
                    <a:solidFill>
                      <a:schemeClr val="bg1">
                        <a:lumMod val="95000"/>
                        <a:lumOff val="5000"/>
                      </a:schemeClr>
                    </a:solidFill>
                    <a:latin typeface="Times New Roman" pitchFamily="18" charset="0"/>
                  </a:rPr>
                  <a:t> =</a:t>
                </a:r>
                <a:r>
                  <a:rPr lang="ru-RU" sz="2000" dirty="0">
                    <a:solidFill>
                      <a:schemeClr val="bg1">
                        <a:lumMod val="95000"/>
                        <a:lumOff val="5000"/>
                      </a:schemeClr>
                    </a:solidFill>
                    <a:latin typeface="Times New Roman" pitchFamily="18" charset="0"/>
                  </a:rPr>
                  <a:t>1-</a:t>
                </a:r>
                <a:r>
                  <a:rPr lang="ru-RU" sz="2000" dirty="0">
                    <a:solidFill>
                      <a:schemeClr val="bg1">
                        <a:lumMod val="95000"/>
                        <a:lumOff val="5000"/>
                      </a:schemeClr>
                    </a:solidFill>
                  </a:rPr>
                  <a:t> </a:t>
                </a:r>
                <a14:m>
                  <m:oMath xmlns:m="http://schemas.openxmlformats.org/officeDocument/2006/math">
                    <m:f>
                      <m:fPr>
                        <m:ctrlPr>
                          <a:rPr lang="ru-RU" sz="2000" i="1">
                            <a:solidFill>
                              <a:schemeClr val="bg1">
                                <a:lumMod val="95000"/>
                                <a:lumOff val="5000"/>
                              </a:schemeClr>
                            </a:solidFill>
                            <a:latin typeface="Cambria Math" panose="02040503050406030204" pitchFamily="18" charset="0"/>
                          </a:rPr>
                        </m:ctrlPr>
                      </m:fPr>
                      <m:num>
                        <m:r>
                          <a:rPr lang="ru-RU" sz="2000" i="1">
                            <a:solidFill>
                              <a:schemeClr val="bg1">
                                <a:lumMod val="95000"/>
                                <a:lumOff val="5000"/>
                              </a:schemeClr>
                            </a:solidFill>
                            <a:latin typeface="Cambria Math" panose="02040503050406030204" pitchFamily="18" charset="0"/>
                          </a:rPr>
                          <m:t>10</m:t>
                        </m:r>
                      </m:num>
                      <m:den>
                        <m:r>
                          <a:rPr lang="ru-RU" sz="2000" i="1">
                            <a:solidFill>
                              <a:schemeClr val="bg1">
                                <a:lumMod val="95000"/>
                                <a:lumOff val="5000"/>
                              </a:schemeClr>
                            </a:solidFill>
                            <a:latin typeface="Cambria Math" panose="02040503050406030204" pitchFamily="18" charset="0"/>
                          </a:rPr>
                          <m:t>25</m:t>
                        </m:r>
                      </m:den>
                    </m:f>
                  </m:oMath>
                </a14:m>
                <a:r>
                  <a:rPr lang="ru-RU" sz="2000" b="1" dirty="0">
                    <a:solidFill>
                      <a:schemeClr val="bg1">
                        <a:lumMod val="95000"/>
                        <a:lumOff val="5000"/>
                      </a:schemeClr>
                    </a:solidFill>
                    <a:latin typeface="Times New Roman" pitchFamily="18" charset="0"/>
                  </a:rPr>
                  <a:t> </a:t>
                </a:r>
                <a:r>
                  <a:rPr lang="ru-RU" sz="2000" dirty="0">
                    <a:solidFill>
                      <a:schemeClr val="bg1">
                        <a:lumMod val="95000"/>
                        <a:lumOff val="5000"/>
                      </a:schemeClr>
                    </a:solidFill>
                    <a:latin typeface="Times New Roman" pitchFamily="18" charset="0"/>
                  </a:rPr>
                  <a:t>= </a:t>
                </a:r>
                <a14:m>
                  <m:oMath xmlns:m="http://schemas.openxmlformats.org/officeDocument/2006/math">
                    <m:f>
                      <m:fPr>
                        <m:ctrlPr>
                          <a:rPr lang="ru-RU" sz="2000" i="1">
                            <a:solidFill>
                              <a:schemeClr val="bg1">
                                <a:lumMod val="95000"/>
                                <a:lumOff val="5000"/>
                              </a:schemeClr>
                            </a:solidFill>
                            <a:latin typeface="Cambria Math" panose="02040503050406030204" pitchFamily="18" charset="0"/>
                          </a:rPr>
                        </m:ctrlPr>
                      </m:fPr>
                      <m:num>
                        <m:r>
                          <a:rPr lang="ru-RU" sz="2000" i="1">
                            <a:solidFill>
                              <a:schemeClr val="bg1">
                                <a:lumMod val="95000"/>
                                <a:lumOff val="5000"/>
                              </a:schemeClr>
                            </a:solidFill>
                            <a:latin typeface="Cambria Math" panose="02040503050406030204" pitchFamily="18" charset="0"/>
                          </a:rPr>
                          <m:t>1</m:t>
                        </m:r>
                        <m:r>
                          <a:rPr lang="ru-RU" sz="2000" b="0" i="1" smtClean="0">
                            <a:solidFill>
                              <a:schemeClr val="bg1">
                                <a:lumMod val="95000"/>
                                <a:lumOff val="5000"/>
                              </a:schemeClr>
                            </a:solidFill>
                            <a:latin typeface="Cambria Math" panose="02040503050406030204" pitchFamily="18" charset="0"/>
                          </a:rPr>
                          <m:t>5</m:t>
                        </m:r>
                      </m:num>
                      <m:den>
                        <m:r>
                          <a:rPr lang="ru-RU" sz="2000" i="1">
                            <a:solidFill>
                              <a:schemeClr val="bg1">
                                <a:lumMod val="95000"/>
                                <a:lumOff val="5000"/>
                              </a:schemeClr>
                            </a:solidFill>
                            <a:latin typeface="Cambria Math" panose="02040503050406030204" pitchFamily="18" charset="0"/>
                          </a:rPr>
                          <m:t>25</m:t>
                        </m:r>
                      </m:den>
                    </m:f>
                  </m:oMath>
                </a14:m>
                <a:r>
                  <a:rPr lang="ru-RU" sz="2000" dirty="0">
                    <a:solidFill>
                      <a:schemeClr val="bg1">
                        <a:lumMod val="95000"/>
                        <a:lumOff val="5000"/>
                      </a:schemeClr>
                    </a:solidFill>
                    <a:latin typeface="Times New Roman" pitchFamily="18" charset="0"/>
                  </a:rPr>
                  <a:t> = </a:t>
                </a:r>
                <a14:m>
                  <m:oMath xmlns:m="http://schemas.openxmlformats.org/officeDocument/2006/math">
                    <m:f>
                      <m:fPr>
                        <m:ctrlPr>
                          <a:rPr lang="ru-RU" sz="2000" i="1">
                            <a:solidFill>
                              <a:schemeClr val="bg1">
                                <a:lumMod val="95000"/>
                                <a:lumOff val="5000"/>
                              </a:schemeClr>
                            </a:solidFill>
                            <a:latin typeface="Cambria Math" panose="02040503050406030204" pitchFamily="18" charset="0"/>
                          </a:rPr>
                        </m:ctrlPr>
                      </m:fPr>
                      <m:num>
                        <m:r>
                          <a:rPr lang="ru-RU" sz="2000" b="0" i="1" smtClean="0">
                            <a:solidFill>
                              <a:schemeClr val="bg1">
                                <a:lumMod val="95000"/>
                                <a:lumOff val="5000"/>
                              </a:schemeClr>
                            </a:solidFill>
                            <a:latin typeface="Cambria Math" panose="02040503050406030204" pitchFamily="18" charset="0"/>
                          </a:rPr>
                          <m:t>3</m:t>
                        </m:r>
                      </m:num>
                      <m:den>
                        <m:r>
                          <a:rPr lang="ru-RU" sz="2000" i="1">
                            <a:solidFill>
                              <a:schemeClr val="bg1">
                                <a:lumMod val="95000"/>
                                <a:lumOff val="5000"/>
                              </a:schemeClr>
                            </a:solidFill>
                            <a:latin typeface="Cambria Math" panose="02040503050406030204" pitchFamily="18" charset="0"/>
                          </a:rPr>
                          <m:t>5</m:t>
                        </m:r>
                      </m:den>
                    </m:f>
                  </m:oMath>
                </a14:m>
                <a:r>
                  <a:rPr lang="ru-RU" sz="2000" dirty="0">
                    <a:solidFill>
                      <a:schemeClr val="bg1">
                        <a:lumMod val="95000"/>
                        <a:lumOff val="5000"/>
                      </a:schemeClr>
                    </a:solidFill>
                    <a:latin typeface="Times New Roman" pitchFamily="18" charset="0"/>
                  </a:rPr>
                  <a:t>= 0,6    </a:t>
                </a:r>
                <a:endParaRPr lang="ru-RU" sz="2000" b="1" dirty="0">
                  <a:solidFill>
                    <a:schemeClr val="bg1">
                      <a:lumMod val="95000"/>
                      <a:lumOff val="5000"/>
                    </a:schemeClr>
                  </a:solidFill>
                  <a:latin typeface="Times New Roman" pitchFamily="18" charset="0"/>
                </a:endParaRPr>
              </a:p>
              <a:p>
                <a:pPr marL="0" indent="450000">
                  <a:lnSpc>
                    <a:spcPct val="160000"/>
                  </a:lnSpc>
                  <a:spcBef>
                    <a:spcPts val="0"/>
                  </a:spcBef>
                  <a:buNone/>
                </a:pPr>
                <a:r>
                  <a:rPr lang="ru-RU" sz="2500" b="1" dirty="0">
                    <a:solidFill>
                      <a:schemeClr val="bg1">
                        <a:lumMod val="95000"/>
                        <a:lumOff val="5000"/>
                      </a:schemeClr>
                    </a:solidFill>
                    <a:latin typeface="Times New Roman" pitchFamily="18" charset="0"/>
                  </a:rPr>
                  <a:t>Ответ:  0,6</a:t>
                </a:r>
              </a:p>
              <a:p>
                <a:pPr marL="0" indent="450000" algn="ctr" eaLnBrk="1" hangingPunct="1">
                  <a:lnSpc>
                    <a:spcPct val="160000"/>
                  </a:lnSpc>
                  <a:spcBef>
                    <a:spcPts val="0"/>
                  </a:spcBef>
                  <a:buNone/>
                </a:pPr>
                <a:r>
                  <a:rPr lang="ru-RU" sz="2000" dirty="0">
                    <a:solidFill>
                      <a:schemeClr val="bg1">
                        <a:lumMod val="95000"/>
                        <a:lumOff val="5000"/>
                      </a:schemeClr>
                    </a:solidFill>
                    <a:latin typeface="Times New Roman" pitchFamily="18" charset="0"/>
                  </a:rPr>
                  <a:t>           </a:t>
                </a:r>
                <a:endParaRPr lang="en-US" sz="2000" dirty="0">
                  <a:solidFill>
                    <a:schemeClr val="bg1">
                      <a:lumMod val="95000"/>
                      <a:lumOff val="5000"/>
                    </a:schemeClr>
                  </a:solidFill>
                  <a:latin typeface="Book Antiqua" pitchFamily="18" charset="0"/>
                </a:endParaRPr>
              </a:p>
              <a:p>
                <a:pPr marL="0" indent="450000">
                  <a:lnSpc>
                    <a:spcPct val="160000"/>
                  </a:lnSpc>
                  <a:spcBef>
                    <a:spcPts val="0"/>
                  </a:spcBef>
                </a:pPr>
                <a:endParaRPr lang="ru-RU" sz="2000" dirty="0">
                  <a:solidFill>
                    <a:schemeClr val="bg1">
                      <a:lumMod val="95000"/>
                      <a:lumOff val="5000"/>
                    </a:schemeClr>
                  </a:solidFill>
                </a:endParaRPr>
              </a:p>
            </p:txBody>
          </p:sp>
        </mc:Choice>
        <mc:Fallback xmlns="">
          <p:sp>
            <p:nvSpPr>
              <p:cNvPr id="3" name="Содержимое 2"/>
              <p:cNvSpPr>
                <a:spLocks noGrp="1" noRot="1" noChangeAspect="1" noMove="1" noResize="1" noEditPoints="1" noAdjustHandles="1" noChangeArrowheads="1" noChangeShapeType="1" noTextEdit="1"/>
              </p:cNvSpPr>
              <p:nvPr>
                <p:ph idx="1"/>
              </p:nvPr>
            </p:nvSpPr>
            <p:spPr>
              <a:xfrm>
                <a:off x="1112520" y="905077"/>
                <a:ext cx="10390632" cy="5047846"/>
              </a:xfrm>
              <a:blipFill>
                <a:blip r:embed="rId2"/>
                <a:stretch>
                  <a:fillRect l="-646" r="-822" b="-18335"/>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23C64022-D68F-4C2D-83D0-93CD031DB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9543">
            <a:off x="8828109" y="4373300"/>
            <a:ext cx="3058683" cy="2037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90805D3-4327-4E49-A915-F220DCB36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155575">
            <a:off x="227803" y="774092"/>
            <a:ext cx="2686050" cy="1695450"/>
          </a:xfrm>
          <a:prstGeom prst="rect">
            <a:avLst/>
          </a:prstGeom>
        </p:spPr>
      </p:pic>
      <p:pic>
        <p:nvPicPr>
          <p:cNvPr id="5" name="Рисунок 4">
            <a:extLst>
              <a:ext uri="{FF2B5EF4-FFF2-40B4-BE49-F238E27FC236}">
                <a16:creationId xmlns:a16="http://schemas.microsoft.com/office/drawing/2014/main" id="{DD28CEF9-AB30-4D07-9A04-F6ABB0BB4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02820">
            <a:off x="9112133" y="4650904"/>
            <a:ext cx="2556732" cy="1613824"/>
          </a:xfrm>
          <a:prstGeom prst="rect">
            <a:avLst/>
          </a:prstGeom>
        </p:spPr>
      </p:pic>
      <p:sp>
        <p:nvSpPr>
          <p:cNvPr id="2" name="Заголовок 1"/>
          <p:cNvSpPr>
            <a:spLocks noGrp="1"/>
          </p:cNvSpPr>
          <p:nvPr>
            <p:ph type="title"/>
          </p:nvPr>
        </p:nvSpPr>
        <p:spPr>
          <a:xfrm>
            <a:off x="1981200" y="320676"/>
            <a:ext cx="7239000" cy="444029"/>
          </a:xfrm>
        </p:spPr>
        <p:txBody>
          <a:bodyPr>
            <a:normAutofit fontScale="90000"/>
          </a:bodyPr>
          <a:lstStyle/>
          <a:p>
            <a:pPr algn="ctr"/>
            <a:r>
              <a:rPr lang="ru-RU" sz="2800" b="1" dirty="0">
                <a:solidFill>
                  <a:schemeClr val="bg2"/>
                </a:solidFill>
                <a:latin typeface="Times New Roman" pitchFamily="18" charset="0"/>
                <a:cs typeface="Times New Roman" pitchFamily="18" charset="0"/>
              </a:rPr>
              <a:t>Задача 3</a:t>
            </a:r>
          </a:p>
        </p:txBody>
      </p:sp>
      <p:sp>
        <p:nvSpPr>
          <p:cNvPr id="3" name="Содержимое 2"/>
          <p:cNvSpPr>
            <a:spLocks noGrp="1"/>
          </p:cNvSpPr>
          <p:nvPr>
            <p:ph idx="1"/>
          </p:nvPr>
        </p:nvSpPr>
        <p:spPr>
          <a:xfrm>
            <a:off x="1647504" y="1253554"/>
            <a:ext cx="8237160" cy="4350891"/>
          </a:xfrm>
        </p:spPr>
        <p:txBody>
          <a:bodyPr>
            <a:normAutofit fontScale="85000" lnSpcReduction="20000"/>
          </a:bodyPr>
          <a:lstStyle/>
          <a:p>
            <a:pPr indent="450000" algn="just">
              <a:lnSpc>
                <a:spcPct val="150000"/>
              </a:lnSpc>
              <a:spcBef>
                <a:spcPts val="0"/>
              </a:spcBef>
              <a:buNone/>
              <a:defRPr/>
            </a:pPr>
            <a:r>
              <a:rPr lang="ru-RU" dirty="0">
                <a:solidFill>
                  <a:schemeClr val="bg2"/>
                </a:solidFill>
              </a:rPr>
              <a:t>            </a:t>
            </a:r>
            <a:r>
              <a:rPr lang="ru-RU" sz="2800" dirty="0">
                <a:solidFill>
                  <a:schemeClr val="bg2"/>
                </a:solidFill>
                <a:latin typeface="Times New Roman" pitchFamily="18" charset="0"/>
                <a:cs typeface="Times New Roman" pitchFamily="18" charset="0"/>
              </a:rPr>
              <a:t>В коробке лежат 30 бабочка-галстуков, причем 12 из них красные,  остальные белые. Определить вероятность того, что  из 4 наудачу вынутых бабочка-галстуков все они окажутся одного цвета.</a:t>
            </a:r>
          </a:p>
          <a:p>
            <a:pPr indent="450000" algn="just" eaLnBrk="1" hangingPunct="1">
              <a:lnSpc>
                <a:spcPct val="150000"/>
              </a:lnSpc>
              <a:buNone/>
            </a:pPr>
            <a:r>
              <a:rPr lang="ru-RU" sz="3200" b="1" dirty="0">
                <a:solidFill>
                  <a:schemeClr val="bg2"/>
                </a:solidFill>
                <a:latin typeface="Times New Roman" pitchFamily="18" charset="0"/>
              </a:rPr>
              <a:t>Решение</a:t>
            </a:r>
          </a:p>
          <a:p>
            <a:pPr indent="450000" algn="just">
              <a:lnSpc>
                <a:spcPct val="150000"/>
              </a:lnSpc>
            </a:pPr>
            <a:r>
              <a:rPr lang="ru-RU" sz="2800" dirty="0">
                <a:solidFill>
                  <a:schemeClr val="bg2"/>
                </a:solidFill>
                <a:latin typeface="Times New Roman" pitchFamily="18" charset="0"/>
              </a:rPr>
              <a:t>     Пусть А – событие, состоящее в том, что все 4 </a:t>
            </a:r>
            <a:r>
              <a:rPr lang="ru-RU" sz="2800" dirty="0">
                <a:solidFill>
                  <a:schemeClr val="bg2"/>
                </a:solidFill>
                <a:latin typeface="Times New Roman" pitchFamily="18" charset="0"/>
                <a:cs typeface="Times New Roman" pitchFamily="18" charset="0"/>
              </a:rPr>
              <a:t>бабочка-галстук</a:t>
            </a:r>
            <a:r>
              <a:rPr lang="ru-RU" sz="2800" dirty="0">
                <a:solidFill>
                  <a:schemeClr val="bg2"/>
                </a:solidFill>
                <a:latin typeface="Times New Roman" pitchFamily="18" charset="0"/>
              </a:rPr>
              <a:t> будут красные,</a:t>
            </a:r>
          </a:p>
          <a:p>
            <a:pPr indent="450000" algn="just">
              <a:lnSpc>
                <a:spcPct val="150000"/>
              </a:lnSpc>
            </a:pPr>
            <a:r>
              <a:rPr lang="ru-RU" sz="2800" dirty="0">
                <a:solidFill>
                  <a:schemeClr val="bg2"/>
                </a:solidFill>
                <a:latin typeface="Times New Roman" pitchFamily="18" charset="0"/>
              </a:rPr>
              <a:t>                 В – все 4 </a:t>
            </a:r>
            <a:r>
              <a:rPr lang="ru-RU" sz="2800" dirty="0">
                <a:solidFill>
                  <a:schemeClr val="bg2"/>
                </a:solidFill>
                <a:latin typeface="Times New Roman" pitchFamily="18" charset="0"/>
                <a:cs typeface="Times New Roman" pitchFamily="18" charset="0"/>
              </a:rPr>
              <a:t>бабочка-галстук</a:t>
            </a:r>
            <a:r>
              <a:rPr lang="ru-RU" sz="2800" dirty="0">
                <a:solidFill>
                  <a:schemeClr val="bg2"/>
                </a:solidFill>
                <a:latin typeface="Times New Roman" pitchFamily="18" charset="0"/>
              </a:rPr>
              <a:t> будут белыми                                     </a:t>
            </a:r>
          </a:p>
          <a:p>
            <a:pPr indent="450000" algn="just" eaLnBrk="1" hangingPunct="1">
              <a:lnSpc>
                <a:spcPct val="150000"/>
              </a:lnSpc>
            </a:pPr>
            <a:endParaRPr lang="ru-RU" sz="2800" dirty="0">
              <a:solidFill>
                <a:schemeClr val="bg2"/>
              </a:solidFill>
              <a:latin typeface="Times New Roman" pitchFamily="18" charset="0"/>
            </a:endParaRPr>
          </a:p>
          <a:p>
            <a:pPr indent="450000" algn="just">
              <a:lnSpc>
                <a:spcPct val="150000"/>
              </a:lnSpc>
              <a:spcBef>
                <a:spcPts val="0"/>
              </a:spcBef>
              <a:buNone/>
              <a:defRPr/>
            </a:pPr>
            <a:endParaRPr lang="ru-RU" sz="2800" dirty="0">
              <a:solidFill>
                <a:schemeClr val="bg2"/>
              </a:solidFill>
              <a:latin typeface="Times New Roman" pitchFamily="18" charset="0"/>
              <a:cs typeface="Times New Roman" pitchFamily="18" charset="0"/>
            </a:endParaRPr>
          </a:p>
          <a:p>
            <a:pPr indent="450000" algn="just">
              <a:lnSpc>
                <a:spcPct val="150000"/>
              </a:lnSpc>
              <a:spcBef>
                <a:spcPts val="0"/>
              </a:spcBef>
              <a:buNone/>
              <a:defRPr/>
            </a:pPr>
            <a:endParaRPr lang="ru-RU" sz="2400" dirty="0">
              <a:solidFill>
                <a:schemeClr val="bg2"/>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1957256" y="392487"/>
            <a:ext cx="7777163" cy="5632311"/>
          </a:xfrm>
          <a:prstGeom prst="rect">
            <a:avLst/>
          </a:prstGeom>
          <a:noFill/>
          <a:ln w="9525">
            <a:noFill/>
            <a:miter lim="800000"/>
            <a:headEnd/>
            <a:tailEnd/>
          </a:ln>
        </p:spPr>
        <p:txBody>
          <a:bodyPr wrap="square">
            <a:spAutoFit/>
          </a:bodyPr>
          <a:lstStyle/>
          <a:p>
            <a:pPr eaLnBrk="1" hangingPunct="1"/>
            <a:endParaRPr lang="ru-RU" sz="2400" dirty="0">
              <a:solidFill>
                <a:srgbClr val="FFFF00"/>
              </a:solidFill>
              <a:latin typeface="Times New Roman" pitchFamily="18" charset="0"/>
            </a:endParaRPr>
          </a:p>
          <a:p>
            <a:pPr eaLnBrk="1" hangingPunct="1"/>
            <a:r>
              <a:rPr lang="ru-RU" sz="2400" dirty="0">
                <a:solidFill>
                  <a:srgbClr val="FFFF00"/>
                </a:solidFill>
                <a:latin typeface="Times New Roman" pitchFamily="18" charset="0"/>
              </a:rPr>
              <a:t> </a:t>
            </a:r>
          </a:p>
          <a:p>
            <a:pPr eaLnBrk="1" hangingPunct="1"/>
            <a:endParaRPr lang="ru-RU" sz="2400" dirty="0">
              <a:solidFill>
                <a:srgbClr val="FFFF00"/>
              </a:solidFill>
              <a:latin typeface="Times New Roman" pitchFamily="18" charset="0"/>
            </a:endParaRPr>
          </a:p>
          <a:p>
            <a:r>
              <a:rPr lang="ru-RU" sz="2400" dirty="0">
                <a:solidFill>
                  <a:srgbClr val="FFFF00"/>
                </a:solidFill>
                <a:latin typeface="Times New Roman" pitchFamily="18" charset="0"/>
              </a:rPr>
              <a:t>4 </a:t>
            </a:r>
            <a:r>
              <a:rPr lang="ru-RU" sz="2400" dirty="0">
                <a:solidFill>
                  <a:srgbClr val="FFFF00"/>
                </a:solidFill>
                <a:latin typeface="Times New Roman" pitchFamily="18" charset="0"/>
                <a:cs typeface="Times New Roman" pitchFamily="18" charset="0"/>
              </a:rPr>
              <a:t>бабочка-галстуков</a:t>
            </a:r>
            <a:r>
              <a:rPr lang="ru-RU" sz="2400" dirty="0">
                <a:solidFill>
                  <a:srgbClr val="FFFF00"/>
                </a:solidFill>
                <a:latin typeface="Times New Roman" pitchFamily="18" charset="0"/>
              </a:rPr>
              <a:t>  из 12 красных можно выбрать</a:t>
            </a:r>
          </a:p>
          <a:p>
            <a:pPr eaLnBrk="1" hangingPunct="1"/>
            <a:r>
              <a:rPr lang="ru-RU" sz="2400" dirty="0">
                <a:solidFill>
                  <a:srgbClr val="FFFF00"/>
                </a:solidFill>
                <a:latin typeface="Times New Roman" pitchFamily="18" charset="0"/>
              </a:rPr>
              <a:t>                                                                                   </a:t>
            </a:r>
          </a:p>
          <a:p>
            <a:pPr eaLnBrk="1" hangingPunct="1"/>
            <a:r>
              <a:rPr lang="ru-RU" sz="2400" dirty="0">
                <a:solidFill>
                  <a:srgbClr val="FFFF00"/>
                </a:solidFill>
                <a:latin typeface="Times New Roman" pitchFamily="18" charset="0"/>
              </a:rPr>
              <a:t>                                                   способами,  аналогично </a:t>
            </a:r>
          </a:p>
          <a:p>
            <a:pPr eaLnBrk="1" hangingPunct="1"/>
            <a:endParaRPr lang="ru-RU" sz="2400" dirty="0">
              <a:solidFill>
                <a:srgbClr val="FFFF00"/>
              </a:solidFill>
              <a:latin typeface="Times New Roman" pitchFamily="18" charset="0"/>
            </a:endParaRPr>
          </a:p>
          <a:p>
            <a:pPr eaLnBrk="1" hangingPunct="1"/>
            <a:r>
              <a:rPr lang="ru-RU" sz="2400" dirty="0">
                <a:solidFill>
                  <a:srgbClr val="FFFF00"/>
                </a:solidFill>
                <a:latin typeface="Times New Roman" pitchFamily="18" charset="0"/>
              </a:rPr>
              <a:t>4   белых  -                                                         способами.</a:t>
            </a:r>
          </a:p>
          <a:p>
            <a:endParaRPr lang="ru-RU" sz="2400" dirty="0">
              <a:solidFill>
                <a:srgbClr val="FFFF00"/>
              </a:solidFill>
              <a:latin typeface="Times New Roman" pitchFamily="18" charset="0"/>
            </a:endParaRPr>
          </a:p>
          <a:p>
            <a:r>
              <a:rPr lang="ru-RU" sz="2400" dirty="0">
                <a:solidFill>
                  <a:srgbClr val="FFFF00"/>
                </a:solidFill>
                <a:latin typeface="Times New Roman" pitchFamily="18" charset="0"/>
              </a:rPr>
              <a:t>Вероятность того, что все 4 </a:t>
            </a:r>
            <a:r>
              <a:rPr lang="ru-RU" sz="2400" dirty="0">
                <a:solidFill>
                  <a:srgbClr val="FFFF00"/>
                </a:solidFill>
                <a:latin typeface="Times New Roman" pitchFamily="18" charset="0"/>
                <a:cs typeface="Times New Roman" pitchFamily="18" charset="0"/>
              </a:rPr>
              <a:t>бабочка-галстуков</a:t>
            </a:r>
            <a:r>
              <a:rPr lang="ru-RU" sz="2400" dirty="0">
                <a:solidFill>
                  <a:srgbClr val="FFFF00"/>
                </a:solidFill>
                <a:latin typeface="Times New Roman" pitchFamily="18" charset="0"/>
              </a:rPr>
              <a:t> будут красные, равна</a:t>
            </a:r>
          </a:p>
          <a:p>
            <a:endParaRPr lang="ru-RU" sz="2400" dirty="0">
              <a:solidFill>
                <a:srgbClr val="FFFF00"/>
              </a:solidFill>
              <a:latin typeface="Times New Roman" pitchFamily="18" charset="0"/>
            </a:endParaRPr>
          </a:p>
          <a:p>
            <a:endParaRPr lang="ru-RU" sz="2400" dirty="0">
              <a:solidFill>
                <a:srgbClr val="FFFF00"/>
              </a:solidFill>
              <a:latin typeface="Times New Roman" pitchFamily="18" charset="0"/>
            </a:endParaRPr>
          </a:p>
          <a:p>
            <a:endParaRPr lang="ru-RU" sz="2400" dirty="0">
              <a:solidFill>
                <a:srgbClr val="FFFF00"/>
              </a:solidFill>
              <a:latin typeface="Times New Roman" pitchFamily="18" charset="0"/>
            </a:endParaRPr>
          </a:p>
          <a:p>
            <a:r>
              <a:rPr lang="ru-RU" sz="2400" b="1" dirty="0">
                <a:solidFill>
                  <a:srgbClr val="FFFF00"/>
                </a:solidFill>
                <a:latin typeface="Times New Roman" pitchFamily="18" charset="0"/>
              </a:rPr>
              <a:t>Ответ: 0,13</a:t>
            </a:r>
            <a:r>
              <a:rPr lang="ru-RU" sz="2400" dirty="0">
                <a:solidFill>
                  <a:srgbClr val="FFFF00"/>
                </a:solidFill>
                <a:latin typeface="Times New Roman" pitchFamily="18" charset="0"/>
              </a:rPr>
              <a:t>                 </a:t>
            </a:r>
          </a:p>
        </p:txBody>
      </p:sp>
      <p:graphicFrame>
        <p:nvGraphicFramePr>
          <p:cNvPr id="3" name="Объект 2"/>
          <p:cNvGraphicFramePr>
            <a:graphicFrameLocks noChangeAspect="1"/>
          </p:cNvGraphicFramePr>
          <p:nvPr/>
        </p:nvGraphicFramePr>
        <p:xfrm>
          <a:off x="1703512" y="1844824"/>
          <a:ext cx="3744416" cy="825748"/>
        </p:xfrm>
        <a:graphic>
          <a:graphicData uri="http://schemas.openxmlformats.org/presentationml/2006/ole">
            <mc:AlternateContent xmlns:mc="http://schemas.openxmlformats.org/markup-compatibility/2006">
              <mc:Choice xmlns:v="urn:schemas-microsoft-com:vml" Requires="v">
                <p:oleObj spid="_x0000_s2122" name="Equation" r:id="rId3" imgW="1904760" imgH="393480" progId="">
                  <p:embed/>
                </p:oleObj>
              </mc:Choice>
              <mc:Fallback>
                <p:oleObj name="Equation" r:id="rId3" imgW="1904760" imgH="393480" progId="">
                  <p:embed/>
                  <p:pic>
                    <p:nvPicPr>
                      <p:cNvPr id="3" name="Объект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2" y="1844824"/>
                        <a:ext cx="3744416" cy="8257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99" name="Object 3"/>
          <p:cNvGraphicFramePr>
            <a:graphicFrameLocks noChangeAspect="1"/>
          </p:cNvGraphicFramePr>
          <p:nvPr>
            <p:extLst>
              <p:ext uri="{D42A27DB-BD31-4B8C-83A1-F6EECF244321}">
                <p14:modId xmlns:p14="http://schemas.microsoft.com/office/powerpoint/2010/main" val="140420692"/>
              </p:ext>
            </p:extLst>
          </p:nvPr>
        </p:nvGraphicFramePr>
        <p:xfrm>
          <a:off x="3287688" y="2564905"/>
          <a:ext cx="4320480" cy="826641"/>
        </p:xfrm>
        <a:graphic>
          <a:graphicData uri="http://schemas.openxmlformats.org/presentationml/2006/ole">
            <mc:AlternateContent xmlns:mc="http://schemas.openxmlformats.org/markup-compatibility/2006">
              <mc:Choice xmlns:v="urn:schemas-microsoft-com:vml" Requires="v">
                <p:oleObj spid="_x0000_s2123" name="Equation" r:id="rId5" imgW="2120760" imgH="393480" progId="">
                  <p:embed/>
                </p:oleObj>
              </mc:Choice>
              <mc:Fallback>
                <p:oleObj name="Equation" r:id="rId5" imgW="2120760" imgH="393480" progId="">
                  <p:embed/>
                  <p:pic>
                    <p:nvPicPr>
                      <p:cNvPr id="552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688" y="2564905"/>
                        <a:ext cx="4320480" cy="8266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0" name="Object 4"/>
          <p:cNvGraphicFramePr>
            <a:graphicFrameLocks noChangeAspect="1"/>
          </p:cNvGraphicFramePr>
          <p:nvPr/>
        </p:nvGraphicFramePr>
        <p:xfrm>
          <a:off x="2063553" y="620688"/>
          <a:ext cx="5256213" cy="825054"/>
        </p:xfrm>
        <a:graphic>
          <a:graphicData uri="http://schemas.openxmlformats.org/presentationml/2006/ole">
            <mc:AlternateContent xmlns:mc="http://schemas.openxmlformats.org/markup-compatibility/2006">
              <mc:Choice xmlns:v="urn:schemas-microsoft-com:vml" Requires="v">
                <p:oleObj spid="_x0000_s2124" name="Equation" r:id="rId7" imgW="2286000" imgH="393480" progId="">
                  <p:embed/>
                </p:oleObj>
              </mc:Choice>
              <mc:Fallback>
                <p:oleObj name="Equation" r:id="rId7" imgW="2286000" imgH="393480" progId="">
                  <p:embed/>
                  <p:pic>
                    <p:nvPicPr>
                      <p:cNvPr id="5530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3553" y="620688"/>
                        <a:ext cx="5256213" cy="825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703512" y="177247"/>
            <a:ext cx="6264696" cy="738664"/>
          </a:xfrm>
          <a:prstGeom prst="rect">
            <a:avLst/>
          </a:prstGeom>
          <a:noFill/>
        </p:spPr>
        <p:txBody>
          <a:bodyPr wrap="square" rtlCol="0">
            <a:spAutoFit/>
          </a:bodyPr>
          <a:lstStyle/>
          <a:p>
            <a:pPr algn="just"/>
            <a:r>
              <a:rPr lang="ru-RU" sz="2400" dirty="0">
                <a:solidFill>
                  <a:srgbClr val="FFFF00"/>
                </a:solidFill>
                <a:latin typeface="Times New Roman" pitchFamily="18" charset="0"/>
              </a:rPr>
              <a:t>4 </a:t>
            </a:r>
            <a:r>
              <a:rPr lang="ru-RU" sz="2400" dirty="0">
                <a:solidFill>
                  <a:srgbClr val="FFFF00"/>
                </a:solidFill>
                <a:latin typeface="Times New Roman" pitchFamily="18" charset="0"/>
                <a:cs typeface="Times New Roman" pitchFamily="18" charset="0"/>
              </a:rPr>
              <a:t>бабочка-галстуков</a:t>
            </a:r>
            <a:r>
              <a:rPr lang="ru-RU" sz="2400" dirty="0">
                <a:solidFill>
                  <a:srgbClr val="FFFF00"/>
                </a:solidFill>
                <a:latin typeface="Times New Roman" pitchFamily="18" charset="0"/>
              </a:rPr>
              <a:t> из 30  можно выбрать             </a:t>
            </a:r>
          </a:p>
          <a:p>
            <a:pPr algn="just"/>
            <a:endParaRPr lang="ru-RU" dirty="0">
              <a:solidFill>
                <a:srgbClr val="FFFF00"/>
              </a:solidFill>
            </a:endParaRPr>
          </a:p>
        </p:txBody>
      </p:sp>
      <p:sp>
        <p:nvSpPr>
          <p:cNvPr id="8" name="TextBox 7"/>
          <p:cNvSpPr txBox="1"/>
          <p:nvPr/>
        </p:nvSpPr>
        <p:spPr>
          <a:xfrm>
            <a:off x="7320136" y="836713"/>
            <a:ext cx="2088232" cy="461665"/>
          </a:xfrm>
          <a:prstGeom prst="rect">
            <a:avLst/>
          </a:prstGeom>
          <a:noFill/>
        </p:spPr>
        <p:txBody>
          <a:bodyPr wrap="square" rtlCol="0">
            <a:spAutoFit/>
          </a:bodyPr>
          <a:lstStyle/>
          <a:p>
            <a:r>
              <a:rPr lang="ru-RU" sz="2400" dirty="0">
                <a:solidFill>
                  <a:srgbClr val="FFFF00"/>
                </a:solidFill>
                <a:latin typeface="Times New Roman" pitchFamily="18" charset="0"/>
                <a:cs typeface="Times New Roman" pitchFamily="18" charset="0"/>
              </a:rPr>
              <a:t>способами</a:t>
            </a:r>
          </a:p>
        </p:txBody>
      </p:sp>
      <p:graphicFrame>
        <p:nvGraphicFramePr>
          <p:cNvPr id="9" name="Объект 8"/>
          <p:cNvGraphicFramePr>
            <a:graphicFrameLocks noChangeAspect="1"/>
          </p:cNvGraphicFramePr>
          <p:nvPr>
            <p:extLst>
              <p:ext uri="{D42A27DB-BD31-4B8C-83A1-F6EECF244321}">
                <p14:modId xmlns:p14="http://schemas.microsoft.com/office/powerpoint/2010/main" val="228169830"/>
              </p:ext>
            </p:extLst>
          </p:nvPr>
        </p:nvGraphicFramePr>
        <p:xfrm>
          <a:off x="1875680" y="4423400"/>
          <a:ext cx="7532688" cy="863600"/>
        </p:xfrm>
        <a:graphic>
          <a:graphicData uri="http://schemas.openxmlformats.org/presentationml/2006/ole">
            <mc:AlternateContent xmlns:mc="http://schemas.openxmlformats.org/markup-compatibility/2006">
              <mc:Choice xmlns:v="urn:schemas-microsoft-com:vml" Requires="v">
                <p:oleObj spid="_x0000_s2125" name="Equation" r:id="rId9" imgW="2971800" imgH="393480" progId="">
                  <p:embed/>
                </p:oleObj>
              </mc:Choice>
              <mc:Fallback>
                <p:oleObj name="Equation" r:id="rId9" imgW="2971800" imgH="393480" progId="">
                  <p:embed/>
                  <p:pic>
                    <p:nvPicPr>
                      <p:cNvPr id="9" name="Объект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5680" y="4423400"/>
                        <a:ext cx="753268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88</TotalTime>
  <Words>1497</Words>
  <Application>Microsoft Office PowerPoint</Application>
  <PresentationFormat>Широкоэкранный</PresentationFormat>
  <Paragraphs>168</Paragraphs>
  <Slides>19</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19</vt:i4>
      </vt:variant>
    </vt:vector>
  </HeadingPairs>
  <TitlesOfParts>
    <vt:vector size="28" baseType="lpstr">
      <vt:lpstr>Arial</vt:lpstr>
      <vt:lpstr>Book Antiqua</vt:lpstr>
      <vt:lpstr>Cambria Math</vt:lpstr>
      <vt:lpstr>Century Gothic</vt:lpstr>
      <vt:lpstr>Times New Roman</vt:lpstr>
      <vt:lpstr>Wingdings</vt:lpstr>
      <vt:lpstr>След самолета</vt:lpstr>
      <vt:lpstr>Формула</vt:lpstr>
      <vt:lpstr>Equation</vt:lpstr>
      <vt:lpstr>Теоремы сложения и умножения вероятностей</vt:lpstr>
      <vt:lpstr>Цели урока</vt:lpstr>
      <vt:lpstr>Теорема сложения вероятностей</vt:lpstr>
      <vt:lpstr>Теорема сложения вероятностей</vt:lpstr>
      <vt:lpstr>Задача 1</vt:lpstr>
      <vt:lpstr>Задача 2</vt:lpstr>
      <vt:lpstr>Решение </vt:lpstr>
      <vt:lpstr>Задача 3</vt:lpstr>
      <vt:lpstr>Презентация PowerPoint</vt:lpstr>
      <vt:lpstr>Решение     задач  ( проверь себя!!!)</vt:lpstr>
      <vt:lpstr>Теорема  умножения вероятностей. </vt:lpstr>
      <vt:lpstr>Презентация PowerPoint</vt:lpstr>
      <vt:lpstr>Решение</vt:lpstr>
      <vt:lpstr>Презентация PowerPoint</vt:lpstr>
      <vt:lpstr>Презентация PowerPoint</vt:lpstr>
      <vt:lpstr>Задача 3</vt:lpstr>
      <vt:lpstr>Решение</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Теоремы сложения и умножения вероятностей</dc:title>
  <dc:creator>Заикина Яна Александровна</dc:creator>
  <cp:lastModifiedBy>Заикина Яна Александровна</cp:lastModifiedBy>
  <cp:revision>18</cp:revision>
  <dcterms:created xsi:type="dcterms:W3CDTF">2023-05-06T05:28:11Z</dcterms:created>
  <dcterms:modified xsi:type="dcterms:W3CDTF">2023-05-06T10:57:12Z</dcterms:modified>
</cp:coreProperties>
</file>