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91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  <p:sldId id="281" r:id="rId25"/>
    <p:sldId id="282" r:id="rId26"/>
    <p:sldId id="283" r:id="rId27"/>
    <p:sldId id="284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F093-19A6-4ED9-B892-29CFA5DCB0D6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750D9-2CBD-4426-B487-77AC68DEA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2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750D9-2CBD-4426-B487-77AC68DEA15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F101EB-3B76-4424-A7FA-1332447EAE0A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97708E-00D3-4BEC-A1F4-CABA92367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Реклама здоровья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такой рекламе нет </a:t>
            </a:r>
            <a:r>
              <a:rPr lang="ru-RU" dirty="0"/>
              <a:t>места для юмора. Реклама </a:t>
            </a:r>
            <a:r>
              <a:rPr lang="ru-RU" dirty="0" smtClean="0"/>
              <a:t>медицинских </a:t>
            </a:r>
            <a:r>
              <a:rPr lang="ru-RU" dirty="0"/>
              <a:t>услуг и товаров требует развернутой аргументации, свидетельство эффективности лечения.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Запрет в отношении неподтвержденной рекла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" y="457200"/>
            <a:ext cx="9200058" cy="5060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Зелёный свет витаминам и минеральным веществам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Чаще всего «зелёный свет» даётся рекламе, где речь идёт о витаминах и минеральных веществах. К примеру, среди </a:t>
            </a:r>
            <a:r>
              <a:rPr lang="ru-RU" dirty="0" err="1"/>
              <a:t>слоганов</a:t>
            </a:r>
            <a:r>
              <a:rPr lang="ru-RU" dirty="0"/>
              <a:t>, где упоминается витамин С, было разрешено около десятка. Среди них есть как хорошо знакомые («Витамин С укрепляет иммунную систему»), так и менее известные («Витамин С способствует нормализации психологического состояния»). Из рекламных текстов, в которых упоминается кальций, разрешены восемь. В том числе «Кальций важен для сохранения прочности костей» и «Кальций способствует сохранению здоровых зубов». Если в продуктах питания содержатся селен и цинк, на этикетке разрешено писать «Цинк защищает клетки от окислительного стресса».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Запрет в отношении неподтвержденной рекла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019" y="476672"/>
            <a:ext cx="8737981" cy="4680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ПРИМЕРЫ РЕКЛАМЫ ЗДОРОВЬЯ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552728" cy="52236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01327"/>
            <a:ext cx="6552728" cy="5307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40152"/>
            <a:ext cx="8547934" cy="4537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5" y="1253262"/>
            <a:ext cx="7774317" cy="57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Реклама розничных товаров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Люди обычно интересуются каким-то конкретным </a:t>
            </a:r>
            <a:r>
              <a:rPr lang="ru-RU" dirty="0" smtClean="0"/>
              <a:t>товаром, Поэтому </a:t>
            </a:r>
            <a:r>
              <a:rPr lang="ru-RU" dirty="0"/>
              <a:t>одновременное рекламирование всего ассортимента в одном объявлении – неэффективно, ведь люди не покупают сразу все товары, а нужный им в данный момент теряется в общем списке</a:t>
            </a:r>
            <a:r>
              <a:rPr lang="ru-RU" dirty="0" smtClean="0"/>
              <a:t>.</a:t>
            </a:r>
          </a:p>
          <a:p>
            <a:r>
              <a:rPr lang="ru-RU" dirty="0"/>
              <a:t>При розничной рекламе лучше сосредоточиться на чем-то самом выгодном, а ссылку на другие товары привести в качестве второстепенного аргумента. Обязательно указывается цена.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Адреса магазинов в рекламе розничной торгов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017" y="1319095"/>
            <a:ext cx="3393395" cy="2468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Содержание розничной рекламы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073" y="1196752"/>
            <a:ext cx="592338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 рекламе розничных товаров также должны быть указаны: телефон, адрес магазина, как до него добраться, время работы. </a:t>
            </a:r>
            <a:r>
              <a:rPr lang="ru-RU" dirty="0" smtClean="0"/>
              <a:t>Преимуществом будет также  описание магазина: </a:t>
            </a:r>
            <a:r>
              <a:rPr lang="ru-RU" dirty="0"/>
              <a:t>большой или маленький, престижный, дешевых товаров и т.д. В длинной рекламе стоит упомянуть название магазина несколько раз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Важно подталкивать покупателей посетить магазин </a:t>
            </a:r>
            <a:r>
              <a:rPr lang="ru-RU" dirty="0" smtClean="0"/>
              <a:t>немедленно, </a:t>
            </a:r>
            <a:r>
              <a:rPr lang="ru-RU" dirty="0"/>
              <a:t>иначе они могут забыть о рекламе и оказаться у конкурента.</a:t>
            </a:r>
          </a:p>
        </p:txBody>
      </p:sp>
      <p:pic>
        <p:nvPicPr>
          <p:cNvPr id="1026" name="Picture 2" descr="https://rus-media.pro/static/images/%D0%A2%D0%BE%D0%BF%D0%BE%D1%82%D1%83%D0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23" y="3645024"/>
            <a:ext cx="4438286" cy="30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ru-RU" dirty="0"/>
              <a:t>В рекламе розничных товаров эффективно использование купонов, приводящих покупателей в определенный магазин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http://www.nazaykin.ru/_prod_retai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4380"/>
            <a:ext cx="3138362" cy="44608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913" y="876300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В рекламе товаров особенно подчеркиваются торговая марка, сохранность и цена.</a:t>
            </a:r>
          </a:p>
        </p:txBody>
      </p:sp>
      <p:pic>
        <p:nvPicPr>
          <p:cNvPr id="2050" name="Picture 2" descr="http://livetobe.ru/kocofmafd/otkrytiya-supermarketa-odezhdy-i-obuvi-13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31" y="2924944"/>
            <a:ext cx="4980137" cy="354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Характеристики товара в розничной рекламе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Обычные характеристики:</a:t>
            </a:r>
          </a:p>
          <a:p>
            <a:r>
              <a:rPr lang="ru-RU" dirty="0" smtClean="0"/>
              <a:t>– торговая марка</a:t>
            </a:r>
          </a:p>
          <a:p>
            <a:r>
              <a:rPr lang="ru-RU" dirty="0" smtClean="0"/>
              <a:t>– год выпуска</a:t>
            </a:r>
          </a:p>
          <a:p>
            <a:r>
              <a:rPr lang="ru-RU" dirty="0" smtClean="0"/>
              <a:t>– новое или б/у</a:t>
            </a:r>
          </a:p>
          <a:p>
            <a:r>
              <a:rPr lang="ru-RU" dirty="0" smtClean="0"/>
              <a:t>– сохранность</a:t>
            </a:r>
          </a:p>
          <a:p>
            <a:r>
              <a:rPr lang="ru-RU" dirty="0" smtClean="0"/>
              <a:t>– размер</a:t>
            </a:r>
          </a:p>
          <a:p>
            <a:r>
              <a:rPr lang="ru-RU" dirty="0" smtClean="0"/>
              <a:t>– цвет</a:t>
            </a:r>
          </a:p>
          <a:p>
            <a:r>
              <a:rPr lang="ru-RU" dirty="0" smtClean="0"/>
              <a:t>– доставка</a:t>
            </a:r>
          </a:p>
          <a:p>
            <a:r>
              <a:rPr lang="ru-RU" dirty="0" smtClean="0"/>
              <a:t>– установка</a:t>
            </a:r>
          </a:p>
          <a:p>
            <a:r>
              <a:rPr lang="ru-RU" dirty="0" smtClean="0"/>
              <a:t>– цена и условия оплаты</a:t>
            </a:r>
          </a:p>
          <a:p>
            <a:r>
              <a:rPr lang="ru-RU" dirty="0" smtClean="0"/>
              <a:t>– имя, адрес, телефон (</a:t>
            </a:r>
            <a:r>
              <a:rPr lang="ru-RU" dirty="0" err="1" smtClean="0"/>
              <a:t>e-mail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рекламой здоровья и розничных товаров</a:t>
            </a:r>
          </a:p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- изучить рекламу здоровья</a:t>
            </a:r>
          </a:p>
          <a:p>
            <a:r>
              <a:rPr lang="ru-RU" dirty="0" smtClean="0"/>
              <a:t>- изучить рекламу </a:t>
            </a:r>
            <a:r>
              <a:rPr lang="ru-RU" smtClean="0"/>
              <a:t>розничных товаров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Ключевые слова в розничной рекламе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Уместные ключевые слова:</a:t>
            </a:r>
          </a:p>
          <a:p>
            <a:r>
              <a:rPr lang="ru-RU" dirty="0" smtClean="0"/>
              <a:t>– надежно</a:t>
            </a:r>
          </a:p>
          <a:p>
            <a:r>
              <a:rPr lang="ru-RU" dirty="0" smtClean="0"/>
              <a:t>– недорого</a:t>
            </a:r>
          </a:p>
          <a:p>
            <a:r>
              <a:rPr lang="ru-RU" dirty="0" smtClean="0"/>
              <a:t>– всепогодно</a:t>
            </a:r>
          </a:p>
          <a:p>
            <a:r>
              <a:rPr lang="ru-RU" dirty="0" smtClean="0"/>
              <a:t>– модно</a:t>
            </a:r>
          </a:p>
          <a:p>
            <a:r>
              <a:rPr lang="ru-RU" dirty="0" smtClean="0"/>
              <a:t>– экономично</a:t>
            </a:r>
          </a:p>
          <a:p>
            <a:r>
              <a:rPr lang="ru-RU" dirty="0" smtClean="0"/>
              <a:t>– выгодно</a:t>
            </a:r>
          </a:p>
          <a:p>
            <a:r>
              <a:rPr lang="ru-RU" dirty="0" smtClean="0"/>
              <a:t>– легко в использовании</a:t>
            </a:r>
          </a:p>
          <a:p>
            <a:r>
              <a:rPr lang="ru-RU" dirty="0" smtClean="0"/>
              <a:t>– доставьте себе удовольствие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Производители товаров обычно нацеливают свою рекламу или на индивидуального потребителя, или на сферу торговли. Индивидуальный потребитель может быть как обычным покупателем товара или услуги, так и специалистом. </a:t>
            </a:r>
            <a:endParaRPr lang="ru-RU" dirty="0" smtClean="0"/>
          </a:p>
          <a:p>
            <a:r>
              <a:rPr lang="ru-RU" dirty="0" smtClean="0"/>
              <a:t>На обычного </a:t>
            </a:r>
            <a:r>
              <a:rPr lang="ru-RU" dirty="0"/>
              <a:t>покупателя реклама направляется, чтобы стимулировать покупку товара определенной марки в розничных магазинах или непосредственно у фирмы по </a:t>
            </a:r>
            <a:r>
              <a:rPr lang="ru-RU" dirty="0" smtClean="0"/>
              <a:t>каталогу. </a:t>
            </a:r>
          </a:p>
          <a:p>
            <a:r>
              <a:rPr lang="ru-RU" dirty="0" smtClean="0"/>
              <a:t>При </a:t>
            </a:r>
            <a:r>
              <a:rPr lang="ru-RU" dirty="0"/>
              <a:t>рекламе на специалистов целью также может быть поощрение рекомендовать </a:t>
            </a:r>
            <a:r>
              <a:rPr lang="ru-RU" dirty="0" smtClean="0"/>
              <a:t>использование </a:t>
            </a:r>
            <a:r>
              <a:rPr lang="ru-RU" dirty="0"/>
              <a:t>товара клиентам (или руководителям).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/>
              </a:rPr>
              <a:t>Реклама в розничной торговле: специфика, формы, организация</a:t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95400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Розничную </a:t>
            </a:r>
            <a:r>
              <a:rPr lang="ru-RU" sz="2800" dirty="0"/>
              <a:t>рекламу часто называют местной, поскольку ее целевой рынок местный. </a:t>
            </a:r>
            <a:endParaRPr lang="ru-RU" sz="2800" dirty="0" smtClean="0"/>
          </a:p>
          <a:p>
            <a:pPr algn="just"/>
            <a:r>
              <a:rPr lang="ru-RU" sz="2800" dirty="0" smtClean="0"/>
              <a:t>При </a:t>
            </a:r>
            <a:r>
              <a:rPr lang="ru-RU" sz="2800" dirty="0"/>
              <a:t>большом разнообразии предприятий розничной торговли (салоны красоты, булочные, кафе), всех их объединяет направленность на продажу товаров или услуг непосредственно потребителям для их личного пользования.</a:t>
            </a:r>
          </a:p>
        </p:txBody>
      </p:sp>
      <p:pic>
        <p:nvPicPr>
          <p:cNvPr id="1026" name="Picture 2" descr="https://img.localway.ru/scaled/poi/302322/547746/544x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2546"/>
            <a:ext cx="4383288" cy="241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rod-novoross.ru/foto_dop/thumbs/k82syjcv4hmlngp3w0e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4" y="4434550"/>
            <a:ext cx="4042420" cy="26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Розничной рекламе свойственна </a:t>
            </a:r>
            <a:r>
              <a:rPr lang="ru-RU" sz="2700" dirty="0" smtClean="0">
                <a:solidFill>
                  <a:srgbClr val="FF0000"/>
                </a:solidFill>
              </a:rPr>
              <a:t>назойливость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Все</a:t>
            </a:r>
            <a:r>
              <a:rPr lang="ru-RU" dirty="0"/>
              <a:t>, связанное с этой рекламой, толкает потребителя </a:t>
            </a:r>
            <a:r>
              <a:rPr lang="ru-RU" dirty="0" smtClean="0"/>
              <a:t>к </a:t>
            </a:r>
            <a:r>
              <a:rPr lang="ru-RU" dirty="0"/>
              <a:t>посещению магазина. Поэтому розничная реклама (РР) включает конкретную информацию о ценах, условиях продажи, размерах, расцветках и т.д. </a:t>
            </a:r>
            <a:endParaRPr lang="ru-RU" dirty="0" smtClean="0"/>
          </a:p>
          <a:p>
            <a:pPr algn="just"/>
            <a:r>
              <a:rPr lang="ru-RU" dirty="0" smtClean="0"/>
              <a:t>Розничная </a:t>
            </a:r>
            <a:r>
              <a:rPr lang="ru-RU" dirty="0"/>
              <a:t>реклама работает на конкретный магазин, поэтому включает информацию о нем: наименование магазина, его адрес, номер телефона, часы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7489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rmAutofit/>
          </a:bodyPr>
          <a:lstStyle/>
          <a:p>
            <a:r>
              <a:rPr lang="ru-RU" dirty="0"/>
              <a:t>Уровень доверия к рекламе розничной торговли достаточно низок, так как, по мнению респондентов, она:</a:t>
            </a:r>
            <a:br>
              <a:rPr lang="ru-RU" dirty="0"/>
            </a:br>
            <a:r>
              <a:rPr lang="ru-RU" i="1" dirty="0"/>
              <a:t>      </a:t>
            </a:r>
            <a:r>
              <a:rPr lang="ru-RU" i="1" dirty="0">
                <a:solidFill>
                  <a:srgbClr val="FF0000"/>
                </a:solidFill>
              </a:rPr>
              <a:t> - оскорбляет умственные способности человека, указывая на суперскидки (70%);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       - указывает на ложные и преувеличенные утверждения об экономичности;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       - часто содержит ложные и преувеличенные утверждения о продуктах.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Розничная реклама ориентируется на сезонность спроса на Т/У определенной категории</a:t>
            </a:r>
            <a:r>
              <a:rPr lang="ru-RU" sz="2700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Например</a:t>
            </a:r>
            <a:r>
              <a:rPr lang="ru-RU" dirty="0"/>
              <a:t>, лучшие месяцы для дилеров новых отечественных автомобилей – май и август; </a:t>
            </a:r>
            <a:r>
              <a:rPr lang="ru-RU" dirty="0" smtClean="0"/>
              <a:t>декабрь, март </a:t>
            </a:r>
            <a:r>
              <a:rPr lang="ru-RU" dirty="0"/>
              <a:t>– </a:t>
            </a:r>
            <a:r>
              <a:rPr lang="ru-RU" dirty="0" smtClean="0"/>
              <a:t>лучшие месяцы </a:t>
            </a:r>
            <a:r>
              <a:rPr lang="ru-RU" dirty="0"/>
              <a:t>для продажи </a:t>
            </a:r>
            <a:r>
              <a:rPr lang="ru-RU" dirty="0" smtClean="0"/>
              <a:t>ювелирных </a:t>
            </a:r>
            <a:r>
              <a:rPr lang="ru-RU" dirty="0"/>
              <a:t>изделий </a:t>
            </a:r>
            <a:r>
              <a:rPr lang="ru-RU" dirty="0" smtClean="0"/>
              <a:t>и в </a:t>
            </a:r>
            <a:r>
              <a:rPr lang="ru-RU" dirty="0"/>
              <a:t>2 раза выше, чем в другие месяцы; ноябрь – лучший месяц для магазинов тканей и швейных изделий.</a:t>
            </a:r>
          </a:p>
        </p:txBody>
      </p:sp>
    </p:spTree>
    <p:extLst>
      <p:ext uri="{BB962C8B-B14F-4D97-AF65-F5344CB8AC3E}">
        <p14:creationId xmlns:p14="http://schemas.microsoft.com/office/powerpoint/2010/main" val="4959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Розничная реклама использует общенациональные (например, Новый Год, Рождество) и профессиональные праздники (день строителей, железнодорожников, день учителя) для стимулирования сбыта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5591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</a:rPr>
              <a:t>Возможные преимущества перед конкурентами, которые может показать реклама: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-  система самообслуживания в магазине;</a:t>
            </a:r>
            <a:br>
              <a:rPr lang="ru-RU" dirty="0"/>
            </a:br>
            <a:r>
              <a:rPr lang="ru-RU" dirty="0"/>
              <a:t>  -  круглосуточный или другой удобный режим работы;</a:t>
            </a:r>
            <a:br>
              <a:rPr lang="ru-RU" dirty="0"/>
            </a:br>
            <a:r>
              <a:rPr lang="ru-RU" dirty="0"/>
              <a:t>  -  конкурентные цены;</a:t>
            </a:r>
            <a:br>
              <a:rPr lang="ru-RU" dirty="0"/>
            </a:br>
            <a:r>
              <a:rPr lang="ru-RU" dirty="0"/>
              <a:t>  -  разнообразие ассортимента;</a:t>
            </a:r>
            <a:br>
              <a:rPr lang="ru-RU" dirty="0"/>
            </a:br>
            <a:r>
              <a:rPr lang="ru-RU" dirty="0"/>
              <a:t>  -  скидки для различных категорий покупателей (например, пенсионеров);</a:t>
            </a:r>
            <a:br>
              <a:rPr lang="ru-RU" dirty="0"/>
            </a:br>
            <a:r>
              <a:rPr lang="ru-RU" dirty="0"/>
              <a:t>  -  современный дизайн;</a:t>
            </a:r>
            <a:br>
              <a:rPr lang="ru-RU" dirty="0"/>
            </a:br>
            <a:r>
              <a:rPr lang="ru-RU" dirty="0"/>
              <a:t>  -  удобное местоположение, удобная парковка и т.п.;</a:t>
            </a:r>
            <a:br>
              <a:rPr lang="ru-RU" dirty="0"/>
            </a:br>
            <a:r>
              <a:rPr lang="ru-RU" dirty="0"/>
              <a:t>  -  возможность получить профессиональный совет;</a:t>
            </a:r>
            <a:br>
              <a:rPr lang="ru-RU" dirty="0"/>
            </a:br>
            <a:r>
              <a:rPr lang="ru-RU" dirty="0"/>
              <a:t>  -  возможность внимательно, не торопясь, изучить товар;</a:t>
            </a:r>
            <a:br>
              <a:rPr lang="ru-RU" dirty="0"/>
            </a:br>
            <a:r>
              <a:rPr lang="ru-RU" dirty="0"/>
              <a:t>  -  атмосфера благожелательности и уюта;</a:t>
            </a:r>
            <a:br>
              <a:rPr lang="ru-RU" dirty="0"/>
            </a:br>
            <a:r>
              <a:rPr lang="ru-RU" dirty="0"/>
              <a:t>  -  возможность доставки товаров на дом.</a:t>
            </a:r>
          </a:p>
        </p:txBody>
      </p:sp>
    </p:spTree>
    <p:extLst>
      <p:ext uri="{BB962C8B-B14F-4D97-AF65-F5344CB8AC3E}">
        <p14:creationId xmlns:p14="http://schemas.microsoft.com/office/powerpoint/2010/main" val="21045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Реклама, направленная на рядовых потребителей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Реклама для потребителей может быть более простой или более сложной не только в зависимости от того, являются потребители обычными покупателями или специалистами, но и в зависимости от того, каков сам товар – короткого или длительного сроков пользования.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правило, для простой рекламы требуется меньше места и меньше аргументов – человек не сильно задумывается при покупке простой или недорогой вещи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Для сложной – больше места, больше рациональных аргументов – человек, покупающий дорогой товар, или специалист, закупающий технологию для бизнеса, семь раз отмерит прежде, чем отрезать.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Реклама, направленная на оптовых потребителей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2299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Реклама </a:t>
            </a:r>
            <a:r>
              <a:rPr lang="ru-RU" dirty="0"/>
              <a:t>на сферу торговли требует гораздо большего количества различных фактов и аргументов, чем реклама на обычного покупателя или реклама простого товара. </a:t>
            </a:r>
            <a:endParaRPr lang="ru-RU" dirty="0" smtClean="0"/>
          </a:p>
          <a:p>
            <a:pPr algn="just"/>
            <a:r>
              <a:rPr lang="ru-RU" dirty="0" smtClean="0"/>
              <a:t>Ведь </a:t>
            </a:r>
            <a:r>
              <a:rPr lang="ru-RU" dirty="0"/>
              <a:t>для того, чтобы купить пакет молока или фургон, нужны различные мотивации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Покупателю молока нужно просто утолить жажду и голод, покупателю фургона – заработать, не прогореть. В рекламе на сферу торговли необходимо подчеркивать деловая перспективу: «Закупайте наш товар, продавайте своим клиентам, которому он нужен, а вы на этом заработаете»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Пример неэффективной рекламы здоровья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Пример рекламы</a:t>
            </a:r>
            <a:r>
              <a:rPr lang="ru-RU" dirty="0"/>
              <a:t>, делающей упор на стандартном перечислении характеристик, а не на выгодах, получаемых пациентами: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«Альтернатива»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Стоматология без боли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Член ассоциации негосударственных стоматологических клиник АНСК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Высококвалифицированные врачи, новейшее оборудование, суперсовременные технологии и материалы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Все виды лечения и протезирования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Художественная реставрация разрушенных зубов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Снятие зубных отложений ультрасовременным </a:t>
            </a:r>
            <a:r>
              <a:rPr lang="ru-RU" dirty="0" err="1"/>
              <a:t>скалером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Исправление аномалий зубных рядов и прикуса у детей и взрослых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Обработка инструментов по программе </a:t>
            </a:r>
            <a:r>
              <a:rPr lang="ru-RU" dirty="0" err="1"/>
              <a:t>Антиспид</a:t>
            </a:r>
            <a:r>
              <a:rPr lang="ru-RU" dirty="0"/>
              <a:t>, </a:t>
            </a:r>
            <a:r>
              <a:rPr lang="ru-RU" dirty="0" err="1"/>
              <a:t>Антигепатит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Гарантия! Дисконтные карты, семейные и накопительные скидки!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Без выходных!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Реклама от имени различных юридических и физических лиц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При рекламе от имени розничных продавцов обычно делается упор на том, чтобы покупали товар именно у конкурентного продавца, а не у его конкурента.</a:t>
            </a:r>
          </a:p>
          <a:p>
            <a:pPr algn="just"/>
            <a:r>
              <a:rPr lang="ru-RU" dirty="0"/>
              <a:t>Реклама от частного лица делает больший упор именно на тексте, а не на иллюстрировании, т.к. обычно таким рекламодателем закупается очень маленький объем площади под рекламу (порой это всего пара строчек в газете).</a:t>
            </a:r>
          </a:p>
          <a:p>
            <a:pPr algn="just"/>
            <a:r>
              <a:rPr lang="ru-RU" dirty="0"/>
              <a:t>Реклама от имени </a:t>
            </a:r>
            <a:r>
              <a:rPr lang="ru-RU" dirty="0" smtClean="0"/>
              <a:t>правительства ставит </a:t>
            </a:r>
            <a:r>
              <a:rPr lang="ru-RU" dirty="0"/>
              <a:t>своей целью не продажу товара или услуги, а обращение внимания на определенную социальную или культурную проблему, оказание влияние на общество, </a:t>
            </a:r>
            <a:r>
              <a:rPr lang="ru-RU" dirty="0" smtClean="0"/>
              <a:t>на </a:t>
            </a:r>
            <a:r>
              <a:rPr lang="ru-RU" dirty="0"/>
              <a:t>изменение поведения определенных групп граждан или всего общества в целом.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Примеры убедительной рекламы здоровья (описания лекарственного препарата)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6868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  <a:r>
              <a:rPr lang="ru-RU" i="1" dirty="0"/>
              <a:t>КОЛДАКТ ФЛЮ ПЛЮС – противопростудное средство пролонгированного действия. Оно лечит насморк, оказывает жаропонижающее, болеутоляющее и антиаллергическое действие. Препарат выпускается по самой современной технологии в виде капсул, содержащих крошечные разноцветные гранулы. Составные части препарата без «пиков» и «спадов» поступают в организм как минимум 12 часов. Эта технология позволяет поддерживать стабильную концентрацию составных частей препарата в крови, оказывать длительное действие и одновременно предотвращать опасность передозировки и развития побочных эффектов. При употреблении </a:t>
            </a:r>
            <a:r>
              <a:rPr lang="ru-RU" i="1" dirty="0" err="1"/>
              <a:t>Колдакта</a:t>
            </a:r>
            <a:r>
              <a:rPr lang="ru-RU" i="1" dirty="0"/>
              <a:t> </a:t>
            </a:r>
            <a:r>
              <a:rPr lang="ru-RU" i="1" dirty="0" err="1"/>
              <a:t>Флю</a:t>
            </a:r>
            <a:r>
              <a:rPr lang="ru-RU" i="1" dirty="0"/>
              <a:t> Плюс не возникает раздражения слизистой носа и не вызывается усиление насморка, нередко возникающих при применении капель в нос, а также не раздражается слизистая оболочка желудка, что часто возникает при применении обычных таблеток и растворимых порошков.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/>
              <a:t>Колдакт</a:t>
            </a:r>
            <a:r>
              <a:rPr lang="ru-RU" i="1" dirty="0"/>
              <a:t> </a:t>
            </a:r>
            <a:r>
              <a:rPr lang="ru-RU" i="1" dirty="0" err="1"/>
              <a:t>Флю</a:t>
            </a:r>
            <a:r>
              <a:rPr lang="ru-RU" i="1" dirty="0"/>
              <a:t> Плюс применяется при появлении первых симптомов простуды.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Здоровый образ жи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Здоровый образ жизни — образ жизни человека, направленный на профилактику болезней и укрепление здоровья. </a:t>
            </a:r>
            <a:r>
              <a:rPr lang="ru-RU" dirty="0" smtClean="0">
                <a:solidFill>
                  <a:schemeClr val="bg1"/>
                </a:solidFill>
              </a:rPr>
              <a:t>Понятие </a:t>
            </a:r>
            <a:r>
              <a:rPr lang="ru-RU" dirty="0">
                <a:solidFill>
                  <a:schemeClr val="bg1"/>
                </a:solidFill>
              </a:rPr>
              <a:t>«здоровый образ жизни» однозначно пока ещё не определено. Представители философско-социологического направления рассматривают здоровый образ жизни как глобальную социальную проблему, составную часть жизни общества в целом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Понятие здоровья и здорового образа жизни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Образ </a:t>
            </a:r>
            <a:r>
              <a:rPr lang="ru-RU" dirty="0"/>
              <a:t>жизни — ведущий обобщенный фактор, определяющий основные тенденции в изменении здоровья, рассматривается как вид активной жизнедеятельности человека.</a:t>
            </a:r>
          </a:p>
          <a:p>
            <a:r>
              <a:rPr lang="ru-RU" b="1" dirty="0"/>
              <a:t>В структуру образа жизни с его медико-социальной характеристикой входят:</a:t>
            </a:r>
            <a:endParaRPr lang="ru-RU" dirty="0"/>
          </a:p>
          <a:p>
            <a:r>
              <a:rPr lang="ru-RU" dirty="0"/>
              <a:t>1) трудовая деятельность и условия труда;</a:t>
            </a:r>
          </a:p>
          <a:p>
            <a:r>
              <a:rPr lang="ru-RU" dirty="0"/>
              <a:t>2) хозяйственно-бытовая деятельность (вид жилища, жилая площадь, бытовые условия, затраты времени на бытовую деятельность и др.);</a:t>
            </a:r>
          </a:p>
          <a:p>
            <a:r>
              <a:rPr lang="ru-RU" dirty="0"/>
              <a:t>3) рекреационная деятельность, направленная на восстановление физических сил и взаимодействие с окружающей средой;</a:t>
            </a:r>
          </a:p>
          <a:p>
            <a:r>
              <a:rPr lang="ru-RU" dirty="0"/>
              <a:t>4) </a:t>
            </a:r>
            <a:r>
              <a:rPr lang="ru-RU" dirty="0" err="1"/>
              <a:t>социолизаторская</a:t>
            </a:r>
            <a:r>
              <a:rPr lang="ru-RU" dirty="0"/>
              <a:t> деятельность в семье (уход за детьми, престарелыми родственниками);</a:t>
            </a:r>
          </a:p>
          <a:p>
            <a:r>
              <a:rPr lang="ru-RU" dirty="0"/>
              <a:t>5) планирование семьи и взаимоотношения членов семьи;</a:t>
            </a:r>
          </a:p>
          <a:p>
            <a:r>
              <a:rPr lang="ru-RU" dirty="0"/>
              <a:t>6) формирование поведенческих характеристик и социально-психологического статуса;</a:t>
            </a:r>
          </a:p>
          <a:p>
            <a:r>
              <a:rPr lang="ru-RU" dirty="0"/>
              <a:t>7) медико-социальная активность (отношение к здоровью, медицине, установка на здоровый образ жизни).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 образом жизни связывают такие понятия, как уровень жизни</a:t>
            </a:r>
            <a:r>
              <a:rPr lang="ru-RU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(структура доходов на человека), качество жизни (измеряемые параметры, характеризующие степень материальной обеспеченности человека), стиль жизни (психологические индивидуальные особенности поведения), уклад жизни (национально-общественный порядок жизни, быт, культура).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Формирование здорового образа жизни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289451"/>
          </a:xfrm>
        </p:spPr>
        <p:txBody>
          <a:bodyPr>
            <a:noAutofit/>
          </a:bodyPr>
          <a:lstStyle/>
          <a:p>
            <a:r>
              <a:rPr lang="ru-RU" sz="2000" b="1" dirty="0"/>
              <a:t>Формирование здорового образа жизни — сложный системный процесс, охватывающий множество компонентов образа жизни </a:t>
            </a:r>
            <a:r>
              <a:rPr lang="ru-RU" sz="2000" b="1" dirty="0" smtClean="0"/>
              <a:t>современного </a:t>
            </a:r>
            <a:r>
              <a:rPr lang="ru-RU" sz="2000" b="1" dirty="0"/>
              <a:t>общества и включающий основные сферы и направления жизнедеятельности людей.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Выделяют в </a:t>
            </a:r>
            <a:r>
              <a:rPr lang="ru-RU" sz="2000" dirty="0"/>
              <a:t>образе жизни три категории: уровень жизни, качество жизни и стиль жизни</a:t>
            </a:r>
            <a:r>
              <a:rPr lang="ru-RU" sz="2000" dirty="0">
                <a:solidFill>
                  <a:srgbClr val="FF0000"/>
                </a:solidFill>
              </a:rPr>
              <a:t>. Уровень жизни </a:t>
            </a:r>
            <a:r>
              <a:rPr lang="ru-RU" sz="2000" dirty="0"/>
              <a:t>– это степень удовлетворения материальных, культурных, духовных потребностей (в основном экономическая категория). </a:t>
            </a:r>
            <a:r>
              <a:rPr lang="ru-RU" sz="2000" dirty="0">
                <a:solidFill>
                  <a:srgbClr val="FF0000"/>
                </a:solidFill>
              </a:rPr>
              <a:t>Качество жизни </a:t>
            </a:r>
            <a:r>
              <a:rPr lang="ru-RU" sz="2000" dirty="0"/>
              <a:t>характеризует комфорт в удовлетворении человеческих потребностей (преимущественно социологическая категория). И, наконец, </a:t>
            </a:r>
            <a:r>
              <a:rPr lang="ru-RU" sz="2000" dirty="0">
                <a:solidFill>
                  <a:srgbClr val="FF0000"/>
                </a:solidFill>
              </a:rPr>
              <a:t>стиль жизни </a:t>
            </a:r>
            <a:r>
              <a:rPr lang="ru-RU" sz="2000" dirty="0"/>
              <a:t>– поведенческая особенность жизни </a:t>
            </a:r>
            <a:r>
              <a:rPr lang="ru-RU" sz="2000" dirty="0" smtClean="0"/>
              <a:t>человека. Здоровье человека </a:t>
            </a:r>
            <a:r>
              <a:rPr lang="ru-RU" sz="2000" dirty="0"/>
              <a:t>во многом зависит от стиля жизни. Оценивая роль каждой из этих категорий в формировании здоровья, следует отметить, что при равных возможностях первых двух (уровень и качество), носящих общественный характер, здоровье человека в значительной мере зависит от стиля жизни, который в большой степени имеет персонифицированный характер и определяется историческими и национальными традициями и личностными наклонностями.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Факторы, определяющие здоровый образ жизни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r>
              <a:rPr lang="ru-RU" sz="1800" b="1" dirty="0"/>
              <a:t>Здоровье - бесценное достояние не только каждого человека , но и всего общества.</a:t>
            </a:r>
            <a:r>
              <a:rPr lang="ru-RU" sz="1800" dirty="0"/>
              <a:t> При встречах, расставаниях с близкими и дорогими людьми мы желаем им доброго и крепкого здоровья, так как это - основное условие и залог полноценной и счастливой жизни. Здоровье помогает нам выполнять наши планы , успешно решать основные жизненные задачи , преодолевать трудности , а если придется , то и значительные перегрузки. Доброе здоровье, разумно сохраняемое и укрепляемое самим человеком, обеспечивает ему долгую и активную жизнь 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Научные данные свидетельствуют о </a:t>
            </a:r>
            <a:r>
              <a:rPr lang="ru-RU" sz="1800" dirty="0" err="1"/>
              <a:t>том,что</a:t>
            </a:r>
            <a:r>
              <a:rPr lang="ru-RU" sz="1800" dirty="0"/>
              <a:t> у большинства людей при соблюдении ими гигиенических правил есть возможность жить до 100 лет и более.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К сожалению, многие люди не соблюдают самых простейших, обоснованных наукой норм здорового образа жизни. Одни становятся жертвами малоподвижности (гиподинамии) , вызывающей преждевременное старение , другие излишествуют в еде с почти неизбежным в этих случаях развитием ожирения , склероза сосудов ,а у некоторых - сахарного диабета , третьи не умеют отдыхать , отвлекаться от производственных и бытовых забот, вечно беспокойны, нервны, страдают бессонницей что в конечном итоге приводит к многочисленным заболеваниям внутренних органов. Некоторые люди, поддаваясь пагубной привычке к курению и алкоголю, активно укорачивают свою жизнь.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</TotalTime>
  <Words>1264</Words>
  <Application>Microsoft Office PowerPoint</Application>
  <PresentationFormat>Экран (4:3)</PresentationFormat>
  <Paragraphs>89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Calibri</vt:lpstr>
      <vt:lpstr>Franklin Gothic Book</vt:lpstr>
      <vt:lpstr>Franklin Gothic Medium</vt:lpstr>
      <vt:lpstr>Wingdings 2</vt:lpstr>
      <vt:lpstr>Трек</vt:lpstr>
      <vt:lpstr>Реклама здоровья</vt:lpstr>
      <vt:lpstr>Цель:</vt:lpstr>
      <vt:lpstr>Пример неэффективной рекламы здоровья</vt:lpstr>
      <vt:lpstr>Примеры убедительной рекламы здоровья (описания лекарственного препарата)</vt:lpstr>
      <vt:lpstr>Презентация PowerPoint</vt:lpstr>
      <vt:lpstr>Понятие здоровья и здорового образа жизни   </vt:lpstr>
      <vt:lpstr>С образом жизни связывают такие понятия, как уровень жизни </vt:lpstr>
      <vt:lpstr>Формирование здорового образа жизни </vt:lpstr>
      <vt:lpstr>Факторы, определяющие здоровый образ жизни </vt:lpstr>
      <vt:lpstr>Презентация PowerPoint</vt:lpstr>
      <vt:lpstr>Зелёный свет витаминам и минеральным веществам </vt:lpstr>
      <vt:lpstr>Презентация PowerPoint</vt:lpstr>
      <vt:lpstr>ПРИМЕРЫ РЕКЛАМЫ ЗДОРОВЬЯ</vt:lpstr>
      <vt:lpstr>Реклама розничных товаров</vt:lpstr>
      <vt:lpstr>Содержание розничной рекламы </vt:lpstr>
      <vt:lpstr>Презентация PowerPoint</vt:lpstr>
      <vt:lpstr>Презентация PowerPoint</vt:lpstr>
      <vt:lpstr>Презентация PowerPoint</vt:lpstr>
      <vt:lpstr>Характеристики товара в розничной рекламе </vt:lpstr>
      <vt:lpstr>Ключевые слова в розничной рекламе </vt:lpstr>
      <vt:lpstr>Презентация PowerPoint</vt:lpstr>
      <vt:lpstr>Реклама в розничной торговле: специфика, формы, организация </vt:lpstr>
      <vt:lpstr>Розничной рекламе свойственна назойливость </vt:lpstr>
      <vt:lpstr>Презентация PowerPoint</vt:lpstr>
      <vt:lpstr>Розничная реклама ориентируется на сезонность спроса на Т/У определенной категории.</vt:lpstr>
      <vt:lpstr>Презентация PowerPoint</vt:lpstr>
      <vt:lpstr>Возможные преимущества перед конкурентами, которые может показать реклама: </vt:lpstr>
      <vt:lpstr>Реклама, направленная на рядовых потребителей </vt:lpstr>
      <vt:lpstr>Реклама, направленная на оптовых потребителей </vt:lpstr>
      <vt:lpstr>Реклама от имени различных юридических и физических лиц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здоровья   Реклама розничных товаров   Реклама товаров для женщин     Реклама продуктов питания</dc:title>
  <dc:creator>Mishankina</dc:creator>
  <cp:lastModifiedBy>Лариса</cp:lastModifiedBy>
  <cp:revision>24</cp:revision>
  <dcterms:created xsi:type="dcterms:W3CDTF">2016-04-04T11:13:53Z</dcterms:created>
  <dcterms:modified xsi:type="dcterms:W3CDTF">2019-06-04T19:36:13Z</dcterms:modified>
</cp:coreProperties>
</file>