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a:ea typeface="+mn-ea"/>
        <a:cs typeface="Arial" charset="0"/>
      </a:defRPr>
    </a:lvl1pPr>
    <a:lvl2pPr marL="457200" algn="l" rtl="0" fontAlgn="base">
      <a:spcBef>
        <a:spcPct val="0"/>
      </a:spcBef>
      <a:spcAft>
        <a:spcPct val="0"/>
      </a:spcAft>
      <a:defRPr sz="2400" kern="1200">
        <a:solidFill>
          <a:schemeClr val="tx1"/>
        </a:solidFill>
        <a:latin typeface="Times New Roman"/>
        <a:ea typeface="+mn-ea"/>
        <a:cs typeface="Arial" charset="0"/>
      </a:defRPr>
    </a:lvl2pPr>
    <a:lvl3pPr marL="914400" algn="l" rtl="0" fontAlgn="base">
      <a:spcBef>
        <a:spcPct val="0"/>
      </a:spcBef>
      <a:spcAft>
        <a:spcPct val="0"/>
      </a:spcAft>
      <a:defRPr sz="2400" kern="1200">
        <a:solidFill>
          <a:schemeClr val="tx1"/>
        </a:solidFill>
        <a:latin typeface="Times New Roman"/>
        <a:ea typeface="+mn-ea"/>
        <a:cs typeface="Arial" charset="0"/>
      </a:defRPr>
    </a:lvl3pPr>
    <a:lvl4pPr marL="1371600" algn="l" rtl="0" fontAlgn="base">
      <a:spcBef>
        <a:spcPct val="0"/>
      </a:spcBef>
      <a:spcAft>
        <a:spcPct val="0"/>
      </a:spcAft>
      <a:defRPr sz="2400" kern="1200">
        <a:solidFill>
          <a:schemeClr val="tx1"/>
        </a:solidFill>
        <a:latin typeface="Times New Roman"/>
        <a:ea typeface="+mn-ea"/>
        <a:cs typeface="Arial" charset="0"/>
      </a:defRPr>
    </a:lvl4pPr>
    <a:lvl5pPr marL="1828800" algn="l" rtl="0" fontAlgn="base">
      <a:spcBef>
        <a:spcPct val="0"/>
      </a:spcBef>
      <a:spcAft>
        <a:spcPct val="0"/>
      </a:spcAft>
      <a:defRPr sz="2400" kern="1200">
        <a:solidFill>
          <a:schemeClr val="tx1"/>
        </a:solidFill>
        <a:latin typeface="Times New Roman"/>
        <a:ea typeface="+mn-ea"/>
        <a:cs typeface="Arial" charset="0"/>
      </a:defRPr>
    </a:lvl5pPr>
    <a:lvl6pPr marL="2286000" algn="l" defTabSz="914400" rtl="0" eaLnBrk="1" latinLnBrk="0" hangingPunct="1">
      <a:defRPr sz="2400" kern="1200">
        <a:solidFill>
          <a:schemeClr val="tx1"/>
        </a:solidFill>
        <a:latin typeface="Times New Roman"/>
        <a:ea typeface="+mn-ea"/>
        <a:cs typeface="Arial" charset="0"/>
      </a:defRPr>
    </a:lvl6pPr>
    <a:lvl7pPr marL="2743200" algn="l" defTabSz="914400" rtl="0" eaLnBrk="1" latinLnBrk="0" hangingPunct="1">
      <a:defRPr sz="2400" kern="1200">
        <a:solidFill>
          <a:schemeClr val="tx1"/>
        </a:solidFill>
        <a:latin typeface="Times New Roman"/>
        <a:ea typeface="+mn-ea"/>
        <a:cs typeface="Arial" charset="0"/>
      </a:defRPr>
    </a:lvl7pPr>
    <a:lvl8pPr marL="3200400" algn="l" defTabSz="914400" rtl="0" eaLnBrk="1" latinLnBrk="0" hangingPunct="1">
      <a:defRPr sz="2400" kern="1200">
        <a:solidFill>
          <a:schemeClr val="tx1"/>
        </a:solidFill>
        <a:latin typeface="Times New Roman"/>
        <a:ea typeface="+mn-ea"/>
        <a:cs typeface="Arial" charset="0"/>
      </a:defRPr>
    </a:lvl8pPr>
    <a:lvl9pPr marL="3657600" algn="l" defTabSz="914400" rtl="0" eaLnBrk="1" latinLnBrk="0" hangingPunct="1">
      <a:defRPr sz="2400" kern="1200">
        <a:solidFill>
          <a:schemeClr val="tx1"/>
        </a:solidFill>
        <a:latin typeface="Times New Roman"/>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notesViewPr>
    <p:cSldViewPr>
      <p:cViewPr varScale="1">
        <p:scale>
          <a:sx n="40" d="100"/>
          <a:sy n="40" d="100"/>
        </p:scale>
        <p:origin x="-1488"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endParaRPr lang="ru-RU"/>
          </a:p>
        </p:txBody>
      </p:sp>
      <p:sp>
        <p:nvSpPr>
          <p:cNvPr id="6" name="Нижний колонтитул 1"/>
          <p:cNvSpPr>
            <a:spLocks noGrp="1"/>
          </p:cNvSpPr>
          <p:nvPr>
            <p:ph type="ftr" sz="quarter" idx="11"/>
          </p:nvPr>
        </p:nvSpPr>
        <p:spPr/>
        <p:txBody>
          <a:bodyPr/>
          <a:lstStyle>
            <a:lvl1pPr>
              <a:defRPr/>
            </a:lvl1pPr>
          </a:lstStyle>
          <a:p>
            <a:pPr>
              <a:defRPr/>
            </a:pPr>
            <a:endParaRPr lang="ru-RU"/>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0D6592DD-0136-4E29-B22D-22994D3F372C}" type="slidenum">
              <a:rPr lang="ru-RU"/>
              <a:pPr>
                <a:defRPr/>
              </a:pPr>
              <a:t>‹#›</a:t>
            </a:fld>
            <a:endParaRPr lang="ru-RU"/>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CC09C8EE-08F3-41DB-AD09-D1C3025A668C}" type="slidenum">
              <a:rPr lang="ru-RU"/>
              <a:pPr>
                <a:defRPr/>
              </a:pPr>
              <a:t>‹#›</a:t>
            </a:fld>
            <a:endParaRPr lang="ru-RU"/>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97F1F2D-289B-41D3-B486-2F7F1E20E387}" type="slidenum">
              <a:rPr lang="ru-RU"/>
              <a:pPr>
                <a:defRPr/>
              </a:pPr>
              <a:t>‹#›</a:t>
            </a:fld>
            <a:endParaRPr lang="ru-RU"/>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Содержимое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endParaRPr lang="ru-RU"/>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ru-RU"/>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D5EE9915-B2B7-41F1-9530-CAB9E96B2268}" type="slidenum">
              <a:rPr lang="ru-RU"/>
              <a:pPr>
                <a:defRPr/>
              </a:pPr>
              <a:t>‹#›</a:t>
            </a:fld>
            <a:endParaRPr lang="ru-RU"/>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endParaRPr 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FD29113B-1D2F-4805-8E8A-46E780639603}"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D688F209-764A-4954-AD8F-E697BD854F52}" type="slidenum">
              <a:rPr lang="ru-RU"/>
              <a:pPr>
                <a:defRPr/>
              </a:pPr>
              <a:t>‹#›</a:t>
            </a:fld>
            <a:endParaRPr lang="ru-RU"/>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DA64C1BB-D007-4D68-ABDF-7DBC34E177DD}" type="slidenum">
              <a:rPr lang="ru-RU"/>
              <a:pPr>
                <a:defRPr/>
              </a:pPr>
              <a:t>‹#›</a:t>
            </a:fld>
            <a:endParaRPr lang="ru-RU"/>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endParaRPr 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3F578B98-A560-49CB-B5E9-6E3B5ECC4C5B}" type="slidenum">
              <a:rPr lang="ru-RU"/>
              <a:pPr>
                <a:defRPr/>
              </a:pPr>
              <a:t>‹#›</a:t>
            </a:fld>
            <a:endParaRPr lang="ru-RU"/>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endParaRPr 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p>
        </p:txBody>
      </p:sp>
      <p:sp>
        <p:nvSpPr>
          <p:cNvPr id="4" name="Номер слайда 6"/>
          <p:cNvSpPr>
            <a:spLocks noGrp="1"/>
          </p:cNvSpPr>
          <p:nvPr>
            <p:ph type="sldNum" sz="quarter" idx="12"/>
          </p:nvPr>
        </p:nvSpPr>
        <p:spPr/>
        <p:txBody>
          <a:bodyPr/>
          <a:lstStyle>
            <a:lvl1pPr>
              <a:defRPr/>
            </a:lvl1pPr>
          </a:lstStyle>
          <a:p>
            <a:pPr>
              <a:defRPr/>
            </a:pPr>
            <a:fld id="{A53BB53C-6387-4E65-A659-C871328DE6F2}" type="slidenum">
              <a:rPr lang="ru-RU"/>
              <a:pPr>
                <a:defRPr/>
              </a:pPr>
              <a:t>‹#›</a:t>
            </a:fld>
            <a:endParaRPr lang="ru-RU"/>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endParaRPr 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93A48AD8-DAE6-4C53-86F5-C62E72707701}" type="slidenum">
              <a:rPr lang="ru-RU"/>
              <a:pPr>
                <a:defRPr/>
              </a:pPr>
              <a:t>‹#›</a:t>
            </a:fld>
            <a:endParaRPr lang="ru-RU"/>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30"/>
          <p:cNvSpPr>
            <a:spLocks noGrp="1"/>
          </p:cNvSpPr>
          <p:nvPr>
            <p:ph type="sldNum" sz="quarter" idx="12"/>
          </p:nvPr>
        </p:nvSpPr>
        <p:spPr/>
        <p:txBody>
          <a:bodyPr/>
          <a:lstStyle>
            <a:lvl1pPr>
              <a:defRPr/>
            </a:lvl1pPr>
          </a:lstStyle>
          <a:p>
            <a:pPr>
              <a:defRPr/>
            </a:pPr>
            <a:fld id="{35EFF0BA-D868-4403-97BB-B2F9CB632625}" type="slidenum">
              <a:rPr lang="ru-RU"/>
              <a:pPr>
                <a:defRPr/>
              </a:pPr>
              <a:t>‹#›</a:t>
            </a:fld>
            <a:endParaRPr lang="ru-RU"/>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1029"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cs typeface="+mn-cs"/>
              </a:defRPr>
            </a:lvl1pPr>
          </a:lstStyle>
          <a:p>
            <a:pPr>
              <a:defRPr/>
            </a:pPr>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cs typeface="+mn-cs"/>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smtClean="0">
                <a:solidFill>
                  <a:schemeClr val="accent1">
                    <a:shade val="75000"/>
                  </a:schemeClr>
                </a:solidFill>
                <a:cs typeface="+mn-cs"/>
              </a:defRPr>
            </a:lvl1pPr>
          </a:lstStyle>
          <a:p>
            <a:pPr>
              <a:defRPr/>
            </a:pPr>
            <a:fld id="{5D7C8AA2-56C6-4FD0-8F5B-B98C53DE6EEB}" type="slidenum">
              <a:rPr lang="ru-RU"/>
              <a:pPr>
                <a:defRPr/>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0" r:id="rId4"/>
    <p:sldLayoutId id="2147483686" r:id="rId5"/>
    <p:sldLayoutId id="2147483681" r:id="rId6"/>
    <p:sldLayoutId id="2147483687" r:id="rId7"/>
    <p:sldLayoutId id="2147483688" r:id="rId8"/>
    <p:sldLayoutId id="2147483689" r:id="rId9"/>
    <p:sldLayoutId id="2147483682" r:id="rId10"/>
    <p:sldLayoutId id="2147483690" r:id="rId11"/>
  </p:sldLayoutIdLst>
  <p:transition spd="slow">
    <p:fade thruBlk="1"/>
  </p:transition>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ru.wikipedia.org/" TargetMode="External"/><Relationship Id="rId2" Type="http://schemas.openxmlformats.org/officeDocument/2006/relationships/hyperlink" Target="http://electrik.info/" TargetMode="External"/><Relationship Id="rId1" Type="http://schemas.openxmlformats.org/officeDocument/2006/relationships/slideLayout" Target="../slideLayouts/slideLayout2.xml"/><Relationship Id="rId6" Type="http://schemas.openxmlformats.org/officeDocument/2006/relationships/hyperlink" Target="http://www.sknews.ru/" TargetMode="External"/><Relationship Id="rId5" Type="http://schemas.openxmlformats.org/officeDocument/2006/relationships/hyperlink" Target="http://so-induction.ru/" TargetMode="External"/><Relationship Id="rId4" Type="http://schemas.openxmlformats.org/officeDocument/2006/relationships/hyperlink" Target="http://belenergetics.r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81000" y="4853411"/>
            <a:ext cx="8458200" cy="1743941"/>
          </a:xfrm>
        </p:spPr>
        <p:txBody>
          <a:bodyPr>
            <a:normAutofit fontScale="90000"/>
          </a:bodyPr>
          <a:lstStyle/>
          <a:p>
            <a:pPr fontAlgn="auto">
              <a:spcAft>
                <a:spcPts val="0"/>
              </a:spcAft>
              <a:defRPr/>
            </a:pPr>
            <a:r>
              <a:rPr lang="ru-RU" dirty="0" smtClean="0"/>
              <a:t>Электрические источники </a:t>
            </a:r>
            <a:r>
              <a:rPr lang="ru-RU" dirty="0" smtClean="0"/>
              <a:t>света</a:t>
            </a:r>
            <a:r>
              <a:rPr lang="en-US" dirty="0" smtClean="0"/>
              <a:t/>
            </a:r>
            <a:br>
              <a:rPr lang="en-US" dirty="0" smtClean="0"/>
            </a:br>
            <a:r>
              <a:rPr lang="ru-RU" dirty="0" smtClean="0"/>
              <a:t/>
            </a:r>
            <a:br>
              <a:rPr lang="ru-RU" dirty="0" smtClean="0"/>
            </a:br>
            <a:r>
              <a:rPr lang="ru-RU" sz="2000" cap="none" dirty="0" smtClean="0"/>
              <a:t>Работу выполнил студент группы СД- 21  Иванов Евгений</a:t>
            </a:r>
            <a:br>
              <a:rPr lang="ru-RU" sz="2000" cap="none" dirty="0" smtClean="0"/>
            </a:br>
            <a:r>
              <a:rPr lang="ru-RU" sz="2000" cap="none" dirty="0" smtClean="0"/>
              <a:t>преподаватель Кривоносова Н.В.</a:t>
            </a:r>
            <a:endParaRPr lang="ru-RU" sz="2000" cap="none" dirty="0"/>
          </a:p>
        </p:txBody>
      </p:sp>
      <p:sp>
        <p:nvSpPr>
          <p:cNvPr id="3" name="Подзаголовок 2"/>
          <p:cNvSpPr>
            <a:spLocks noGrp="1"/>
          </p:cNvSpPr>
          <p:nvPr>
            <p:ph type="subTitle" idx="1"/>
          </p:nvPr>
        </p:nvSpPr>
        <p:spPr/>
        <p:txBody>
          <a:bodyPr>
            <a:normAutofit/>
          </a:bodyPr>
          <a:lstStyle/>
          <a:p>
            <a:pPr fontAlgn="auto">
              <a:spcAft>
                <a:spcPts val="0"/>
              </a:spcAft>
              <a:buFont typeface="Wingdings 2"/>
              <a:buNone/>
              <a:defRPr/>
            </a:pPr>
            <a:r>
              <a:rPr lang="ru-RU" dirty="0" smtClean="0"/>
              <a:t>Светодиодные, люминесцентные и индукционные лампы. Их достоинства и недостатки</a:t>
            </a:r>
            <a:endParaRPr lang="ru-RU" dirty="0"/>
          </a:p>
        </p:txBody>
      </p:sp>
      <p:pic>
        <p:nvPicPr>
          <p:cNvPr id="10244" name="Picture 2" descr="http://chemistry-chemists.com/N2_2012/U5/lamp-zz1.jpg"/>
          <p:cNvPicPr>
            <a:picLocks noChangeAspect="1" noChangeArrowheads="1"/>
          </p:cNvPicPr>
          <p:nvPr/>
        </p:nvPicPr>
        <p:blipFill>
          <a:blip r:embed="rId2" cstate="print"/>
          <a:srcRect/>
          <a:stretch>
            <a:fillRect/>
          </a:stretch>
        </p:blipFill>
        <p:spPr bwMode="auto">
          <a:xfrm>
            <a:off x="2928938" y="500063"/>
            <a:ext cx="3429000" cy="3429000"/>
          </a:xfrm>
          <a:prstGeom prst="rect">
            <a:avLst/>
          </a:prstGeom>
          <a:noFill/>
          <a:ln w="9525">
            <a:noFill/>
            <a:miter lim="800000"/>
            <a:headEnd/>
            <a:tailEnd/>
          </a:ln>
          <a:effectLst>
            <a:outerShdw blurRad="76200" dir="18900000" sy="23000" kx="-1200000" algn="bl" rotWithShape="0">
              <a:prstClr val="black">
                <a:alpha val="20000"/>
              </a:prstClr>
            </a:outerShdw>
          </a:effectLst>
        </p:spPr>
      </p:pic>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ru-RU" dirty="0" smtClean="0"/>
              <a:t>Основные Преимущества и недостатки</a:t>
            </a:r>
            <a:endParaRPr lang="ru-RU" dirty="0"/>
          </a:p>
        </p:txBody>
      </p:sp>
      <p:sp>
        <p:nvSpPr>
          <p:cNvPr id="4" name="Содержимое 3"/>
          <p:cNvSpPr>
            <a:spLocks noGrp="1"/>
          </p:cNvSpPr>
          <p:nvPr>
            <p:ph sz="half" idx="1"/>
          </p:nvPr>
        </p:nvSpPr>
        <p:spPr/>
        <p:txBody>
          <a:bodyPr/>
          <a:lstStyle/>
          <a:p>
            <a:pPr>
              <a:buFont typeface="Wingdings" pitchFamily="2" charset="2"/>
              <a:buChar char="ü"/>
            </a:pPr>
            <a:r>
              <a:rPr lang="ru-RU" sz="1400" dirty="0" smtClean="0"/>
              <a:t>Чрезвычайно длительный срок службы (до 18 лет непрерывной работы )</a:t>
            </a:r>
          </a:p>
          <a:p>
            <a:pPr>
              <a:buFont typeface="Wingdings" pitchFamily="2" charset="2"/>
              <a:buChar char="ü"/>
            </a:pPr>
            <a:r>
              <a:rPr lang="ru-RU" sz="1400" dirty="0" smtClean="0"/>
              <a:t>Светоотдача более 80-160 лм/Вт, для сравнения у светодиодных светильников 90-120;</a:t>
            </a:r>
          </a:p>
          <a:p>
            <a:pPr>
              <a:buFont typeface="Wingdings" pitchFamily="2" charset="2"/>
              <a:buChar char="ü"/>
            </a:pPr>
            <a:r>
              <a:rPr lang="ru-RU" sz="1400" dirty="0" smtClean="0"/>
              <a:t>Высокий кпд (0.9);</a:t>
            </a:r>
          </a:p>
          <a:p>
            <a:pPr>
              <a:buFont typeface="Wingdings" pitchFamily="2" charset="2"/>
              <a:buChar char="ü"/>
            </a:pPr>
            <a:r>
              <a:rPr lang="ru-RU" sz="1400" dirty="0" smtClean="0"/>
              <a:t>Уменьшение светового потока к концу срока службы на 10-15% (у светодиодов, при меньшем сроке службы, на 20-30%);</a:t>
            </a:r>
          </a:p>
          <a:p>
            <a:pPr>
              <a:buFont typeface="Wingdings" pitchFamily="2" charset="2"/>
              <a:buChar char="ü"/>
            </a:pPr>
            <a:r>
              <a:rPr lang="ru-RU" sz="1400" dirty="0" smtClean="0"/>
              <a:t>Высокая фотооптическая эффективность 120-200Флм/Вт. У светодиодов 40-90;</a:t>
            </a:r>
          </a:p>
          <a:p>
            <a:pPr>
              <a:buFont typeface="Wingdings" pitchFamily="2" charset="2"/>
              <a:buChar char="ü"/>
            </a:pPr>
            <a:r>
              <a:rPr lang="ru-RU" sz="1400" dirty="0" smtClean="0"/>
              <a:t>Цена ниже в 3-5 раз по сравнению со светодиодным светильником той же мощности;</a:t>
            </a:r>
          </a:p>
          <a:p>
            <a:pPr>
              <a:buFont typeface="Wingdings" pitchFamily="2" charset="2"/>
              <a:buChar char="ü"/>
            </a:pPr>
            <a:r>
              <a:rPr lang="ru-RU" sz="1400" dirty="0" smtClean="0"/>
              <a:t>Низкая температура нагрева лампы, всего 40-60 градусов по Цельсию и широкий диапазон рабочих температур от -40 до +60;</a:t>
            </a:r>
          </a:p>
          <a:p>
            <a:endParaRPr lang="ru-RU" sz="1400" dirty="0"/>
          </a:p>
        </p:txBody>
      </p:sp>
      <p:sp>
        <p:nvSpPr>
          <p:cNvPr id="5" name="Содержимое 4"/>
          <p:cNvSpPr>
            <a:spLocks noGrp="1"/>
          </p:cNvSpPr>
          <p:nvPr>
            <p:ph sz="half" idx="2"/>
          </p:nvPr>
        </p:nvSpPr>
        <p:spPr>
          <a:xfrm>
            <a:off x="4648200" y="1600200"/>
            <a:ext cx="4343400" cy="1971676"/>
          </a:xfrm>
        </p:spPr>
        <p:txBody>
          <a:bodyPr/>
          <a:lstStyle/>
          <a:p>
            <a:pPr>
              <a:buFont typeface="Wingdings" pitchFamily="2" charset="2"/>
              <a:buChar char="ü"/>
            </a:pPr>
            <a:r>
              <a:rPr lang="ru-RU" sz="1400" dirty="0" smtClean="0"/>
              <a:t>Низкое содержание твердотельной ртути – в несколько раз по сравнению с обычными люминесцентными лампами. </a:t>
            </a:r>
            <a:r>
              <a:rPr lang="ru-RU" sz="1400" dirty="0" err="1" smtClean="0"/>
              <a:t>Экологичность</a:t>
            </a:r>
            <a:r>
              <a:rPr lang="ru-RU" sz="1400" dirty="0" smtClean="0"/>
              <a:t>.</a:t>
            </a:r>
          </a:p>
          <a:p>
            <a:pPr>
              <a:buFont typeface="Wingdings" pitchFamily="2" charset="2"/>
              <a:buChar char="ü"/>
            </a:pPr>
            <a:r>
              <a:rPr lang="ru-RU" sz="1400" dirty="0" smtClean="0"/>
              <a:t>В отличии от светодиодных светильников, индукционная лампа дает мягкий и естественный свет</a:t>
            </a:r>
          </a:p>
          <a:p>
            <a:pPr>
              <a:buFont typeface="Wingdings" pitchFamily="2" charset="2"/>
              <a:buChar char="ü"/>
            </a:pPr>
            <a:r>
              <a:rPr lang="ru-RU" sz="1400" dirty="0" smtClean="0"/>
              <a:t>Гораздо лучше переносит броски напряжения</a:t>
            </a:r>
          </a:p>
          <a:p>
            <a:endParaRPr lang="ru-RU" sz="1400" dirty="0"/>
          </a:p>
        </p:txBody>
      </p:sp>
      <p:sp>
        <p:nvSpPr>
          <p:cNvPr id="6" name="TextBox 5"/>
          <p:cNvSpPr txBox="1"/>
          <p:nvPr/>
        </p:nvSpPr>
        <p:spPr>
          <a:xfrm>
            <a:off x="4786314" y="3500438"/>
            <a:ext cx="4071966" cy="954107"/>
          </a:xfrm>
          <a:prstGeom prst="rect">
            <a:avLst/>
          </a:prstGeom>
          <a:noFill/>
        </p:spPr>
        <p:txBody>
          <a:bodyPr wrap="square" rtlCol="0">
            <a:spAutoFit/>
          </a:bodyPr>
          <a:lstStyle/>
          <a:p>
            <a:r>
              <a:rPr lang="ru-RU" sz="1400" dirty="0" smtClean="0">
                <a:solidFill>
                  <a:schemeClr val="tx2"/>
                </a:solidFill>
                <a:latin typeface="+mn-lt"/>
              </a:rPr>
              <a:t>К </a:t>
            </a:r>
            <a:r>
              <a:rPr lang="ru-RU" sz="1400" b="1" dirty="0" smtClean="0">
                <a:solidFill>
                  <a:schemeClr val="tx2"/>
                </a:solidFill>
                <a:latin typeface="+mn-lt"/>
              </a:rPr>
              <a:t>недостаткам</a:t>
            </a:r>
            <a:r>
              <a:rPr lang="ru-RU" sz="1400" dirty="0" smtClean="0">
                <a:solidFill>
                  <a:schemeClr val="tx2"/>
                </a:solidFill>
                <a:latin typeface="+mn-lt"/>
              </a:rPr>
              <a:t> можно отнести то, что индукционным лампам требуются специальные светильники, а также испускание ими высокочастотного излучения</a:t>
            </a:r>
            <a:endParaRPr lang="ru-RU" sz="1400" dirty="0">
              <a:solidFill>
                <a:schemeClr val="tx2"/>
              </a:solidFill>
              <a:latin typeface="+mn-lt"/>
            </a:endParaRPr>
          </a:p>
        </p:txBody>
      </p:sp>
      <p:pic>
        <p:nvPicPr>
          <p:cNvPr id="6146" name="Picture 2" descr="http://www.terraled.ru/images/stories/indukciya/vetrina%20ind.jpg"/>
          <p:cNvPicPr>
            <a:picLocks noChangeAspect="1" noChangeArrowheads="1"/>
          </p:cNvPicPr>
          <p:nvPr/>
        </p:nvPicPr>
        <p:blipFill>
          <a:blip r:embed="rId2" cstate="print"/>
          <a:srcRect/>
          <a:stretch>
            <a:fillRect/>
          </a:stretch>
        </p:blipFill>
        <p:spPr bwMode="auto">
          <a:xfrm>
            <a:off x="5143504" y="4572008"/>
            <a:ext cx="3214710" cy="2087814"/>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Вывод</a:t>
            </a:r>
            <a:endParaRPr lang="ru-RU" dirty="0"/>
          </a:p>
        </p:txBody>
      </p:sp>
      <p:sp>
        <p:nvSpPr>
          <p:cNvPr id="20483" name="Содержимое 2"/>
          <p:cNvSpPr>
            <a:spLocks noGrp="1"/>
          </p:cNvSpPr>
          <p:nvPr>
            <p:ph sz="half" idx="1"/>
          </p:nvPr>
        </p:nvSpPr>
        <p:spPr/>
        <p:txBody>
          <a:bodyPr/>
          <a:lstStyle/>
          <a:p>
            <a:r>
              <a:rPr lang="ru-RU" sz="1400" dirty="0" smtClean="0"/>
              <a:t>Итак, индукционные светильники, по сравнению со светодиодными и люминесцентными имеют ряд существенных преимуществ. Основные преимущества – это в 2-3 раза большая наработка на отказ, больший гарантийный срок, большая светоотдача и более приятный и естественный свет, экологичность. Поэтому, в настоящий момент, считается что при выборе между светодиодными, люминесцентными и индукционными светильниками (лампами) предпочтение следует отдавать последним.</a:t>
            </a:r>
          </a:p>
          <a:p>
            <a:r>
              <a:rPr lang="ru-RU" sz="1400" dirty="0" smtClean="0"/>
              <a:t>Однако хочется заметить, что цена индукционной лампы с цоколем Е27 мощностью 20Вт составляет примерно 700-1000 руб., а уже ставшая обычной энергосберегающая лампа той же мощности, стоит 100-150 руб. </a:t>
            </a:r>
          </a:p>
          <a:p>
            <a:endParaRPr lang="ru-RU" sz="1400" dirty="0" smtClean="0"/>
          </a:p>
        </p:txBody>
      </p:sp>
      <p:sp>
        <p:nvSpPr>
          <p:cNvPr id="4" name="Содержимое 3"/>
          <p:cNvSpPr>
            <a:spLocks noGrp="1"/>
          </p:cNvSpPr>
          <p:nvPr>
            <p:ph sz="half" idx="2"/>
          </p:nvPr>
        </p:nvSpPr>
        <p:spPr>
          <a:xfrm>
            <a:off x="4648200" y="1600200"/>
            <a:ext cx="4343400" cy="2043114"/>
          </a:xfrm>
        </p:spPr>
        <p:txBody>
          <a:bodyPr/>
          <a:lstStyle/>
          <a:p>
            <a:r>
              <a:rPr lang="ru-RU" sz="1400" dirty="0" smtClean="0"/>
              <a:t>С момента изобретения индукционного освещения прошло около 120-ти лет. На сегодняшний день оно широко применяется в развитых странах: США, Канаде; в Латинской Америке, Европе и Юго-Восточной Азии. Наконец-то эта технология пришла и в страны СНГ – Россию, Беларусь, Украину. За индукционным освещением- будущее светового энергосбережения.</a:t>
            </a:r>
            <a:endParaRPr lang="ru-RU" sz="1400" dirty="0"/>
          </a:p>
        </p:txBody>
      </p:sp>
      <p:pic>
        <p:nvPicPr>
          <p:cNvPr id="5122" name="Picture 2" descr="http://www.innoros.ru/sites/default/files/news/images/future.jpg?1384686001"/>
          <p:cNvPicPr>
            <a:picLocks noChangeAspect="1" noChangeArrowheads="1"/>
          </p:cNvPicPr>
          <p:nvPr/>
        </p:nvPicPr>
        <p:blipFill>
          <a:blip r:embed="rId2" cstate="print"/>
          <a:srcRect/>
          <a:stretch>
            <a:fillRect/>
          </a:stretch>
        </p:blipFill>
        <p:spPr bwMode="auto">
          <a:xfrm>
            <a:off x="4714876" y="3714752"/>
            <a:ext cx="4219563" cy="2864968"/>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Источники</a:t>
            </a:r>
            <a:endParaRPr lang="ru-RU" dirty="0"/>
          </a:p>
        </p:txBody>
      </p:sp>
      <p:sp>
        <p:nvSpPr>
          <p:cNvPr id="21507" name="Содержимое 2"/>
          <p:cNvSpPr>
            <a:spLocks noGrp="1"/>
          </p:cNvSpPr>
          <p:nvPr>
            <p:ph idx="1"/>
          </p:nvPr>
        </p:nvSpPr>
        <p:spPr>
          <a:xfrm>
            <a:off x="304800" y="1554163"/>
            <a:ext cx="3267068" cy="4525962"/>
          </a:xfrm>
        </p:spPr>
        <p:txBody>
          <a:bodyPr/>
          <a:lstStyle/>
          <a:p>
            <a:r>
              <a:rPr lang="ru-RU" sz="1400" u="sng" dirty="0" smtClean="0">
                <a:hlinkClick r:id="rId2"/>
              </a:rPr>
              <a:t>http://electrik.info</a:t>
            </a:r>
            <a:endParaRPr lang="ru-RU" sz="1400" dirty="0" smtClean="0"/>
          </a:p>
          <a:p>
            <a:r>
              <a:rPr lang="ru-RU" sz="1400" u="sng" dirty="0" smtClean="0">
                <a:hlinkClick r:id="rId3"/>
              </a:rPr>
              <a:t>http://ru.wikipedia.org</a:t>
            </a:r>
            <a:endParaRPr lang="ru-RU" sz="1400" dirty="0" smtClean="0"/>
          </a:p>
          <a:p>
            <a:r>
              <a:rPr lang="ru-RU" sz="1400" u="sng" dirty="0" smtClean="0">
                <a:hlinkClick r:id="rId4"/>
              </a:rPr>
              <a:t>http://belenergetics.ru/</a:t>
            </a:r>
            <a:endParaRPr lang="ru-RU" sz="1400" dirty="0" smtClean="0"/>
          </a:p>
          <a:p>
            <a:r>
              <a:rPr lang="en-US" sz="1400" dirty="0" smtClean="0">
                <a:hlinkClick r:id="rId5"/>
              </a:rPr>
              <a:t>http://so-induction.ru/</a:t>
            </a:r>
            <a:endParaRPr lang="ru-RU" sz="1400" dirty="0" smtClean="0"/>
          </a:p>
          <a:p>
            <a:r>
              <a:rPr lang="en-US" sz="1400" dirty="0" smtClean="0">
                <a:hlinkClick r:id="rId6"/>
              </a:rPr>
              <a:t>http://www.sknews.ru</a:t>
            </a:r>
            <a:endParaRPr lang="ru-RU" sz="1400" dirty="0" smtClean="0"/>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Люминесцентные лампы</a:t>
            </a:r>
            <a:endParaRPr lang="ru-RU" dirty="0"/>
          </a:p>
        </p:txBody>
      </p:sp>
      <p:pic>
        <p:nvPicPr>
          <p:cNvPr id="14338" name="Picture 2" descr="http://charlielectronics.com/images/slider/image3.jpg"/>
          <p:cNvPicPr>
            <a:picLocks noChangeAspect="1" noChangeArrowheads="1"/>
          </p:cNvPicPr>
          <p:nvPr/>
        </p:nvPicPr>
        <p:blipFill>
          <a:blip r:embed="rId2" cstate="print"/>
          <a:srcRect/>
          <a:stretch>
            <a:fillRect/>
          </a:stretch>
        </p:blipFill>
        <p:spPr bwMode="auto">
          <a:xfrm>
            <a:off x="714348" y="3857628"/>
            <a:ext cx="3571900" cy="2673937"/>
          </a:xfrm>
          <a:prstGeom prst="rect">
            <a:avLst/>
          </a:prstGeom>
          <a:noFill/>
          <a:effectLst>
            <a:outerShdw blurRad="76200" dir="13500000" sy="23000" kx="1200000" algn="br" rotWithShape="0">
              <a:prstClr val="black">
                <a:alpha val="20000"/>
              </a:prstClr>
            </a:outerShdw>
          </a:effectLst>
        </p:spPr>
      </p:pic>
      <p:pic>
        <p:nvPicPr>
          <p:cNvPr id="14340" name="Picture 4" descr="http://www.filipiknow.net/wp-content/uploads/2013/05/CFL-save-electric-bill.jpg"/>
          <p:cNvPicPr>
            <a:picLocks noChangeAspect="1" noChangeArrowheads="1"/>
          </p:cNvPicPr>
          <p:nvPr/>
        </p:nvPicPr>
        <p:blipFill>
          <a:blip r:embed="rId3" cstate="print"/>
          <a:srcRect/>
          <a:stretch>
            <a:fillRect/>
          </a:stretch>
        </p:blipFill>
        <p:spPr bwMode="auto">
          <a:xfrm>
            <a:off x="5000628" y="4357694"/>
            <a:ext cx="3428992" cy="1928808"/>
          </a:xfrm>
          <a:prstGeom prst="rect">
            <a:avLst/>
          </a:prstGeom>
          <a:noFill/>
          <a:effectLst>
            <a:outerShdw blurRad="76200" dir="18900000" sy="23000" kx="-1200000" algn="bl" rotWithShape="0">
              <a:prstClr val="black">
                <a:alpha val="20000"/>
              </a:prstClr>
            </a:outerShdw>
          </a:effectLst>
        </p:spPr>
      </p:pic>
      <p:sp>
        <p:nvSpPr>
          <p:cNvPr id="7" name="Содержимое 6"/>
          <p:cNvSpPr>
            <a:spLocks noGrp="1"/>
          </p:cNvSpPr>
          <p:nvPr>
            <p:ph sz="half" idx="1"/>
          </p:nvPr>
        </p:nvSpPr>
        <p:spPr>
          <a:xfrm>
            <a:off x="304800" y="1600200"/>
            <a:ext cx="4191000" cy="1971676"/>
          </a:xfrm>
        </p:spPr>
        <p:txBody>
          <a:bodyPr/>
          <a:lstStyle/>
          <a:p>
            <a:r>
              <a:rPr lang="ru-RU" sz="1400" b="1" dirty="0" smtClean="0"/>
              <a:t>Люминесцентная лампа</a:t>
            </a:r>
            <a:r>
              <a:rPr lang="ru-RU" sz="1400" dirty="0" smtClean="0"/>
              <a:t> — газоразрядный источник света, в котором электрический разряд в парах ртути создаёт ультрафиолетовое излучение, которое преобразовывается в видимый свет с помощью люминофора — смеси фосфора с другими элементами.</a:t>
            </a:r>
          </a:p>
          <a:p>
            <a:endParaRPr lang="ru-RU" sz="1400" dirty="0"/>
          </a:p>
        </p:txBody>
      </p:sp>
      <p:sp>
        <p:nvSpPr>
          <p:cNvPr id="8" name="Содержимое 7"/>
          <p:cNvSpPr>
            <a:spLocks noGrp="1"/>
          </p:cNvSpPr>
          <p:nvPr>
            <p:ph sz="half" idx="2"/>
          </p:nvPr>
        </p:nvSpPr>
        <p:spPr>
          <a:xfrm>
            <a:off x="4648200" y="1600200"/>
            <a:ext cx="4343400" cy="2043114"/>
          </a:xfrm>
        </p:spPr>
        <p:txBody>
          <a:bodyPr/>
          <a:lstStyle/>
          <a:p>
            <a:r>
              <a:rPr lang="ru-RU" sz="1400" dirty="0" smtClean="0"/>
              <a:t>Световая отдача люминесцентной лампы в несколько раз больше, чем у ламп накаливания аналогичной мощности. </a:t>
            </a:r>
          </a:p>
          <a:p>
            <a:r>
              <a:rPr lang="ru-RU" sz="1400" dirty="0" smtClean="0"/>
              <a:t>Срок службы люминесцентных ламп может в 10 раз превышать срок службы ламп накаливания при условии обеспечения достаточного качества электропитания, балласта и соблюдения ограничений по числу включений и выключений.</a:t>
            </a:r>
          </a:p>
          <a:p>
            <a:endParaRPr lang="ru-RU" sz="1400" dirty="0"/>
          </a:p>
        </p:txBody>
      </p:sp>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Разновидности</a:t>
            </a:r>
            <a:endParaRPr lang="ru-RU" dirty="0"/>
          </a:p>
        </p:txBody>
      </p:sp>
      <p:sp>
        <p:nvSpPr>
          <p:cNvPr id="12291" name="Содержимое 2"/>
          <p:cNvSpPr>
            <a:spLocks noGrp="1"/>
          </p:cNvSpPr>
          <p:nvPr>
            <p:ph idx="1"/>
          </p:nvPr>
        </p:nvSpPr>
        <p:spPr>
          <a:xfrm>
            <a:off x="304800" y="1554163"/>
            <a:ext cx="4195762" cy="4525962"/>
          </a:xfrm>
        </p:spPr>
        <p:txBody>
          <a:bodyPr/>
          <a:lstStyle/>
          <a:p>
            <a:pPr>
              <a:buNone/>
            </a:pPr>
            <a:r>
              <a:rPr lang="ru-RU" sz="1400" dirty="0" smtClean="0"/>
              <a:t>        Наиболее распространены газоразрядные ртутные лампы высокого и низкого давления.</a:t>
            </a:r>
          </a:p>
          <a:p>
            <a:r>
              <a:rPr lang="ru-RU" sz="1400" i="1" dirty="0" smtClean="0"/>
              <a:t>лампы высокого давления</a:t>
            </a:r>
            <a:r>
              <a:rPr lang="ru-RU" sz="1400" dirty="0" smtClean="0"/>
              <a:t> применяют в основном в уличном освещении и в осветительных установках большой мощности;</a:t>
            </a:r>
          </a:p>
          <a:p>
            <a:r>
              <a:rPr lang="ru-RU" sz="1400" i="1" dirty="0" smtClean="0"/>
              <a:t>лампы низкого давления</a:t>
            </a:r>
            <a:r>
              <a:rPr lang="ru-RU" sz="1400" dirty="0" smtClean="0"/>
              <a:t> применяют для освещения жилых и производственных помещений.</a:t>
            </a:r>
          </a:p>
          <a:p>
            <a:pPr>
              <a:buFont typeface="Wingdings" pitchFamily="2" charset="2"/>
              <a:buChar char="§"/>
            </a:pPr>
            <a:r>
              <a:rPr lang="ru-RU" sz="1400" dirty="0" smtClean="0"/>
              <a:t>Газоразрядная ртутная лампа низкого давления (ГРЛНД) — представляет собой стеклянную трубку с нанесённым на внутреннюю поверхность слоем люминофора, заполненную аргоном под давлением 400 Па и ртутью (или амальгамой).</a:t>
            </a:r>
          </a:p>
          <a:p>
            <a:pPr>
              <a:buFont typeface="Wingdings" pitchFamily="2" charset="2"/>
              <a:buChar char="§"/>
            </a:pPr>
            <a:r>
              <a:rPr lang="ru-RU" sz="1400" dirty="0" smtClean="0"/>
              <a:t>Плазменные дисплеи также являются разновидностью люминесцентной лампы.</a:t>
            </a:r>
          </a:p>
          <a:p>
            <a:endParaRPr lang="ru-RU" sz="1400" dirty="0" smtClean="0"/>
          </a:p>
          <a:p>
            <a:endParaRPr lang="ru-RU" sz="1400" dirty="0" smtClean="0"/>
          </a:p>
        </p:txBody>
      </p:sp>
      <p:pic>
        <p:nvPicPr>
          <p:cNvPr id="13314" name="Picture 2" descr="http://images.ru.prom.st/3914157_w640_h640_lampll.jpg"/>
          <p:cNvPicPr>
            <a:picLocks noChangeAspect="1" noChangeArrowheads="1"/>
          </p:cNvPicPr>
          <p:nvPr/>
        </p:nvPicPr>
        <p:blipFill>
          <a:blip r:embed="rId2" cstate="print"/>
          <a:srcRect/>
          <a:stretch>
            <a:fillRect/>
          </a:stretch>
        </p:blipFill>
        <p:spPr bwMode="auto">
          <a:xfrm>
            <a:off x="5286380" y="1643050"/>
            <a:ext cx="2881333" cy="2161000"/>
          </a:xfrm>
          <a:prstGeom prst="rect">
            <a:avLst/>
          </a:prstGeom>
          <a:noFill/>
          <a:effectLst>
            <a:outerShdw blurRad="76200" dir="18900000" sy="23000" kx="-1200000" algn="bl" rotWithShape="0">
              <a:prstClr val="black">
                <a:alpha val="20000"/>
              </a:prstClr>
            </a:outerShdw>
          </a:effectLst>
        </p:spPr>
      </p:pic>
      <p:pic>
        <p:nvPicPr>
          <p:cNvPr id="13316" name="Picture 4" descr="http://www.jackhome.ru/InfoArticles/Lamps/Lamps/img/0000002.jpg"/>
          <p:cNvPicPr>
            <a:picLocks noChangeAspect="1" noChangeArrowheads="1"/>
          </p:cNvPicPr>
          <p:nvPr/>
        </p:nvPicPr>
        <p:blipFill>
          <a:blip r:embed="rId3" cstate="print"/>
          <a:srcRect/>
          <a:stretch>
            <a:fillRect/>
          </a:stretch>
        </p:blipFill>
        <p:spPr bwMode="auto">
          <a:xfrm>
            <a:off x="5286380" y="4214818"/>
            <a:ext cx="3333750" cy="2162176"/>
          </a:xfrm>
          <a:prstGeom prst="rect">
            <a:avLst/>
          </a:prstGeom>
          <a:noFill/>
          <a:effectLst>
            <a:outerShdw blurRad="76200" dir="13500000" sy="23000" kx="1200000" algn="br" rotWithShape="0">
              <a:prstClr val="black">
                <a:alpha val="20000"/>
              </a:prstClr>
            </a:outerShdw>
          </a:effectLst>
        </p:spPr>
      </p:pic>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Преимущества и недостатки</a:t>
            </a:r>
            <a:endParaRPr lang="ru-RU" dirty="0"/>
          </a:p>
        </p:txBody>
      </p:sp>
      <p:sp>
        <p:nvSpPr>
          <p:cNvPr id="4" name="Содержимое 3"/>
          <p:cNvSpPr>
            <a:spLocks noGrp="1"/>
          </p:cNvSpPr>
          <p:nvPr>
            <p:ph sz="half" idx="1"/>
          </p:nvPr>
        </p:nvSpPr>
        <p:spPr/>
        <p:txBody>
          <a:bodyPr/>
          <a:lstStyle/>
          <a:p>
            <a:pPr>
              <a:buFont typeface="Wingdings" pitchFamily="2" charset="2"/>
              <a:buChar char="Ø"/>
            </a:pPr>
            <a:r>
              <a:rPr lang="ru-RU" sz="1400" dirty="0" smtClean="0"/>
              <a:t>Популярность люминесцентных ламп обусловлена их </a:t>
            </a:r>
            <a:r>
              <a:rPr lang="ru-RU" sz="1400" b="1" dirty="0" smtClean="0"/>
              <a:t>преимуществами</a:t>
            </a:r>
            <a:r>
              <a:rPr lang="ru-RU" sz="1400" dirty="0" smtClean="0"/>
              <a:t> (над лампами накаливания):</a:t>
            </a:r>
          </a:p>
          <a:p>
            <a:pPr lvl="0">
              <a:buFont typeface="Wingdings" pitchFamily="2" charset="2"/>
              <a:buChar char="Ø"/>
            </a:pPr>
            <a:r>
              <a:rPr lang="ru-RU" sz="1400" dirty="0" smtClean="0"/>
              <a:t>значительно большая светоотдача (люминесцентная лампа 20 Вт даёт освещенность как лампа накаливания на 100 Вт) и более высокий КПД;</a:t>
            </a:r>
          </a:p>
          <a:p>
            <a:pPr lvl="0">
              <a:buFont typeface="Wingdings" pitchFamily="2" charset="2"/>
              <a:buChar char="Ø"/>
            </a:pPr>
            <a:r>
              <a:rPr lang="ru-RU" sz="1400" dirty="0" smtClean="0"/>
              <a:t>приближенный к естественному спектр излучения лампы;</a:t>
            </a:r>
          </a:p>
          <a:p>
            <a:pPr lvl="0">
              <a:buFont typeface="Wingdings" pitchFamily="2" charset="2"/>
              <a:buChar char="Ø"/>
            </a:pPr>
            <a:r>
              <a:rPr lang="ru-RU" sz="1400" dirty="0" smtClean="0"/>
              <a:t>разнообразие оттенков света;</a:t>
            </a:r>
          </a:p>
          <a:p>
            <a:pPr lvl="0">
              <a:buFont typeface="Wingdings" pitchFamily="2" charset="2"/>
              <a:buChar char="Ø"/>
            </a:pPr>
            <a:r>
              <a:rPr lang="ru-RU" sz="1400" dirty="0" smtClean="0"/>
              <a:t>рассеянный свет;</a:t>
            </a:r>
          </a:p>
          <a:p>
            <a:pPr lvl="0">
              <a:buFont typeface="Wingdings" pitchFamily="2" charset="2"/>
              <a:buChar char="Ø"/>
            </a:pPr>
            <a:r>
              <a:rPr lang="ru-RU" sz="1400" dirty="0" smtClean="0"/>
              <a:t>длительный срок службы (2000—20000 часов в отличие от 1000 у ламп накаливания), при условии обеспечения достаточного качества электропитания, балласта и соблюдения ограничений по числу включений и выключений (поэтому их не рекомендуется применять в местах общего пользования с авт.включателями с датчиками движения).</a:t>
            </a:r>
          </a:p>
          <a:p>
            <a:endParaRPr lang="ru-RU" sz="1400" dirty="0"/>
          </a:p>
        </p:txBody>
      </p:sp>
      <p:sp>
        <p:nvSpPr>
          <p:cNvPr id="5" name="Содержимое 4"/>
          <p:cNvSpPr>
            <a:spLocks noGrp="1"/>
          </p:cNvSpPr>
          <p:nvPr>
            <p:ph sz="half" idx="2"/>
          </p:nvPr>
        </p:nvSpPr>
        <p:spPr/>
        <p:txBody>
          <a:bodyPr/>
          <a:lstStyle/>
          <a:p>
            <a:r>
              <a:rPr lang="ru-RU" sz="1400" dirty="0" smtClean="0"/>
              <a:t>К </a:t>
            </a:r>
            <a:r>
              <a:rPr lang="ru-RU" sz="1400" b="1" dirty="0" smtClean="0"/>
              <a:t>недостаткам</a:t>
            </a:r>
            <a:r>
              <a:rPr lang="ru-RU" sz="1400" dirty="0" smtClean="0"/>
              <a:t> относят:</a:t>
            </a:r>
          </a:p>
          <a:p>
            <a:pPr lvl="0"/>
            <a:r>
              <a:rPr lang="ru-RU" sz="1400" dirty="0" smtClean="0"/>
              <a:t>химическая опасность (ЛЛ содержат ртуть в количестве от 10 мг до 1 г);</a:t>
            </a:r>
          </a:p>
          <a:p>
            <a:pPr lvl="0"/>
            <a:r>
              <a:rPr lang="ru-RU" sz="1400" dirty="0" smtClean="0"/>
              <a:t>неравномерный, линейчатый спектр, неприятный для глаз и вызывающий искажения цвета освещённых предметов</a:t>
            </a:r>
          </a:p>
          <a:p>
            <a:pPr lvl="0"/>
            <a:r>
              <a:rPr lang="ru-RU" sz="1400" dirty="0" smtClean="0"/>
              <a:t>деградация люминофора со временем приводит к изменению спектра, уменьшению светоотдачи и как следствие понижению КПД ЛЛ;</a:t>
            </a:r>
          </a:p>
          <a:p>
            <a:pPr lvl="0"/>
            <a:r>
              <a:rPr lang="ru-RU" sz="1400" dirty="0" smtClean="0"/>
              <a:t>мерцание лампы с удвоенной частотой питающей сети </a:t>
            </a:r>
          </a:p>
          <a:p>
            <a:pPr lvl="0"/>
            <a:r>
              <a:rPr lang="ru-RU" sz="1400" dirty="0" smtClean="0"/>
              <a:t>наличие дополнительного приспособления для пуска лампы — пускорегулирующего аппарата</a:t>
            </a:r>
          </a:p>
          <a:p>
            <a:pPr lvl="0"/>
            <a:r>
              <a:rPr lang="ru-RU" sz="1400" dirty="0" smtClean="0"/>
              <a:t>очень низкий коэффициент мощности ламп — такие лампы являются неудачной для электросети нагрузкой</a:t>
            </a:r>
          </a:p>
          <a:p>
            <a:endParaRPr lang="ru-RU" sz="1400" dirty="0"/>
          </a:p>
        </p:txBody>
      </p:sp>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Светодиодные лампы</a:t>
            </a:r>
            <a:endParaRPr lang="ru-RU" dirty="0"/>
          </a:p>
        </p:txBody>
      </p:sp>
      <p:sp>
        <p:nvSpPr>
          <p:cNvPr id="14339" name="Содержимое 2"/>
          <p:cNvSpPr>
            <a:spLocks noGrp="1"/>
          </p:cNvSpPr>
          <p:nvPr>
            <p:ph sz="half" idx="1"/>
          </p:nvPr>
        </p:nvSpPr>
        <p:spPr/>
        <p:txBody>
          <a:bodyPr/>
          <a:lstStyle/>
          <a:p>
            <a:r>
              <a:rPr lang="ru-RU" sz="1400" b="1" dirty="0" smtClean="0"/>
              <a:t>Светодиодные лампы</a:t>
            </a:r>
            <a:r>
              <a:rPr lang="ru-RU" sz="1400" dirty="0" smtClean="0"/>
              <a:t> или </a:t>
            </a:r>
            <a:r>
              <a:rPr lang="ru-RU" sz="1400" b="1" dirty="0" smtClean="0"/>
              <a:t>светодиодные светильники</a:t>
            </a:r>
            <a:r>
              <a:rPr lang="ru-RU" sz="1400" dirty="0" smtClean="0"/>
              <a:t> в качестве источника света используют светодиоды, применяются для бытового, промышленного и уличного освещения. Светодиодная лампа является одним из самых экологически чистых источников света. Принцип свечения светодиодов позволяет использовать в производстве и работе самой лампы безопасные компоненты. Светодиодные лампы не содержат ртутьсодержащих веществ, поэтому они не представляют опасности в случае выхода из строя или разрушения. Различают законченные устройства ‒ светильники и элементы для светильников ‒ сменные лампы.</a:t>
            </a:r>
          </a:p>
          <a:p>
            <a:endParaRPr lang="ru-RU" sz="1400" dirty="0" smtClean="0"/>
          </a:p>
        </p:txBody>
      </p:sp>
      <p:sp>
        <p:nvSpPr>
          <p:cNvPr id="5" name="Содержимое 4"/>
          <p:cNvSpPr>
            <a:spLocks noGrp="1"/>
          </p:cNvSpPr>
          <p:nvPr>
            <p:ph sz="half" idx="2"/>
          </p:nvPr>
        </p:nvSpPr>
        <p:spPr>
          <a:xfrm>
            <a:off x="4857752" y="4143380"/>
            <a:ext cx="3786214" cy="2471742"/>
          </a:xfrm>
        </p:spPr>
        <p:txBody>
          <a:bodyPr/>
          <a:lstStyle/>
          <a:p>
            <a:r>
              <a:rPr lang="ru-RU" sz="1400" b="1" dirty="0" smtClean="0"/>
              <a:t>Светодиодный светильник</a:t>
            </a:r>
            <a:r>
              <a:rPr lang="ru-RU" sz="1400" dirty="0" smtClean="0"/>
              <a:t> ‒ самостоятельное устройство. Корпус светильника чаще всего уникален, специально спроектирован под светодиодный источник освещения. Конструктивно такой светильник состоит из корпуса, светодиодного источника света и электронного драйвера (преобразователя питания). </a:t>
            </a:r>
          </a:p>
          <a:p>
            <a:endParaRPr lang="ru-RU" sz="1400" dirty="0"/>
          </a:p>
        </p:txBody>
      </p:sp>
      <p:pic>
        <p:nvPicPr>
          <p:cNvPr id="11266" name="Picture 2" descr="http://www.prestig.ru/images/misc/color_led_e27.jpg"/>
          <p:cNvPicPr>
            <a:picLocks noChangeAspect="1" noChangeArrowheads="1"/>
          </p:cNvPicPr>
          <p:nvPr/>
        </p:nvPicPr>
        <p:blipFill>
          <a:blip r:embed="rId2" cstate="print"/>
          <a:srcRect/>
          <a:stretch>
            <a:fillRect/>
          </a:stretch>
        </p:blipFill>
        <p:spPr bwMode="auto">
          <a:xfrm>
            <a:off x="5000628" y="1428736"/>
            <a:ext cx="3429024" cy="2426035"/>
          </a:xfrm>
          <a:prstGeom prst="rect">
            <a:avLst/>
          </a:prstGeom>
          <a:noFill/>
          <a:effectLst>
            <a:glow rad="228600">
              <a:schemeClr val="accent1">
                <a:satMod val="175000"/>
                <a:alpha val="40000"/>
              </a:schemeClr>
            </a:glow>
          </a:effectLst>
        </p:spPr>
      </p:pic>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8" name="Picture 8" descr="http://pro100master.ru/wp-content/uploads/2013/01/svetodiodnielampikachestvennieiekonomnie.jpg"/>
          <p:cNvPicPr>
            <a:picLocks noChangeAspect="1" noChangeArrowheads="1"/>
          </p:cNvPicPr>
          <p:nvPr/>
        </p:nvPicPr>
        <p:blipFill>
          <a:blip r:embed="rId2" cstate="print"/>
          <a:srcRect/>
          <a:stretch>
            <a:fillRect/>
          </a:stretch>
        </p:blipFill>
        <p:spPr bwMode="auto">
          <a:xfrm>
            <a:off x="5286380" y="4143380"/>
            <a:ext cx="3536151" cy="2357434"/>
          </a:xfrm>
          <a:prstGeom prst="rect">
            <a:avLst/>
          </a:prstGeom>
          <a:noFill/>
          <a:effectLst>
            <a:glow rad="228600">
              <a:schemeClr val="accent1">
                <a:satMod val="175000"/>
                <a:alpha val="40000"/>
              </a:schemeClr>
            </a:glow>
          </a:effectLst>
        </p:spPr>
      </p:pic>
      <p:sp>
        <p:nvSpPr>
          <p:cNvPr id="2" name="Заголовок 1"/>
          <p:cNvSpPr>
            <a:spLocks noGrp="1"/>
          </p:cNvSpPr>
          <p:nvPr>
            <p:ph type="title"/>
          </p:nvPr>
        </p:nvSpPr>
        <p:spPr/>
        <p:txBody>
          <a:bodyPr/>
          <a:lstStyle/>
          <a:p>
            <a:pPr fontAlgn="auto">
              <a:spcAft>
                <a:spcPts val="0"/>
              </a:spcAft>
              <a:defRPr/>
            </a:pPr>
            <a:r>
              <a:rPr lang="ru-RU" dirty="0" smtClean="0"/>
              <a:t>Разновидности</a:t>
            </a:r>
            <a:endParaRPr lang="ru-RU" dirty="0"/>
          </a:p>
        </p:txBody>
      </p:sp>
      <p:sp>
        <p:nvSpPr>
          <p:cNvPr id="15363" name="Содержимое 2"/>
          <p:cNvSpPr>
            <a:spLocks noGrp="1"/>
          </p:cNvSpPr>
          <p:nvPr>
            <p:ph idx="1"/>
          </p:nvPr>
        </p:nvSpPr>
        <p:spPr>
          <a:xfrm>
            <a:off x="304800" y="1554162"/>
            <a:ext cx="5267332" cy="5160985"/>
          </a:xfrm>
        </p:spPr>
        <p:txBody>
          <a:bodyPr/>
          <a:lstStyle/>
          <a:p>
            <a:r>
              <a:rPr lang="ru-RU" sz="1400" u="sng" dirty="0" smtClean="0"/>
              <a:t>Все типы светильников можно разделить на три группы:</a:t>
            </a:r>
          </a:p>
          <a:p>
            <a:pPr>
              <a:buFont typeface="+mj-lt"/>
              <a:buAutoNum type="arabicPeriod"/>
            </a:pPr>
            <a:r>
              <a:rPr lang="ru-RU" sz="1400" dirty="0" smtClean="0"/>
              <a:t>Светодиодные светильники для улиц, парков, дорог, для архитектурного освещения. Выполняются в защищенном от влаги и пыли корпусе, кроме того, корпус обычно выполняет роль теплоотвода и изготавливается из хорошо проводящих тепло материалов.</a:t>
            </a:r>
          </a:p>
          <a:p>
            <a:pPr>
              <a:buFont typeface="+mj-lt"/>
              <a:buAutoNum type="arabicPeriod"/>
            </a:pPr>
            <a:r>
              <a:rPr lang="ru-RU" sz="1400" dirty="0" smtClean="0"/>
              <a:t>Светильники для производственных целей, ЖКХ и офисов. Такие светильники чаще производятся в антивандальном исполнении, укомплектованы специальной отвёрткой и специальными саморезами, защищающими корпус от несанкционированного вскрытия. Рассеиватель у современных антивандальных светильников для ЖКХ выполнен из материала поликарбонат, который в десятки раз крепче традиционного стекла.</a:t>
            </a:r>
          </a:p>
          <a:p>
            <a:pPr>
              <a:buFont typeface="+mj-lt"/>
              <a:buAutoNum type="arabicPeriod"/>
            </a:pPr>
            <a:r>
              <a:rPr lang="ru-RU" sz="1400" dirty="0" smtClean="0"/>
              <a:t>Светильники для бытовых нужд обычно выпускаются невысокой мощности, но должны удовлетворять многочисленным требованиям к качеству освещения, электробезопасности, пожароопасности и, в немалой степени, ‒ к внешнему виду. Зачастую бытовые светильники имеют сменные лампы.</a:t>
            </a:r>
          </a:p>
          <a:p>
            <a:endParaRPr lang="ru-RU" sz="1400" dirty="0" smtClean="0"/>
          </a:p>
        </p:txBody>
      </p:sp>
      <p:pic>
        <p:nvPicPr>
          <p:cNvPr id="10246" name="Picture 6" descr="http://led-lampy.ru/images/images_for_articles/svetodiody-svetilniki.jpg"/>
          <p:cNvPicPr>
            <a:picLocks noChangeAspect="1" noChangeArrowheads="1"/>
          </p:cNvPicPr>
          <p:nvPr/>
        </p:nvPicPr>
        <p:blipFill>
          <a:blip r:embed="rId3" cstate="print"/>
          <a:srcRect/>
          <a:stretch>
            <a:fillRect/>
          </a:stretch>
        </p:blipFill>
        <p:spPr bwMode="auto">
          <a:xfrm>
            <a:off x="5857884" y="1643050"/>
            <a:ext cx="2535335" cy="2166953"/>
          </a:xfrm>
          <a:prstGeom prst="rect">
            <a:avLst/>
          </a:prstGeom>
          <a:noFill/>
          <a:effectLst>
            <a:glow rad="228600">
              <a:schemeClr val="accent1">
                <a:satMod val="175000"/>
                <a:alpha val="40000"/>
              </a:schemeClr>
            </a:glow>
          </a:effectLst>
        </p:spPr>
      </p:pic>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Преимущества и недостатки</a:t>
            </a:r>
            <a:endParaRPr lang="ru-RU" dirty="0"/>
          </a:p>
        </p:txBody>
      </p:sp>
      <p:sp>
        <p:nvSpPr>
          <p:cNvPr id="16387" name="Содержимое 2"/>
          <p:cNvSpPr>
            <a:spLocks noGrp="1"/>
          </p:cNvSpPr>
          <p:nvPr>
            <p:ph idx="1"/>
          </p:nvPr>
        </p:nvSpPr>
        <p:spPr>
          <a:xfrm>
            <a:off x="304800" y="1554163"/>
            <a:ext cx="4410076" cy="4525962"/>
          </a:xfrm>
        </p:spPr>
        <p:txBody>
          <a:bodyPr/>
          <a:lstStyle/>
          <a:p>
            <a:r>
              <a:rPr lang="ru-RU" sz="1400" b="1" dirty="0" smtClean="0"/>
              <a:t>Преимущество</a:t>
            </a:r>
            <a:r>
              <a:rPr lang="ru-RU" sz="1400" dirty="0" smtClean="0"/>
              <a:t> светодиодного светильника  ‒ низкое энергопотребление, долгий срок службы от 30'000 до 50'000 и более часов, простота установки, более низкая температура корпуса по сравнению с лампой накаливания, имеющей сравнимую яркость, высокая механическая прочность, зачастую ‒ небольшие габариты. Светодиодные светильники хорошо подходят для освещения музеев и раритетов, поскольку спектр лампы не содержит ультрафиолетовой составляющей. </a:t>
            </a:r>
          </a:p>
          <a:p>
            <a:r>
              <a:rPr lang="ru-RU" sz="1400" b="1" dirty="0" smtClean="0"/>
              <a:t>Основной недостаток</a:t>
            </a:r>
            <a:r>
              <a:rPr lang="ru-RU" sz="1400" dirty="0" smtClean="0"/>
              <a:t> ‒ высокая цена. Кроме того, при выходе из строя любого из элементов, светильник чаще всего подлежит замене на аналогичный. Эти недостатки чаще всего компенсируются экономией электроэнергии, экономией на обслуживании (замене ламп), что особенно актуально для уличного освещения.</a:t>
            </a:r>
          </a:p>
          <a:p>
            <a:endParaRPr lang="ru-RU" sz="1400" dirty="0" smtClean="0"/>
          </a:p>
        </p:txBody>
      </p:sp>
      <p:pic>
        <p:nvPicPr>
          <p:cNvPr id="9218" name="Picture 2" descr="http://elwo.ru/foto3/svlamp-4-.jpg"/>
          <p:cNvPicPr>
            <a:picLocks noChangeAspect="1" noChangeArrowheads="1"/>
          </p:cNvPicPr>
          <p:nvPr/>
        </p:nvPicPr>
        <p:blipFill>
          <a:blip r:embed="rId2" cstate="print"/>
          <a:srcRect/>
          <a:stretch>
            <a:fillRect/>
          </a:stretch>
        </p:blipFill>
        <p:spPr bwMode="auto">
          <a:xfrm>
            <a:off x="5072066" y="2571744"/>
            <a:ext cx="3500462" cy="2625347"/>
          </a:xfrm>
          <a:prstGeom prst="rect">
            <a:avLst/>
          </a:prstGeom>
          <a:noFill/>
          <a:effectLst>
            <a:glow rad="228600">
              <a:schemeClr val="accent1">
                <a:satMod val="175000"/>
                <a:alpha val="40000"/>
              </a:schemeClr>
            </a:glow>
          </a:effectLst>
        </p:spPr>
      </p:pic>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Индукционная лампа</a:t>
            </a:r>
            <a:endParaRPr lang="ru-RU" dirty="0"/>
          </a:p>
        </p:txBody>
      </p:sp>
      <p:sp>
        <p:nvSpPr>
          <p:cNvPr id="17411" name="Содержимое 2"/>
          <p:cNvSpPr>
            <a:spLocks noGrp="1"/>
          </p:cNvSpPr>
          <p:nvPr>
            <p:ph idx="1"/>
          </p:nvPr>
        </p:nvSpPr>
        <p:spPr>
          <a:xfrm>
            <a:off x="304800" y="1554163"/>
            <a:ext cx="3695696" cy="4525962"/>
          </a:xfrm>
        </p:spPr>
        <p:txBody>
          <a:bodyPr/>
          <a:lstStyle/>
          <a:p>
            <a:r>
              <a:rPr lang="ru-RU" sz="1400" b="1" dirty="0" smtClean="0"/>
              <a:t>Индукционная лампа</a:t>
            </a:r>
            <a:r>
              <a:rPr lang="ru-RU" sz="1400" dirty="0" smtClean="0"/>
              <a:t> — электрический источник света, принцип работы которого основан на электромагнитной индукции и газовом разряде для генерации видимого света. Фактически представляет собой усовершенствованную модификацию люминесцентной лампы, основным отличием от которой является безэлектродная конструкция — отсутствие термокатодов и нитей накала, что значительно увеличивает срок службы.</a:t>
            </a:r>
          </a:p>
          <a:p>
            <a:endParaRPr lang="ru-RU" sz="1400" dirty="0" smtClean="0"/>
          </a:p>
          <a:p>
            <a:endParaRPr lang="ru-RU" sz="1400" dirty="0" smtClean="0"/>
          </a:p>
        </p:txBody>
      </p:sp>
      <p:pic>
        <p:nvPicPr>
          <p:cNvPr id="8194" name="Picture 2" descr="http://svet-ural.ru/images/induct/yh-ring.jpg"/>
          <p:cNvPicPr>
            <a:picLocks noChangeAspect="1" noChangeArrowheads="1"/>
          </p:cNvPicPr>
          <p:nvPr/>
        </p:nvPicPr>
        <p:blipFill>
          <a:blip r:embed="rId2" cstate="print"/>
          <a:srcRect/>
          <a:stretch>
            <a:fillRect/>
          </a:stretch>
        </p:blipFill>
        <p:spPr bwMode="auto">
          <a:xfrm>
            <a:off x="5072066" y="1500175"/>
            <a:ext cx="2734046" cy="2214578"/>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pic>
        <p:nvPicPr>
          <p:cNvPr id="8196" name="Picture 4" descr="http://mygazeta.com/i/2013/09/tilgpkl.jpg"/>
          <p:cNvPicPr>
            <a:picLocks noChangeAspect="1" noChangeArrowheads="1"/>
          </p:cNvPicPr>
          <p:nvPr/>
        </p:nvPicPr>
        <p:blipFill>
          <a:blip r:embed="rId3" cstate="print"/>
          <a:srcRect/>
          <a:stretch>
            <a:fillRect/>
          </a:stretch>
        </p:blipFill>
        <p:spPr bwMode="auto">
          <a:xfrm>
            <a:off x="5143504" y="4071942"/>
            <a:ext cx="2695668" cy="250033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descr="C:\Users\111\Desktop\1f46547d31a46f84d931fb282d8ec504_WIDTH_TO_LINK_0_0.jpg"/>
          <p:cNvPicPr>
            <a:picLocks noChangeAspect="1" noChangeArrowheads="1"/>
          </p:cNvPicPr>
          <p:nvPr/>
        </p:nvPicPr>
        <p:blipFill>
          <a:blip r:embed="rId2" cstate="print"/>
          <a:srcRect/>
          <a:stretch>
            <a:fillRect/>
          </a:stretch>
        </p:blipFill>
        <p:spPr bwMode="auto">
          <a:xfrm>
            <a:off x="4195522" y="4857760"/>
            <a:ext cx="4711924" cy="178820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2" name="Заголовок 1"/>
          <p:cNvSpPr>
            <a:spLocks noGrp="1"/>
          </p:cNvSpPr>
          <p:nvPr>
            <p:ph type="title"/>
          </p:nvPr>
        </p:nvSpPr>
        <p:spPr/>
        <p:txBody>
          <a:bodyPr/>
          <a:lstStyle/>
          <a:p>
            <a:pPr fontAlgn="auto">
              <a:spcAft>
                <a:spcPts val="0"/>
              </a:spcAft>
              <a:defRPr/>
            </a:pPr>
            <a:r>
              <a:rPr lang="ru-RU" dirty="0" smtClean="0"/>
              <a:t>Принцип работы</a:t>
            </a:r>
            <a:endParaRPr lang="ru-RU" dirty="0"/>
          </a:p>
        </p:txBody>
      </p:sp>
      <p:sp>
        <p:nvSpPr>
          <p:cNvPr id="4" name="Содержимое 3"/>
          <p:cNvSpPr>
            <a:spLocks noGrp="1"/>
          </p:cNvSpPr>
          <p:nvPr>
            <p:ph sz="half" idx="1"/>
          </p:nvPr>
        </p:nvSpPr>
        <p:spPr>
          <a:xfrm>
            <a:off x="304800" y="1600200"/>
            <a:ext cx="4191000" cy="4686320"/>
          </a:xfrm>
        </p:spPr>
        <p:txBody>
          <a:bodyPr/>
          <a:lstStyle/>
          <a:p>
            <a:r>
              <a:rPr lang="ru-RU" sz="1400" dirty="0" smtClean="0"/>
              <a:t>Индукционная лампа состоит из </a:t>
            </a:r>
            <a:r>
              <a:rPr lang="ru-RU" sz="1400" b="1" dirty="0" smtClean="0"/>
              <a:t>трёх основных частей</a:t>
            </a:r>
            <a:r>
              <a:rPr lang="ru-RU" sz="1400" dirty="0" smtClean="0"/>
              <a:t>: </a:t>
            </a:r>
            <a:r>
              <a:rPr lang="ru-RU" sz="1400" u="sng" dirty="0" smtClean="0"/>
              <a:t>газоразрядной трубки</a:t>
            </a:r>
            <a:r>
              <a:rPr lang="ru-RU" sz="1400" dirty="0" smtClean="0"/>
              <a:t>, внутренняя поверхность которой покрыта люминофором, </a:t>
            </a:r>
            <a:r>
              <a:rPr lang="ru-RU" sz="1400" u="sng" dirty="0" smtClean="0"/>
              <a:t>магнитного кольца или стержня</a:t>
            </a:r>
            <a:r>
              <a:rPr lang="ru-RU" sz="1400" dirty="0" smtClean="0"/>
              <a:t> (феррита) с индукционной катушкой, </a:t>
            </a:r>
            <a:r>
              <a:rPr lang="ru-RU" sz="1400" u="sng" dirty="0" smtClean="0"/>
              <a:t>электронного балласта </a:t>
            </a:r>
            <a:r>
              <a:rPr lang="ru-RU" sz="1400" dirty="0" smtClean="0"/>
              <a:t>(генератора высокочастотного тока). </a:t>
            </a:r>
          </a:p>
          <a:p>
            <a:r>
              <a:rPr lang="ru-RU" sz="1400" dirty="0" smtClean="0"/>
              <a:t>Возможны два типа конструкции индукционных ламп </a:t>
            </a:r>
            <a:r>
              <a:rPr lang="ru-RU" sz="1400" b="1" dirty="0" smtClean="0"/>
              <a:t>по виду индукции:</a:t>
            </a:r>
          </a:p>
          <a:p>
            <a:pPr lvl="0">
              <a:buFont typeface="+mj-lt"/>
              <a:buAutoNum type="arabicPeriod"/>
            </a:pPr>
            <a:r>
              <a:rPr lang="ru-RU" sz="1400" i="1" dirty="0" smtClean="0"/>
              <a:t>Внешняя индукция: магнитное кольцо расположено вокруг трубки.</a:t>
            </a:r>
          </a:p>
          <a:p>
            <a:pPr lvl="0">
              <a:buFont typeface="+mj-lt"/>
              <a:buAutoNum type="arabicPeriod"/>
            </a:pPr>
            <a:r>
              <a:rPr lang="ru-RU" sz="1400" i="1" dirty="0" smtClean="0"/>
              <a:t>Внутренняя индукция: магнитный стержень расположен внутри колбы.</a:t>
            </a:r>
          </a:p>
          <a:p>
            <a:r>
              <a:rPr lang="ru-RU" sz="1400" dirty="0" smtClean="0"/>
              <a:t>Два типа конструкции индукционных ламп </a:t>
            </a:r>
            <a:r>
              <a:rPr lang="ru-RU" sz="1400" b="1" dirty="0" smtClean="0"/>
              <a:t>по способу размещения электронного балласта:</a:t>
            </a:r>
          </a:p>
          <a:p>
            <a:pPr lvl="0">
              <a:buFont typeface="+mj-lt"/>
              <a:buAutoNum type="arabicPeriod"/>
            </a:pPr>
            <a:r>
              <a:rPr lang="ru-RU" sz="1400" dirty="0" smtClean="0"/>
              <a:t>Индукционная лампа с отдельным балластом</a:t>
            </a:r>
          </a:p>
          <a:p>
            <a:pPr lvl="0">
              <a:buFont typeface="+mj-lt"/>
              <a:buAutoNum type="arabicPeriod"/>
            </a:pPr>
            <a:r>
              <a:rPr lang="ru-RU" sz="1400" dirty="0" smtClean="0"/>
              <a:t>Индукционная лампа с встроенным балластом</a:t>
            </a:r>
          </a:p>
          <a:p>
            <a:endParaRPr lang="ru-RU" sz="1400" dirty="0"/>
          </a:p>
        </p:txBody>
      </p:sp>
      <p:sp>
        <p:nvSpPr>
          <p:cNvPr id="5" name="Содержимое 4"/>
          <p:cNvSpPr>
            <a:spLocks noGrp="1"/>
          </p:cNvSpPr>
          <p:nvPr>
            <p:ph sz="half" idx="2"/>
          </p:nvPr>
        </p:nvSpPr>
        <p:spPr>
          <a:xfrm>
            <a:off x="4648200" y="1600200"/>
            <a:ext cx="4343400" cy="3471874"/>
          </a:xfrm>
        </p:spPr>
        <p:txBody>
          <a:bodyPr/>
          <a:lstStyle/>
          <a:p>
            <a:r>
              <a:rPr lang="ru-RU" sz="1400" dirty="0" smtClean="0"/>
              <a:t>Электронный балласт вырабатывает высокочастотный ток, протекающий по индукционной катушке на магнитном кольце или стержне. Электромагнит и индукционная катушка создают газовый разряд в высокочастотном электромагнитном поле, и под воздействием ультрафиолетового излучения разряда происходит свечение люминофора. Конструктивно и по принципу работы лампа напоминает трансформатор, где имеется первичная обмотка с высокочастотным током и вторичная обмотка, которая представляет собой газовый разряд, происходящий в стеклянной трубке.</a:t>
            </a:r>
          </a:p>
          <a:p>
            <a:endParaRPr lang="ru-RU" sz="1400" dirty="0"/>
          </a:p>
        </p:txBody>
      </p:sp>
    </p:spTree>
  </p:cSld>
  <p:clrMapOvr>
    <a:masterClrMapping/>
  </p:clrMapOvr>
  <p:transition spd="slow">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3">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225</TotalTime>
  <Words>473</Words>
  <Application>Microsoft Office PowerPoint</Application>
  <PresentationFormat>Экран (4:3)</PresentationFormat>
  <Paragraphs>70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Трек</vt:lpstr>
      <vt:lpstr>Электрические источники света  Работу выполнил студент группы СД- 21  Иванов Евгений преподаватель Кривоносова Н.В.</vt:lpstr>
      <vt:lpstr>Люминесцентные лампы</vt:lpstr>
      <vt:lpstr>Разновидности</vt:lpstr>
      <vt:lpstr>Преимущества и недостатки</vt:lpstr>
      <vt:lpstr>Светодиодные лампы</vt:lpstr>
      <vt:lpstr>Разновидности</vt:lpstr>
      <vt:lpstr>Преимущества и недостатки</vt:lpstr>
      <vt:lpstr>Индукционная лампа</vt:lpstr>
      <vt:lpstr>Принцип работы</vt:lpstr>
      <vt:lpstr>Основные Преимущества и недостатки</vt:lpstr>
      <vt:lpstr>Вывод</vt:lpstr>
      <vt:lpstr>Источники</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Электрические источники света</dc:title>
  <dc:creator>Ananas</dc:creator>
  <cp:lastModifiedBy>user</cp:lastModifiedBy>
  <cp:revision>22</cp:revision>
  <dcterms:created xsi:type="dcterms:W3CDTF">2013-11-22T10:50:57Z</dcterms:created>
  <dcterms:modified xsi:type="dcterms:W3CDTF">2013-11-29T10:48:18Z</dcterms:modified>
</cp:coreProperties>
</file>