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188641"/>
            <a:ext cx="7560840" cy="8309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ГАПОУ КК «Новороссийский колледж строительства и экономики»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9" y="1900050"/>
            <a:ext cx="8136904" cy="26776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ru-RU" sz="2800" dirty="0" smtClean="0"/>
          </a:p>
          <a:p>
            <a:pPr algn="ctr"/>
            <a:r>
              <a:rPr lang="ru-RU" sz="2800" b="1" dirty="0" smtClean="0"/>
              <a:t>Дисциплина: </a:t>
            </a:r>
            <a:r>
              <a:rPr lang="ru-RU" sz="2800" b="1" dirty="0" smtClean="0"/>
              <a:t>«Основы экономики»</a:t>
            </a:r>
            <a:endParaRPr lang="ru-RU" sz="2800" b="1" dirty="0" smtClean="0"/>
          </a:p>
          <a:p>
            <a:pPr algn="ctr"/>
            <a:endParaRPr lang="ru-RU" sz="2800" b="1" dirty="0" smtClean="0"/>
          </a:p>
          <a:p>
            <a:pPr algn="ctr"/>
            <a:endParaRPr lang="ru-RU" sz="2800" b="1" dirty="0" smtClean="0"/>
          </a:p>
          <a:p>
            <a:pPr algn="ctr"/>
            <a:r>
              <a:rPr lang="ru-RU" sz="2800" b="1" dirty="0" smtClean="0"/>
              <a:t>Тема: </a:t>
            </a:r>
            <a:r>
              <a:rPr lang="ru-RU" sz="2800" b="1" dirty="0" smtClean="0"/>
              <a:t>«Организация труда и заработной платы»</a:t>
            </a:r>
            <a:endParaRPr lang="ru-RU" sz="2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49006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 smtClean="0"/>
              <a:t>Организация труда и заработной платы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61662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342900" algn="just">
              <a:spcBef>
                <a:spcPts val="0"/>
              </a:spcBef>
              <a:buNone/>
            </a:pPr>
            <a:endParaRPr lang="ru-RU" dirty="0" smtClean="0"/>
          </a:p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/>
              <a:t>Помимо форм различают системы заработной платы, повышающие заинтересованность работника в результатах труда. Наиболее распространены премиальные системы заработной платы.</a:t>
            </a:r>
          </a:p>
          <a:p>
            <a:pPr marL="0" indent="342900" algn="just">
              <a:spcBef>
                <a:spcPts val="0"/>
              </a:spcBef>
              <a:buNone/>
            </a:pPr>
            <a:endParaRPr lang="ru-RU" b="1" i="1" dirty="0" smtClean="0"/>
          </a:p>
          <a:p>
            <a:pPr marL="0" indent="342900" algn="just">
              <a:spcBef>
                <a:spcPts val="0"/>
              </a:spcBef>
              <a:buNone/>
            </a:pPr>
            <a:r>
              <a:rPr lang="ru-RU" b="1" i="1" dirty="0" smtClean="0"/>
              <a:t>Сдельно-премиальная -</a:t>
            </a:r>
            <a:r>
              <a:rPr lang="ru-RU" dirty="0" smtClean="0"/>
              <a:t> это такая система оплаты труда, когда рабочий получает не только сдельный заработок, но и премию. Премия обычно устанавливается за достижение определенных показателей: досрочное выполнение плана производства продукции, заданий по качеству продукции, по экономии материальных ресурсов и пр.</a:t>
            </a:r>
          </a:p>
          <a:p>
            <a:pPr marL="0" indent="342900" algn="just">
              <a:spcBef>
                <a:spcPts val="0"/>
              </a:spcBef>
              <a:buNone/>
            </a:pPr>
            <a:endParaRPr lang="ru-RU" b="1" i="1" dirty="0" smtClean="0"/>
          </a:p>
          <a:p>
            <a:pPr marL="0" indent="342900" algn="just">
              <a:spcBef>
                <a:spcPts val="0"/>
              </a:spcBef>
              <a:buNone/>
            </a:pPr>
            <a:r>
              <a:rPr lang="ru-RU" b="1" i="1" dirty="0" smtClean="0"/>
              <a:t>Сдельно-прогрессивная система</a:t>
            </a:r>
            <a:r>
              <a:rPr lang="ru-RU" dirty="0" smtClean="0"/>
              <a:t> оплаты труда расценки за перевыполнение задания выше, чем при обычной сдельной зарплате. Это стимулирует перевыполнение плана.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41805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400" dirty="0" smtClean="0"/>
              <a:t>Организация труда и заработной платы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92696"/>
            <a:ext cx="8712968" cy="583264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342900" algn="just">
              <a:spcBef>
                <a:spcPts val="0"/>
              </a:spcBef>
              <a:buNone/>
            </a:pPr>
            <a:r>
              <a:rPr lang="ru-RU" b="1" i="1" dirty="0" smtClean="0"/>
              <a:t>Аккордная заработная плата</a:t>
            </a:r>
            <a:r>
              <a:rPr lang="ru-RU" dirty="0" smtClean="0"/>
              <a:t> применяется в тех случаях, когда оплачивается определенный, заданный объем работ. Если эту работу желательно выполнить с опережением сроков, может применяться аккордно-премиальная система оплаты. Наиболее часто аккордная система применяется в строительстве. </a:t>
            </a:r>
          </a:p>
          <a:p>
            <a:pPr marL="0" indent="342900" algn="just">
              <a:spcBef>
                <a:spcPts val="0"/>
              </a:spcBef>
              <a:buNone/>
            </a:pPr>
            <a:endParaRPr lang="ru-RU" b="1" i="1" dirty="0" smtClean="0"/>
          </a:p>
          <a:p>
            <a:pPr marL="0" indent="342900" algn="just">
              <a:spcBef>
                <a:spcPts val="0"/>
              </a:spcBef>
              <a:buNone/>
            </a:pPr>
            <a:r>
              <a:rPr lang="ru-RU" b="1" i="1" dirty="0" smtClean="0"/>
              <a:t>Повременно-премиальная</a:t>
            </a:r>
            <a:r>
              <a:rPr lang="ru-RU" dirty="0" smtClean="0"/>
              <a:t> - это такая оплата труда, когда рабочий получает не только заработок за количество отработанного времени, но и определенный процент премии к этому заработку.</a:t>
            </a:r>
          </a:p>
          <a:p>
            <a:pPr marL="0" indent="342900" algn="just">
              <a:spcBef>
                <a:spcPts val="0"/>
              </a:spcBef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41805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400" dirty="0" smtClean="0"/>
              <a:t>Организация труда и заработной платы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764704"/>
            <a:ext cx="8640960" cy="576064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/>
              <a:t>В РФ работникам на основе законодательных актов предусмотрены доплаты и надбавки. 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/>
              <a:t>Доплаты и надбавки зависят от характера и условий труда, особенностей выполняемых функций. 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/>
              <a:t>Используется значительное количество доплат и надбавок, дифференцированных по отраслям, регионам, профессиям. 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/>
              <a:t>Доплаты и надбавки - дополнительные выплаты сотрудникам, которые начисляются им помимо заработной платы и включаются в систему оплаты труда.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41805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400" dirty="0" smtClean="0"/>
              <a:t>Организация труда и заработной платы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692696"/>
            <a:ext cx="8640960" cy="583264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/>
              <a:t>Под надбавками, как правило, понимают выплаты стимулирующего характера, которые начисляются за конкретные заслуги или характеристики работника. Назначение таких надбавок - вознаградить сотрудников за высокие профессиональные качества, вызвать у них желание совершенствоваться и дальше. Они призваны сократить текучесть кадров на работах с особыми условиями труда.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/>
              <a:t>Доплата - это обычно выплата компенсационного характера. Ее начисляют за повышенную интенсивность труда или работу в условиях, отклоняющихся от нормальных.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49006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 smtClean="0"/>
              <a:t>Организация труда и заработной платы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583264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0" indent="342900" algn="just">
              <a:spcBef>
                <a:spcPts val="0"/>
              </a:spcBef>
              <a:buNone/>
            </a:pPr>
            <a:endParaRPr lang="ru-RU" dirty="0" smtClean="0"/>
          </a:p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/>
              <a:t>Доплаты и надбавки можно классифицировать следующим образом:</a:t>
            </a:r>
          </a:p>
          <a:p>
            <a:pPr marL="0" indent="342900" algn="just">
              <a:spcBef>
                <a:spcPts val="0"/>
              </a:spcBef>
              <a:buNone/>
            </a:pPr>
            <a:endParaRPr lang="ru-RU" dirty="0" smtClean="0"/>
          </a:p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/>
              <a:t>1. </a:t>
            </a:r>
            <a:r>
              <a:rPr lang="ru-RU" b="1" i="1" dirty="0" smtClean="0"/>
              <a:t>Региональные надбавки,</a:t>
            </a:r>
            <a:r>
              <a:rPr lang="ru-RU" dirty="0" smtClean="0"/>
              <a:t> связанные с работой и проживанием в местностях с неблагоприятными условиями. Это территории вблизи опасных объектов с неблагоприятными природно-климатическими условиями, значительно удаленные от центральных областей РФ. Исчисление заработной платы и социальных выплат в регионах с неблагоприятными условиями проживания осуществляется с повышающим коэффициентом (от 1,1 до 3). </a:t>
            </a:r>
          </a:p>
          <a:p>
            <a:pPr marL="0" indent="342900" algn="just">
              <a:spcBef>
                <a:spcPts val="0"/>
              </a:spcBef>
              <a:buNone/>
            </a:pPr>
            <a:endParaRPr lang="ru-RU" dirty="0" smtClean="0"/>
          </a:p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/>
              <a:t>2. </a:t>
            </a:r>
            <a:r>
              <a:rPr lang="ru-RU" b="1" i="1" dirty="0" smtClean="0"/>
              <a:t>Компенсирующие доплаты и надбавки</a:t>
            </a:r>
            <a:r>
              <a:rPr lang="ru-RU" dirty="0" smtClean="0"/>
              <a:t> используются при отклонении от нормальных условий труда. Это доплаты за работу в ночное время и в праздники; доплаты за разъездной характер работ; за вредность производственных условий; за опасность жизни и здоровью и пр. Перечень компенсирующих доплат и надбавок, порядок их использования регламентируется отраслевыми инструкциями и прочими законодательными актами.</a:t>
            </a:r>
          </a:p>
          <a:p>
            <a:pPr marL="0" indent="342900" algn="just">
              <a:spcBef>
                <a:spcPts val="0"/>
              </a:spcBef>
              <a:buNone/>
            </a:pPr>
            <a:endParaRPr lang="ru-RU" dirty="0" smtClean="0"/>
          </a:p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/>
              <a:t>3. </a:t>
            </a:r>
            <a:r>
              <a:rPr lang="ru-RU" b="1" i="1" dirty="0" smtClean="0"/>
              <a:t>Стимулирующие доплаты и надбавки</a:t>
            </a:r>
            <a:r>
              <a:rPr lang="ru-RU" dirty="0" smtClean="0"/>
              <a:t> используются для стимулирования и оценки количества и качества труда, отличающегося от обычного. Сюда относятся доплаты и надбавки за сверхурочные работы; за совмещение профессий; за увеличенную зону обслуживания. Делаются доплаты бригадирам, не освобожденным от выполнения производственных функций. Что касается надбавок, стимулирующих рост качества труда и профессионализма, то к ним относятся доплаты за классность, категорию, профессиональное мастерство.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60649"/>
            <a:ext cx="8568952" cy="50405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Организация труда и заработной платы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568952" cy="561662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indent="360000" algn="just">
              <a:spcBef>
                <a:spcPts val="0"/>
              </a:spcBef>
            </a:pPr>
            <a:endParaRPr lang="ru-RU" b="1" i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indent="360000" algn="just">
              <a:spcBef>
                <a:spcPts val="0"/>
              </a:spcBef>
            </a:pPr>
            <a:endParaRPr lang="ru-RU" b="1" i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indent="360000" algn="just">
              <a:spcBef>
                <a:spcPts val="0"/>
              </a:spcBef>
            </a:pP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</a:rPr>
              <a:t>Заработная плата -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</a:rPr>
              <a:t> это оплата труда наемных работников. Под заработной платой понимается то, что выплачивает работодатель работнику за определенное количество и качество труда. </a:t>
            </a:r>
          </a:p>
          <a:p>
            <a:pPr indent="360000" algn="just">
              <a:spcBef>
                <a:spcPts val="0"/>
              </a:spcBef>
            </a:pPr>
            <a:endParaRPr lang="ru-RU" b="1" i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indent="360000" algn="just">
              <a:spcBef>
                <a:spcPts val="0"/>
              </a:spcBef>
            </a:pP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</a:rPr>
              <a:t>Ставка заработной платы -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</a:rPr>
              <a:t> цена, выплачиваемая за использование единицы труда в течение определенного времени либо за выполненный объем работ. </a:t>
            </a:r>
            <a:endParaRPr lang="ru-RU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 smtClean="0"/>
              <a:t>Организация труда и заработной платы</a:t>
            </a:r>
            <a:endParaRPr lang="ru-RU" sz="24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340768"/>
            <a:ext cx="8712968" cy="525658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pic>
      <p:sp>
        <p:nvSpPr>
          <p:cNvPr id="5" name="Прямоугольник 4"/>
          <p:cNvSpPr/>
          <p:nvPr/>
        </p:nvSpPr>
        <p:spPr>
          <a:xfrm>
            <a:off x="755576" y="836712"/>
            <a:ext cx="7632848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</a:rPr>
              <a:t>Размер заработной платы определяется рядом факторов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56207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 smtClean="0"/>
              <a:t>Организация труда и заработной платы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363272" cy="576064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342900" algn="just">
              <a:lnSpc>
                <a:spcPct val="110000"/>
              </a:lnSpc>
              <a:spcBef>
                <a:spcPts val="0"/>
              </a:spcBef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 marL="0" indent="3429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Различают </a:t>
            </a:r>
            <a:r>
              <a:rPr lang="ru-RU" b="1" i="1" dirty="0" smtClean="0">
                <a:solidFill>
                  <a:schemeClr val="tx1"/>
                </a:solidFill>
              </a:rPr>
              <a:t>основную</a:t>
            </a:r>
            <a:r>
              <a:rPr lang="ru-RU" dirty="0" smtClean="0">
                <a:solidFill>
                  <a:schemeClr val="tx1"/>
                </a:solidFill>
              </a:rPr>
              <a:t> и </a:t>
            </a:r>
            <a:r>
              <a:rPr lang="ru-RU" b="1" i="1" dirty="0" smtClean="0">
                <a:solidFill>
                  <a:schemeClr val="tx1"/>
                </a:solidFill>
              </a:rPr>
              <a:t>дополнительную</a:t>
            </a:r>
            <a:r>
              <a:rPr lang="ru-RU" dirty="0" smtClean="0">
                <a:solidFill>
                  <a:schemeClr val="tx1"/>
                </a:solidFill>
              </a:rPr>
              <a:t> оплату труда. </a:t>
            </a:r>
          </a:p>
          <a:p>
            <a:pPr marL="0" indent="3429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Под основной заработной платой принято понимать выплаты за отработанное время, доплаты в связи с отклонениями от нормальных условий работы, оплата простоев, премии и др.</a:t>
            </a:r>
          </a:p>
          <a:p>
            <a:pPr marL="0" indent="3429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Дополнительная заработная плата включает выплаты за не проработанное время, предусмотренные законодательством о труде и коллективными договорами.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 smtClean="0"/>
              <a:t>Организация труда и заработной платы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6064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Существуют две основные формы заработной платы: </a:t>
            </a:r>
            <a:r>
              <a:rPr lang="ru-RU" b="1" i="1" dirty="0" smtClean="0">
                <a:solidFill>
                  <a:schemeClr val="tx1"/>
                </a:solidFill>
              </a:rPr>
              <a:t>повременная</a:t>
            </a:r>
            <a:r>
              <a:rPr lang="ru-RU" dirty="0" smtClean="0">
                <a:solidFill>
                  <a:schemeClr val="tx1"/>
                </a:solidFill>
              </a:rPr>
              <a:t> и </a:t>
            </a:r>
            <a:r>
              <a:rPr lang="ru-RU" b="1" i="1" dirty="0" smtClean="0">
                <a:solidFill>
                  <a:schemeClr val="tx1"/>
                </a:solidFill>
              </a:rPr>
              <a:t>сдельная.</a:t>
            </a:r>
            <a:r>
              <a:rPr lang="ru-RU" dirty="0" smtClean="0">
                <a:solidFill>
                  <a:schemeClr val="tx1"/>
                </a:solidFill>
              </a:rPr>
              <a:t> 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При повременной заработной плате работник получает за отработанное время. 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b="1" i="1" dirty="0" err="1" smtClean="0">
                <a:solidFill>
                  <a:schemeClr val="tx1"/>
                </a:solidFill>
              </a:rPr>
              <a:t>Wп</a:t>
            </a:r>
            <a:r>
              <a:rPr lang="ru-RU" dirty="0" smtClean="0">
                <a:solidFill>
                  <a:schemeClr val="tx1"/>
                </a:solidFill>
              </a:rPr>
              <a:t> = </a:t>
            </a:r>
            <a:r>
              <a:rPr lang="ru-RU" b="1" i="1" dirty="0" err="1" smtClean="0">
                <a:solidFill>
                  <a:schemeClr val="tx1"/>
                </a:solidFill>
              </a:rPr>
              <a:t>Wа</a:t>
            </a:r>
            <a:r>
              <a:rPr lang="ru-RU" b="1" i="1" dirty="0" smtClean="0">
                <a:solidFill>
                  <a:schemeClr val="tx1"/>
                </a:solidFill>
              </a:rPr>
              <a:t>∙</a:t>
            </a:r>
            <a:r>
              <a:rPr lang="ru-RU" b="1" i="1" dirty="0" err="1" smtClean="0">
                <a:solidFill>
                  <a:schemeClr val="tx1"/>
                </a:solidFill>
              </a:rPr>
              <a:t>t</a:t>
            </a:r>
            <a:r>
              <a:rPr lang="ru-RU" dirty="0" smtClean="0">
                <a:solidFill>
                  <a:schemeClr val="tx1"/>
                </a:solidFill>
              </a:rPr>
              <a:t> (где </a:t>
            </a:r>
            <a:r>
              <a:rPr lang="ru-RU" dirty="0" err="1" smtClean="0">
                <a:solidFill>
                  <a:schemeClr val="tx1"/>
                </a:solidFill>
              </a:rPr>
              <a:t>t</a:t>
            </a:r>
            <a:r>
              <a:rPr lang="ru-RU" dirty="0" smtClean="0">
                <a:solidFill>
                  <a:schemeClr val="tx1"/>
                </a:solidFill>
              </a:rPr>
              <a:t> - отработанное время, а </a:t>
            </a:r>
            <a:r>
              <a:rPr lang="ru-RU" b="1" i="1" dirty="0" err="1" smtClean="0">
                <a:solidFill>
                  <a:schemeClr val="tx1"/>
                </a:solidFill>
              </a:rPr>
              <a:t>Wа</a:t>
            </a:r>
            <a:r>
              <a:rPr lang="ru-RU" b="1" i="1" dirty="0" smtClean="0">
                <a:solidFill>
                  <a:schemeClr val="tx1"/>
                </a:solidFill>
              </a:rPr>
              <a:t> -</a:t>
            </a:r>
            <a:r>
              <a:rPr lang="ru-RU" dirty="0" smtClean="0">
                <a:solidFill>
                  <a:schemeClr val="tx1"/>
                </a:solidFill>
              </a:rPr>
              <a:t> цена одного часа рабочего времени). 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Повременная заработная плата применяется в тех случаях, когда темп, условия труда заданы технологическим процессом, не зависят от работника (труд инженера, слесаря-наладчика, оператора, работника конвейера и пр.). 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При повременной заработной плате работник заинтересован в том, чтобы отработать больше времени.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49006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 smtClean="0"/>
              <a:t>Организация труда и заработной платы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836712"/>
            <a:ext cx="8712968" cy="576064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/>
              <a:t>При сдельной заработной плате работник получает за выполненный объем работы. 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b="1" i="1" dirty="0" err="1" smtClean="0"/>
              <a:t>Wп</a:t>
            </a:r>
            <a:r>
              <a:rPr lang="ru-RU" dirty="0" smtClean="0"/>
              <a:t> = </a:t>
            </a:r>
            <a:r>
              <a:rPr lang="ru-RU" b="1" i="1" dirty="0" err="1" smtClean="0"/>
              <a:t>Wа</a:t>
            </a:r>
            <a:r>
              <a:rPr lang="ru-RU" dirty="0" smtClean="0"/>
              <a:t>•</a:t>
            </a:r>
            <a:r>
              <a:rPr lang="ru-RU" b="1" i="1" dirty="0" smtClean="0"/>
              <a:t>Q</a:t>
            </a:r>
            <a:r>
              <a:rPr lang="ru-RU" dirty="0" smtClean="0"/>
              <a:t> (где </a:t>
            </a:r>
            <a:r>
              <a:rPr lang="ru-RU" b="1" i="1" dirty="0" smtClean="0"/>
              <a:t>Q</a:t>
            </a:r>
            <a:r>
              <a:rPr lang="ru-RU" dirty="0" smtClean="0"/>
              <a:t>- объем работы, выполненный в течение определенного времени, а </a:t>
            </a:r>
            <a:r>
              <a:rPr lang="ru-RU" b="1" i="1" dirty="0" err="1" smtClean="0"/>
              <a:t>Wа</a:t>
            </a:r>
            <a:r>
              <a:rPr lang="ru-RU" b="1" i="1" dirty="0" smtClean="0"/>
              <a:t> -</a:t>
            </a:r>
            <a:r>
              <a:rPr lang="ru-RU" dirty="0" smtClean="0"/>
              <a:t>расценки за единицу произведенной продукции).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/>
              <a:t>Сдельная заработная плата применима там, где объем произведенного легко определить (зарплата швеи, маляра, сборщика урожая, каменщика и пр.). Применение сдельной заработной платы стимулирует наращивание объема выполненной работы.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56207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 smtClean="0"/>
              <a:t>Организация труда и заработной платы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836712"/>
            <a:ext cx="8712968" cy="583264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0" indent="342900" algn="just">
              <a:spcBef>
                <a:spcPts val="0"/>
              </a:spcBef>
              <a:buNone/>
            </a:pPr>
            <a:r>
              <a:rPr lang="ru-RU" b="1" dirty="0" smtClean="0"/>
              <a:t>Целесообразность применения сдельной или повременной системы оплаты труда зависит от многих факторов, которые сложились на предприятии.</a:t>
            </a:r>
          </a:p>
          <a:p>
            <a:pPr marL="0" indent="342900" algn="just">
              <a:spcBef>
                <a:spcPts val="0"/>
              </a:spcBef>
              <a:buNone/>
            </a:pPr>
            <a:endParaRPr lang="ru-RU" b="1" dirty="0" smtClean="0"/>
          </a:p>
          <a:p>
            <a:pPr marL="0" indent="342900" algn="just">
              <a:spcBef>
                <a:spcPts val="0"/>
              </a:spcBef>
              <a:buNone/>
            </a:pPr>
            <a:r>
              <a:rPr lang="ru-RU" b="1" dirty="0" smtClean="0"/>
              <a:t>Повременную систему оплаты труда можно применять даже в производственном процессе, в основном производстве. Наиболее выгодно ее применять, если:</a:t>
            </a:r>
          </a:p>
          <a:p>
            <a:pPr marL="0" indent="342900" algn="just">
              <a:spcBef>
                <a:spcPts val="0"/>
              </a:spcBef>
              <a:buNone/>
            </a:pPr>
            <a:endParaRPr lang="ru-RU" b="1" dirty="0" smtClean="0"/>
          </a:p>
          <a:p>
            <a:pPr marL="0" indent="342900" algn="just">
              <a:spcBef>
                <a:spcPts val="0"/>
              </a:spcBef>
              <a:buNone/>
            </a:pPr>
            <a:r>
              <a:rPr lang="ru-RU" b="1" dirty="0" smtClean="0"/>
              <a:t>- на предприятии функционируют поточные и конвейерные линии со строго заданным ритмом;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b="1" dirty="0" smtClean="0"/>
              <a:t>- функции рабочего сводятся к наблюдению и контролю за оборудованием, ходом технологического процесса;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b="1" dirty="0" smtClean="0"/>
              <a:t>- затраты на определение планового и учет произведенного количества продукции относительно велики: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b="1" dirty="0" smtClean="0"/>
              <a:t>- количественный результат труда не может быть измерен и не является определяющим;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b="1" dirty="0" smtClean="0"/>
              <a:t>- качество труда важнее его количества;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b="1" dirty="0" smtClean="0"/>
              <a:t>- работа является опасной;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b="1" dirty="0" smtClean="0"/>
              <a:t>- работа неоднородна по своему характеру и нерегулярна по нагрузке;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b="1" dirty="0" smtClean="0"/>
              <a:t>- на данный момент увеличение выпуска продукции (работ, услуг) на том или ином рабочем месте является нецелесообразным для предприятия;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b="1" dirty="0" smtClean="0"/>
              <a:t>- увеличение выпуска продукции может привести к браку или снижению ее качества.</a:t>
            </a: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56207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 smtClean="0"/>
              <a:t>Организация труда и заработной платы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68863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342900" algn="just">
              <a:spcBef>
                <a:spcPts val="0"/>
              </a:spcBef>
              <a:buNone/>
            </a:pPr>
            <a:endParaRPr lang="ru-RU" dirty="0" smtClean="0"/>
          </a:p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/>
              <a:t>Сдельную систему оплаты труда на предприятии наиболее целесообразно применять в следующих случаях: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/>
              <a:t>- имеются значительные заказы на производимую продукцию, а численность рабочих ограничена;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/>
              <a:t>- структурное подразделение является "узким" местом, т. е. сдерживает выпуск продукции в других технологически взаимосвязанных подразделениях;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/>
              <a:t>- применение этой системы отрицательно не отразится на качестве продукции;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/>
              <a:t>- существует острая необходимость в увеличении выпуска продукции в целом по предприятию.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640960" cy="41805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400" dirty="0" smtClean="0"/>
              <a:t>Организация труда и заработной платы</a:t>
            </a:r>
            <a:endParaRPr lang="ru-RU" sz="24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692696"/>
            <a:ext cx="8640960" cy="576064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35</TotalTime>
  <Words>514</Words>
  <Application>Microsoft Office PowerPoint</Application>
  <PresentationFormat>Экран (4:3)</PresentationFormat>
  <Paragraphs>79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Городская</vt:lpstr>
      <vt:lpstr>Слайд 1</vt:lpstr>
      <vt:lpstr>Организация труда и заработной платы</vt:lpstr>
      <vt:lpstr>Организация труда и заработной платы</vt:lpstr>
      <vt:lpstr>Организация труда и заработной платы</vt:lpstr>
      <vt:lpstr>Организация труда и заработной платы</vt:lpstr>
      <vt:lpstr>Организация труда и заработной платы</vt:lpstr>
      <vt:lpstr>Организация труда и заработной платы</vt:lpstr>
      <vt:lpstr>Организация труда и заработной платы</vt:lpstr>
      <vt:lpstr>Организация труда и заработной платы</vt:lpstr>
      <vt:lpstr>Организация труда и заработной платы</vt:lpstr>
      <vt:lpstr>Организация труда и заработной платы</vt:lpstr>
      <vt:lpstr>Организация труда и заработной платы</vt:lpstr>
      <vt:lpstr>Организация труда и заработной платы</vt:lpstr>
      <vt:lpstr>Организация труда и заработной платы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труда и заработной платы</dc:title>
  <dc:creator>Шевелева Юлия Александровна</dc:creator>
  <cp:lastModifiedBy>Londarenko</cp:lastModifiedBy>
  <cp:revision>9</cp:revision>
  <dcterms:created xsi:type="dcterms:W3CDTF">2019-04-03T09:06:03Z</dcterms:created>
  <dcterms:modified xsi:type="dcterms:W3CDTF">2019-10-17T13:59:53Z</dcterms:modified>
</cp:coreProperties>
</file>