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7" r:id="rId2"/>
    <p:sldId id="328" r:id="rId3"/>
    <p:sldId id="257" r:id="rId4"/>
    <p:sldId id="258" r:id="rId5"/>
    <p:sldId id="259" r:id="rId6"/>
    <p:sldId id="260" r:id="rId7"/>
    <p:sldId id="261" r:id="rId8"/>
    <p:sldId id="262" r:id="rId9"/>
    <p:sldId id="263" r:id="rId10"/>
    <p:sldId id="264" r:id="rId11"/>
    <p:sldId id="265" r:id="rId12"/>
    <p:sldId id="266" r:id="rId13"/>
    <p:sldId id="267" r:id="rId14"/>
    <p:sldId id="325"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2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89" y="-18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17.10.2019</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17.10.2019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17.10.2019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Текст 2"/>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22B3D0-2042-4B67-ACDD-317A0AE7FBB8}" type="datetimeFigureOut">
              <a:rPr lang="ru-RU" smtClean="0"/>
              <a:pPr/>
              <a:t>17.10.2019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807540-33B5-4353-A01F-D9CF3308A0D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17.10.2019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17.10.2019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17.10.2019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17.10.2019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17.10.2019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17.10.2019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17.10.2019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17.10.2019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17.10.2019</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3212976"/>
            <a:ext cx="7498080" cy="1143000"/>
          </a:xfrm>
        </p:spPr>
        <p:txBody>
          <a:bodyPr>
            <a:normAutofit fontScale="90000"/>
          </a:bodyPr>
          <a:lstStyle/>
          <a:p>
            <a:pPr algn="ctr"/>
            <a:r>
              <a:rPr lang="ru-RU" dirty="0" smtClean="0">
                <a:latin typeface="Times New Roman" pitchFamily="18" charset="0"/>
                <a:cs typeface="Times New Roman" pitchFamily="18" charset="0"/>
              </a:rPr>
              <a:t>Регистрация и защита авторских и смежных прав. Закон РФ «Об авторском праве и смежном правах».</a:t>
            </a:r>
            <a:endParaRPr lang="ru-RU" dirty="0">
              <a:latin typeface="Times New Roman" pitchFamily="18" charset="0"/>
              <a:cs typeface="Times New Roman" pitchFamily="18" charset="0"/>
            </a:endParaRPr>
          </a:p>
        </p:txBody>
      </p:sp>
      <p:sp>
        <p:nvSpPr>
          <p:cNvPr id="3" name="TextBox 2"/>
          <p:cNvSpPr txBox="1"/>
          <p:nvPr/>
        </p:nvSpPr>
        <p:spPr>
          <a:xfrm>
            <a:off x="3563888" y="1340768"/>
            <a:ext cx="3053465" cy="769441"/>
          </a:xfrm>
          <a:prstGeom prst="rect">
            <a:avLst/>
          </a:prstGeom>
          <a:noFill/>
        </p:spPr>
        <p:txBody>
          <a:bodyPr wrap="none" rtlCol="0">
            <a:spAutoFit/>
          </a:bodyPr>
          <a:lstStyle/>
          <a:p>
            <a:r>
              <a:rPr lang="ru-RU" sz="4400" dirty="0" smtClean="0">
                <a:latin typeface="Times New Roman" pitchFamily="18" charset="0"/>
                <a:cs typeface="Times New Roman" pitchFamily="18" charset="0"/>
              </a:rPr>
              <a:t>Тема урока:</a:t>
            </a:r>
            <a:endParaRPr lang="ru-RU" sz="4400" dirty="0">
              <a:latin typeface="Times New Roman" pitchFamily="18" charset="0"/>
              <a:cs typeface="Times New Roman" pitchFamily="18" charset="0"/>
            </a:endParaRPr>
          </a:p>
        </p:txBody>
      </p:sp>
      <p:sp>
        <p:nvSpPr>
          <p:cNvPr id="4" name="TextBox 3"/>
          <p:cNvSpPr txBox="1"/>
          <p:nvPr/>
        </p:nvSpPr>
        <p:spPr>
          <a:xfrm>
            <a:off x="1547664" y="5445224"/>
            <a:ext cx="5268109" cy="1077218"/>
          </a:xfrm>
          <a:prstGeom prst="rect">
            <a:avLst/>
          </a:prstGeom>
          <a:noFill/>
        </p:spPr>
        <p:txBody>
          <a:bodyPr wrap="none" rtlCol="0">
            <a:spAutoFit/>
          </a:bodyPr>
          <a:lstStyle/>
          <a:p>
            <a:r>
              <a:rPr lang="ru-RU" sz="3200" dirty="0" smtClean="0">
                <a:latin typeface="Times New Roman" pitchFamily="18" charset="0"/>
                <a:cs typeface="Times New Roman" pitchFamily="18" charset="0"/>
              </a:rPr>
              <a:t>Подготовила преподаватель: </a:t>
            </a:r>
          </a:p>
          <a:p>
            <a:r>
              <a:rPr lang="ru-RU" sz="3200" dirty="0" err="1" smtClean="0">
                <a:latin typeface="Times New Roman" pitchFamily="18" charset="0"/>
                <a:cs typeface="Times New Roman" pitchFamily="18" charset="0"/>
              </a:rPr>
              <a:t>Мишанкина</a:t>
            </a:r>
            <a:r>
              <a:rPr lang="ru-RU" sz="3200" dirty="0" smtClean="0">
                <a:latin typeface="Times New Roman" pitchFamily="18" charset="0"/>
                <a:cs typeface="Times New Roman" pitchFamily="18" charset="0"/>
              </a:rPr>
              <a:t> Л.Г.</a:t>
            </a:r>
            <a:endParaRPr lang="ru-RU" sz="3200" dirty="0">
              <a:latin typeface="Times New Roman" pitchFamily="18" charset="0"/>
              <a:cs typeface="Times New Roman" pitchFamily="18" charset="0"/>
            </a:endParaRPr>
          </a:p>
        </p:txBody>
      </p:sp>
      <p:sp>
        <p:nvSpPr>
          <p:cNvPr id="5" name="TextBox 4"/>
          <p:cNvSpPr txBox="1"/>
          <p:nvPr/>
        </p:nvSpPr>
        <p:spPr>
          <a:xfrm>
            <a:off x="2254757" y="188640"/>
            <a:ext cx="6061659" cy="400110"/>
          </a:xfrm>
          <a:prstGeom prst="rect">
            <a:avLst/>
          </a:prstGeom>
          <a:noFill/>
        </p:spPr>
        <p:txBody>
          <a:bodyPr wrap="none" rtlCol="0">
            <a:spAutoFit/>
          </a:bodyPr>
          <a:lstStyle/>
          <a:p>
            <a:r>
              <a:rPr lang="ru-RU" sz="2000" dirty="0" smtClean="0">
                <a:latin typeface="Times New Roman" pitchFamily="18" charset="0"/>
                <a:cs typeface="Times New Roman" pitchFamily="18" charset="0"/>
              </a:rPr>
              <a:t>Новороссийский колледж строительства и экономики</a:t>
            </a:r>
            <a:endParaRPr lang="ru-RU" sz="20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Объекты авторского нрава</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К объектам авторского права относятся произведения науки, литературы и искусства, являющиеся результатом творческой деятельности, независимо от их назначения и достоинства.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Гражданский кодекс РФ </a:t>
            </a:r>
          </a:p>
        </p:txBody>
      </p:sp>
      <p:sp>
        <p:nvSpPr>
          <p:cNvPr id="3" name="Текст 2"/>
          <p:cNvSpPr>
            <a:spLocks noGrp="1"/>
          </p:cNvSpPr>
          <p:nvPr>
            <p:ph type="body" idx="1"/>
          </p:nvPr>
        </p:nvSpPr>
        <p:spPr/>
        <p:txBody>
          <a:bodyPr>
            <a:normAutofit fontScale="70000" lnSpcReduction="20000"/>
          </a:bodyPr>
          <a:lstStyle/>
          <a:p>
            <a:pPr marR="0" lvl="0" rtl="0"/>
            <a:r>
              <a:rPr lang="ru-RU" b="1" baseline="0" smtClean="0">
                <a:solidFill>
                  <a:srgbClr val="212121"/>
                </a:solidFill>
                <a:latin typeface="Times New Roman"/>
              </a:rPr>
              <a:t>(ст. 1259) не дает четкого определения понятия произведения, но закрепляет открытый перечень произведений, которые следует считать объектами авторского права.</a:t>
            </a:r>
          </a:p>
          <a:p>
            <a:pPr marR="0" lvl="0" rtl="0"/>
            <a:r>
              <a:rPr lang="ru-RU" b="1" baseline="0" smtClean="0">
                <a:solidFill>
                  <a:srgbClr val="212121"/>
                </a:solidFill>
                <a:latin typeface="Times New Roman"/>
              </a:rPr>
              <a:t>Литературные произведения. </a:t>
            </a:r>
          </a:p>
          <a:p>
            <a:pPr marR="0" lvl="0" rtl="0"/>
            <a:r>
              <a:rPr lang="ru-RU" b="1" baseline="0" smtClean="0">
                <a:solidFill>
                  <a:srgbClr val="212121"/>
                </a:solidFill>
                <a:latin typeface="Times New Roman"/>
              </a:rPr>
              <a:t>К ним относятся произведения, выраженные в любой символьно-словесной форме (художественные, научные и другие книги, рукописи, стихотворение, лекции и т.д.).</a:t>
            </a:r>
          </a:p>
          <a:p>
            <a:pPr marR="0" lvl="0" rtl="0"/>
            <a:r>
              <a:rPr lang="ru-RU" b="1" baseline="0" smtClean="0">
                <a:solidFill>
                  <a:srgbClr val="212121"/>
                </a:solidFill>
                <a:latin typeface="Times New Roman"/>
              </a:rPr>
              <a:t>Драматические и музыкально-драматические произведения, </a:t>
            </a:r>
          </a:p>
          <a:p>
            <a:pPr marR="0" lvl="0" rtl="0"/>
            <a:r>
              <a:rPr lang="ru-RU" b="1" baseline="0" smtClean="0">
                <a:solidFill>
                  <a:srgbClr val="212121"/>
                </a:solidFill>
                <a:latin typeface="Times New Roman"/>
              </a:rPr>
              <a:t>сценарные произведения, хореографические произведения и пантомимы; музыкальные произведения с текстом или без текста; аудиовизуальные произведения.</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3. Произведения изобразительного искусства.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Особенности их правового режима определены в ст. 1292–1293 ГК РФ.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Кроме того, </a:t>
            </a:r>
          </a:p>
        </p:txBody>
      </p:sp>
      <p:sp>
        <p:nvSpPr>
          <p:cNvPr id="3" name="Текст 2"/>
          <p:cNvSpPr>
            <a:spLocks noGrp="1"/>
          </p:cNvSpPr>
          <p:nvPr>
            <p:ph type="body" idx="1"/>
          </p:nvPr>
        </p:nvSpPr>
        <p:spPr/>
        <p:txBody>
          <a:bodyPr>
            <a:normAutofit fontScale="77500" lnSpcReduction="20000"/>
          </a:bodyPr>
          <a:lstStyle/>
          <a:p>
            <a:pPr marR="0" lvl="0" rtl="0"/>
            <a:r>
              <a:rPr lang="ru-RU" b="1" baseline="0" smtClean="0">
                <a:solidFill>
                  <a:srgbClr val="212121"/>
                </a:solidFill>
                <a:latin typeface="Times New Roman"/>
              </a:rPr>
              <a:t>автору произведения наряду с безусловной охраной его личных неимущественных прав обеспечивается и право доступа.</a:t>
            </a:r>
          </a:p>
          <a:p>
            <a:pPr marR="0" lvl="0" rtl="0"/>
            <a:r>
              <a:rPr lang="ru-RU" b="1" baseline="0" smtClean="0">
                <a:solidFill>
                  <a:srgbClr val="212121"/>
                </a:solidFill>
                <a:latin typeface="Times New Roman"/>
              </a:rPr>
              <a:t>Произведения декоративно-прикладного </a:t>
            </a:r>
          </a:p>
          <a:p>
            <a:pPr marR="0" lvl="0" rtl="0"/>
            <a:r>
              <a:rPr lang="ru-RU" b="1" baseline="0" smtClean="0">
                <a:solidFill>
                  <a:srgbClr val="212121"/>
                </a:solidFill>
                <a:latin typeface="Times New Roman"/>
              </a:rPr>
              <a:t>и сценографического искусства. В научной литературе произведениями декоративноприкладного искусства считаются художественные изделия бытового назначения, обладающие художественными и эстетическими качествами, а также не только удовлетворяющие прямые практические потребности, но и являющиеся украшением окружающей среды и человека.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sp>
        <p:nvSpPr>
          <p:cNvPr id="83970" name="AutoShape 2" descr="ÐÐ°ÑÑÐ¸Ð½ÐºÐ¸ Ð¿Ð¾ Ð·Ð°Ð¿ÑÐ¾ÑÑ ÑÐµÐ³Ð¸ÑÑÑÐ°ÑÐ¸Ñ Ð°Ð²ÑÐ¾ÑÑÐºÐ¾Ð³Ð¾ Ð¿ÑÐ°Ð²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3971" name="Picture 3"/>
          <p:cNvPicPr>
            <a:picLocks noChangeAspect="1" noChangeArrowheads="1"/>
          </p:cNvPicPr>
          <p:nvPr/>
        </p:nvPicPr>
        <p:blipFill>
          <a:blip r:embed="rId2" cstate="print"/>
          <a:srcRect/>
          <a:stretch>
            <a:fillRect/>
          </a:stretch>
        </p:blipFill>
        <p:spPr bwMode="auto">
          <a:xfrm>
            <a:off x="1187624" y="1772816"/>
            <a:ext cx="7566174" cy="246137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Произведения народного творчества. </a:t>
            </a:r>
          </a:p>
        </p:txBody>
      </p:sp>
      <p:sp>
        <p:nvSpPr>
          <p:cNvPr id="3" name="Текст 2"/>
          <p:cNvSpPr>
            <a:spLocks noGrp="1"/>
          </p:cNvSpPr>
          <p:nvPr>
            <p:ph type="body" idx="1"/>
          </p:nvPr>
        </p:nvSpPr>
        <p:spPr/>
        <p:txBody>
          <a:bodyPr>
            <a:normAutofit fontScale="85000" lnSpcReduction="10000"/>
          </a:bodyPr>
          <a:lstStyle/>
          <a:p>
            <a:pPr marR="0" lvl="0" rtl="0"/>
            <a:r>
              <a:rPr lang="ru-RU" b="1" baseline="0" smtClean="0">
                <a:solidFill>
                  <a:srgbClr val="212121"/>
                </a:solidFill>
                <a:latin typeface="Times New Roman"/>
              </a:rPr>
              <a:t>Они исключены из объектов авторского права, поскольку в силу своей "древности" в большинстве случаев не имеют автора, действия исключительных прав истекли, в связи с чем произведение находится в общественном достоянии. К таким произведениям относятся кустарные промыслы и произведения народного декоративно-прикладного искусства. В тоже время, если автор произведения известен, то такое произведение попадает под действие авторского права.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dirty="0" smtClean="0">
                <a:solidFill>
                  <a:srgbClr val="212121"/>
                </a:solidFill>
                <a:latin typeface="Times New Roman"/>
              </a:rPr>
              <a:t>Фольклор, </a:t>
            </a:r>
          </a:p>
        </p:txBody>
      </p:sp>
      <p:sp>
        <p:nvSpPr>
          <p:cNvPr id="3" name="Текст 2"/>
          <p:cNvSpPr>
            <a:spLocks noGrp="1"/>
          </p:cNvSpPr>
          <p:nvPr>
            <p:ph type="body" idx="1"/>
          </p:nvPr>
        </p:nvSpPr>
        <p:spPr/>
        <p:txBody>
          <a:bodyPr>
            <a:normAutofit fontScale="85000" lnSpcReduction="10000"/>
          </a:bodyPr>
          <a:lstStyle/>
          <a:p>
            <a:pPr marR="0" lvl="0" rtl="0"/>
            <a:r>
              <a:rPr lang="ru-RU" b="1" baseline="0" smtClean="0">
                <a:solidFill>
                  <a:srgbClr val="212121"/>
                </a:solidFill>
                <a:latin typeface="Times New Roman"/>
              </a:rPr>
              <a:t>положенный в основу рекламы или другого произведения, перерабатывается благодаря творческому труду, то авторы производных произведений (переработок и т.п.) приобретают соответствующие авторские права. В тоже время другие лица могут использовать тот же фольклор в своей деятельности, но такое использование должно обладать оригинальностью и не пересекаться с переработанным произведением других лиц.</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dirty="0" smtClean="0">
                <a:solidFill>
                  <a:srgbClr val="212121"/>
                </a:solidFill>
                <a:latin typeface="Times New Roman"/>
              </a:rPr>
              <a:t>5. Произведения архитектуры </a:t>
            </a:r>
          </a:p>
        </p:txBody>
      </p:sp>
      <p:sp>
        <p:nvSpPr>
          <p:cNvPr id="3" name="Текст 2"/>
          <p:cNvSpPr>
            <a:spLocks noGrp="1"/>
          </p:cNvSpPr>
          <p:nvPr>
            <p:ph type="body" idx="1"/>
          </p:nvPr>
        </p:nvSpPr>
        <p:spPr/>
        <p:txBody>
          <a:bodyPr>
            <a:normAutofit fontScale="70000" lnSpcReduction="20000"/>
          </a:bodyPr>
          <a:lstStyle/>
          <a:p>
            <a:pPr marR="0" lvl="0" rtl="0"/>
            <a:r>
              <a:rPr lang="ru-RU" b="1" baseline="0" smtClean="0">
                <a:solidFill>
                  <a:srgbClr val="212121"/>
                </a:solidFill>
                <a:latin typeface="Times New Roman"/>
              </a:rPr>
              <a:t>Права на данные объекты регулируются ст. 1294 ГК РФ. Специфика правового режима данных объектов выражается, прежде всего, в наделении их авторов дополнительными правами:</a:t>
            </a:r>
          </a:p>
          <a:p>
            <a:pPr marR="0" lvl="0" rtl="0"/>
            <a:r>
              <a:rPr lang="ru-RU" b="1" baseline="0" smtClean="0">
                <a:solidFill>
                  <a:srgbClr val="212121"/>
                </a:solidFill>
                <a:latin typeface="Times New Roman"/>
              </a:rPr>
              <a:t> правом на осуществление авторского контроля над разработкой документации для строительства и право авторского надзора за строительством здания или сооружения либо иной реализацией соответствующего проекта;</a:t>
            </a:r>
          </a:p>
          <a:p>
            <a:pPr marR="0" lvl="0" rtl="0"/>
            <a:r>
              <a:rPr lang="ru-RU" b="1" baseline="0" smtClean="0">
                <a:solidFill>
                  <a:srgbClr val="212121"/>
                </a:solidFill>
                <a:latin typeface="Times New Roman"/>
              </a:rPr>
              <a:t> правом требовать от заказчика архитектурного, градостроительного или садово-паркового проекта предоставления права на участие в реализации своего проекта, если договором не предусмотрено иное.</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6. Фотографические произведения </a:t>
            </a:r>
          </a:p>
        </p:txBody>
      </p:sp>
      <p:sp>
        <p:nvSpPr>
          <p:cNvPr id="3" name="Текст 2"/>
          <p:cNvSpPr>
            <a:spLocks noGrp="1"/>
          </p:cNvSpPr>
          <p:nvPr>
            <p:ph type="body" idx="1"/>
          </p:nvPr>
        </p:nvSpPr>
        <p:spPr/>
        <p:txBody>
          <a:bodyPr>
            <a:normAutofit fontScale="85000" lnSpcReduction="10000"/>
          </a:bodyPr>
          <a:lstStyle/>
          <a:p>
            <a:pPr marR="0" lvl="0" rtl="0"/>
            <a:r>
              <a:rPr lang="ru-RU" b="1" baseline="0" smtClean="0">
                <a:solidFill>
                  <a:srgbClr val="212121"/>
                </a:solidFill>
                <a:latin typeface="Times New Roman"/>
              </a:rPr>
              <a:t>и произведения, полученные способами, аналогичными фотографии. К последним можно отнести, например, голографии, телеиммерсию, слайды и т.п.</a:t>
            </a:r>
          </a:p>
          <a:p>
            <a:pPr marR="0" lvl="0" rtl="0"/>
            <a:r>
              <a:rPr lang="ru-RU" b="1" baseline="0" smtClean="0">
                <a:solidFill>
                  <a:srgbClr val="212121"/>
                </a:solidFill>
                <a:latin typeface="Times New Roman"/>
              </a:rPr>
              <a:t>Любое использование данных объектов </a:t>
            </a:r>
          </a:p>
          <a:p>
            <a:pPr marR="0" lvl="0" rtl="0"/>
            <a:r>
              <a:rPr lang="ru-RU" b="1" baseline="0" smtClean="0">
                <a:solidFill>
                  <a:srgbClr val="212121"/>
                </a:solidFill>
                <a:latin typeface="Times New Roman"/>
              </a:rPr>
              <a:t>должно сопровождаться получением разрешения от автора либо иных правообладателей. Однако для данных объектов предусмотрены случаи их использования без согласия автора или иного правообладателя и без выплаты вознаграждения.</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7. Географические, геологические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и другие карты, планы, эскизы и пластические произведения, относящиеся к географии, топографии и к другим наукам;</a:t>
            </a:r>
          </a:p>
          <a:p>
            <a:pPr marR="0" lvl="0" rtl="0"/>
            <a:r>
              <a:rPr lang="ru-RU" b="1" baseline="0" smtClean="0">
                <a:solidFill>
                  <a:srgbClr val="212121"/>
                </a:solidFill>
                <a:latin typeface="Times New Roman"/>
              </a:rPr>
              <a:t>Объектом охраны в данном случае выступает творческий труд автора карты, плана и т.д.</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r>
              <a:rPr lang="ru-RU" b="1" dirty="0" smtClean="0">
                <a:latin typeface="Times New Roman" pitchFamily="18" charset="0"/>
                <a:cs typeface="Times New Roman" pitchFamily="18" charset="0"/>
              </a:rPr>
              <a:t>Цель урока:</a:t>
            </a:r>
          </a:p>
          <a:p>
            <a:r>
              <a:rPr lang="ru-RU" dirty="0" smtClean="0">
                <a:latin typeface="Times New Roman" pitchFamily="18" charset="0"/>
                <a:cs typeface="Times New Roman" pitchFamily="18" charset="0"/>
              </a:rPr>
              <a:t>Этапы регистрации и защиты авторских и смежных прав</a:t>
            </a:r>
          </a:p>
          <a:p>
            <a:r>
              <a:rPr lang="ru-RU" b="1" dirty="0" smtClean="0">
                <a:latin typeface="Times New Roman" pitchFamily="18" charset="0"/>
                <a:cs typeface="Times New Roman" pitchFamily="18" charset="0"/>
              </a:rPr>
              <a:t>Задачи урока:</a:t>
            </a:r>
          </a:p>
          <a:p>
            <a:r>
              <a:rPr lang="ru-RU" dirty="0" smtClean="0">
                <a:latin typeface="Times New Roman" pitchFamily="18" charset="0"/>
                <a:cs typeface="Times New Roman" pitchFamily="18" charset="0"/>
              </a:rPr>
              <a:t>Познакомиться с основными этапами регистрации и защиты авторских и смежных прав</a:t>
            </a:r>
          </a:p>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Статья 11 Федерального закона </a:t>
            </a:r>
          </a:p>
        </p:txBody>
      </p:sp>
      <p:sp>
        <p:nvSpPr>
          <p:cNvPr id="3" name="Текст 2"/>
          <p:cNvSpPr>
            <a:spLocks noGrp="1"/>
          </p:cNvSpPr>
          <p:nvPr>
            <p:ph type="body" idx="1"/>
          </p:nvPr>
        </p:nvSpPr>
        <p:spPr/>
        <p:txBody>
          <a:bodyPr>
            <a:normAutofit fontScale="85000" lnSpcReduction="10000"/>
          </a:bodyPr>
          <a:lstStyle/>
          <a:p>
            <a:pPr marR="0" lvl="0" rtl="0"/>
            <a:r>
              <a:rPr lang="ru-RU" b="1" baseline="0" smtClean="0">
                <a:solidFill>
                  <a:srgbClr val="212121"/>
                </a:solidFill>
                <a:latin typeface="Times New Roman"/>
              </a:rPr>
              <a:t>от 26.12.1995 № 209-ФЗ "О геодезии и картографии" определяет, что исключительные права на результаты геодезической и картографической деятельности признаются и осуществляются в соответствии с ГК РФ.</a:t>
            </a:r>
          </a:p>
          <a:p>
            <a:pPr marR="0" lvl="0" rtl="0"/>
            <a:r>
              <a:rPr lang="ru-RU" b="1" baseline="0" smtClean="0">
                <a:solidFill>
                  <a:srgbClr val="212121"/>
                </a:solidFill>
                <a:latin typeface="Times New Roman"/>
              </a:rPr>
              <a:t>В Постановлении Правительства РФ от 03.08.2012 № 793 "О распоряжении исключительным нравом РФ на результаты интеллектуальной деятельности в области геодезии и картографии".</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dirty="0" smtClean="0">
                <a:solidFill>
                  <a:srgbClr val="212121"/>
                </a:solidFill>
                <a:latin typeface="Times New Roman"/>
              </a:rPr>
              <a:t>8. Производные произведения </a:t>
            </a:r>
          </a:p>
        </p:txBody>
      </p:sp>
      <p:sp>
        <p:nvSpPr>
          <p:cNvPr id="3" name="Текст 2"/>
          <p:cNvSpPr>
            <a:spLocks noGrp="1"/>
          </p:cNvSpPr>
          <p:nvPr>
            <p:ph type="body" idx="1"/>
          </p:nvPr>
        </p:nvSpPr>
        <p:spPr/>
        <p:txBody>
          <a:bodyPr>
            <a:normAutofit lnSpcReduction="10000"/>
          </a:bodyPr>
          <a:lstStyle/>
          <a:p>
            <a:pPr marR="0" lvl="0" rtl="0"/>
            <a:r>
              <a:rPr lang="ru-RU" b="1" baseline="0" smtClean="0">
                <a:solidFill>
                  <a:srgbClr val="212121"/>
                </a:solidFill>
                <a:latin typeface="Times New Roman"/>
              </a:rPr>
              <a:t>Произведение, созданное на основе уже существующих произведений, относится к производным. Оно представляет собой переработку другого произведения (переводы, обработки, аннотации, рефераты, резюме, обзоры, инсценировки, аранжировки музыкальных произведений, киносценарии по чьим- либо романам и т.д.).</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Переработка произведения</a:t>
            </a:r>
          </a:p>
        </p:txBody>
      </p:sp>
      <p:sp>
        <p:nvSpPr>
          <p:cNvPr id="3" name="Текст 2"/>
          <p:cNvSpPr>
            <a:spLocks noGrp="1"/>
          </p:cNvSpPr>
          <p:nvPr>
            <p:ph type="body" idx="1"/>
          </p:nvPr>
        </p:nvSpPr>
        <p:spPr/>
        <p:txBody>
          <a:bodyPr>
            <a:normAutofit fontScale="92500"/>
          </a:bodyPr>
          <a:lstStyle/>
          <a:p>
            <a:pPr marR="0" lvl="0" rtl="0"/>
            <a:r>
              <a:rPr lang="ru-RU" b="1" baseline="0" smtClean="0">
                <a:solidFill>
                  <a:srgbClr val="212121"/>
                </a:solidFill>
                <a:latin typeface="Times New Roman"/>
              </a:rPr>
              <a:t>При переработке произведения должно быть получено разрешение его автора или иного правообладателя. При этом ГК РФ предусматривает случаи, при которых испрашивания такого разрешения не требуется. Однако такая переработка должна обладать творческим характером и появиться на свет только благодаря самостоятельной творческой деятельности лица.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Правообладатель </a:t>
            </a:r>
          </a:p>
        </p:txBody>
      </p:sp>
      <p:sp>
        <p:nvSpPr>
          <p:cNvPr id="3" name="Текст 2"/>
          <p:cNvSpPr>
            <a:spLocks noGrp="1"/>
          </p:cNvSpPr>
          <p:nvPr>
            <p:ph type="body" idx="1"/>
          </p:nvPr>
        </p:nvSpPr>
        <p:spPr/>
        <p:txBody>
          <a:bodyPr>
            <a:normAutofit fontScale="92500" lnSpcReduction="10000"/>
          </a:bodyPr>
          <a:lstStyle/>
          <a:p>
            <a:pPr marR="0" lvl="0" rtl="0"/>
            <a:r>
              <a:rPr lang="ru-RU" b="1" baseline="0" smtClean="0">
                <a:solidFill>
                  <a:srgbClr val="212121"/>
                </a:solidFill>
                <a:latin typeface="Times New Roman"/>
              </a:rPr>
              <a:t>может передать права на перевод, как вид переработки произведения на один язык одному лицу, а права на использование данного произведения в постановке или фильме – другому. В этом случае и первый, и второй субъекты будут обладать самостоятельными исключительными и неимущественными правами на созданные ими производные произведения.</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Переводчик, составитель либо иной автор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производного или составного произведения осуществляет свои авторские права при условии соблюдения прав авторов произведений, использованных для создания производного или составного произведения.</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Авторские права переводчика,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составителя и иного автора производного или составного произведения охраняются как права на самостоятельные объекты авторских прав независимо от охраны прав авторов произведений, на которых основано производное или составное произведение.</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Авторские права </a:t>
            </a:r>
          </a:p>
        </p:txBody>
      </p:sp>
      <p:sp>
        <p:nvSpPr>
          <p:cNvPr id="3" name="Текст 2"/>
          <p:cNvSpPr>
            <a:spLocks noGrp="1"/>
          </p:cNvSpPr>
          <p:nvPr>
            <p:ph type="body" idx="1"/>
          </p:nvPr>
        </p:nvSpPr>
        <p:spPr/>
        <p:txBody>
          <a:bodyPr>
            <a:normAutofit lnSpcReduction="10000"/>
          </a:bodyPr>
          <a:lstStyle/>
          <a:p>
            <a:pPr marR="0" lvl="0" rtl="0"/>
            <a:r>
              <a:rPr lang="ru-RU" b="1" baseline="0" smtClean="0">
                <a:solidFill>
                  <a:srgbClr val="212121"/>
                </a:solidFill>
                <a:latin typeface="Times New Roman"/>
              </a:rPr>
              <a:t>признаются за переводчиком вне зависимости от правомерности перевода, а вот реализовать эти права такой автор может только с разрешения авторов произведений, подвергшихся переводу, переделке, аранжировке или другой переработке, авторов каждого из произведений, включенных в составное произведение.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Данные права </a:t>
            </a:r>
          </a:p>
        </p:txBody>
      </p:sp>
      <p:sp>
        <p:nvSpPr>
          <p:cNvPr id="3" name="Текст 2"/>
          <p:cNvSpPr>
            <a:spLocks noGrp="1"/>
          </p:cNvSpPr>
          <p:nvPr>
            <p:ph type="body" idx="1"/>
          </p:nvPr>
        </p:nvSpPr>
        <p:spPr/>
        <p:txBody>
          <a:bodyPr>
            <a:normAutofit fontScale="85000" lnSpcReduction="10000"/>
          </a:bodyPr>
          <a:lstStyle/>
          <a:p>
            <a:pPr marR="0" lvl="0" rtl="0"/>
            <a:r>
              <a:rPr lang="ru-RU" b="1" baseline="0" smtClean="0">
                <a:solidFill>
                  <a:srgbClr val="212121"/>
                </a:solidFill>
                <a:latin typeface="Times New Roman"/>
              </a:rPr>
              <a:t>должны быть получены автором до момента реализации возникших исключительных прав у автора производного произведения. О необходимости получать разрешение автора на перевод и иную переработку, а также на включение результата творческой деятельности в качестве части составного произведения говорится в Бернской конвенции по охране литературных и художественных произведений 1886 г. (Бернская конвенция).</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9. Составные произведения.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В таких произведениях охраняется творческий труд но подбору или расположению материалов, вне зависимости от того, являются ли положенные в его основу произведения объектами авторского права. В результате такого труда рождаются сборники и другие подобные составные произведения.</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Под охрану подпадают </a:t>
            </a:r>
          </a:p>
        </p:txBody>
      </p:sp>
      <p:sp>
        <p:nvSpPr>
          <p:cNvPr id="3" name="Текст 2"/>
          <p:cNvSpPr>
            <a:spLocks noGrp="1"/>
          </p:cNvSpPr>
          <p:nvPr>
            <p:ph type="body" idx="1"/>
          </p:nvPr>
        </p:nvSpPr>
        <p:spPr/>
        <p:txBody>
          <a:bodyPr>
            <a:normAutofit fontScale="85000" lnSpcReduction="10000"/>
          </a:bodyPr>
          <a:lstStyle/>
          <a:p>
            <a:pPr marR="0" lvl="0" rtl="0"/>
            <a:r>
              <a:rPr lang="ru-RU" b="1" baseline="0" smtClean="0">
                <a:solidFill>
                  <a:srgbClr val="212121"/>
                </a:solidFill>
                <a:latin typeface="Times New Roman"/>
              </a:rPr>
              <a:t>структура сборника и творческий труд но подбору материала, вводная статья и все те материалы, которые позволили сборнику стать уникальным. Но необходимо помнить, что к автору-составителю не переходят права авторов отдельных статей или материалов, из которых состоит сборник. Права на произведения, вошедшие в составное произведение, охраняются независимо от авторского права на сборник, возникшего у составителя.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365F91"/>
                </a:solidFill>
                <a:latin typeface="Times New Roman"/>
              </a:rPr>
              <a:t>Регистрация и защита авторских и смежных прав</a:t>
            </a:r>
            <a:endParaRPr lang="ru-RU" b="1" baseline="0" smtClean="0">
              <a:solidFill>
                <a:srgbClr val="365F91"/>
              </a:solidFill>
              <a:latin typeface="Calibri"/>
            </a:endParaRPr>
          </a:p>
        </p:txBody>
      </p:sp>
      <p:sp>
        <p:nvSpPr>
          <p:cNvPr id="3" name="Текст 2"/>
          <p:cNvSpPr>
            <a:spLocks noGrp="1"/>
          </p:cNvSpPr>
          <p:nvPr>
            <p:ph type="body" idx="1"/>
          </p:nvPr>
        </p:nvSpPr>
        <p:spPr/>
        <p:txBody>
          <a:bodyPr>
            <a:normAutofit fontScale="92500" lnSpcReduction="10000"/>
          </a:bodyPr>
          <a:lstStyle/>
          <a:p>
            <a:pPr marR="0" lvl="0" rtl="0"/>
            <a:r>
              <a:rPr lang="ru-RU" b="1" baseline="0" smtClean="0">
                <a:solidFill>
                  <a:srgbClr val="212121"/>
                </a:solidFill>
                <a:latin typeface="Times New Roman"/>
              </a:rPr>
              <a:t>Автор, создавая свое произведение самостоятельно, исходит из своего видения сюжета и формы реализации идеи. Поэтому произведение появляется на свет обладающим оригинальностью и отличающимся по своей уникальности от другого схожего произведения по сюжету или теме. Авторские права распространяются как на обнародованные, так и на необнародованные произведения.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Сохраняемые за авторами права </a:t>
            </a:r>
          </a:p>
        </p:txBody>
      </p:sp>
      <p:sp>
        <p:nvSpPr>
          <p:cNvPr id="3" name="Текст 2"/>
          <p:cNvSpPr>
            <a:spLocks noGrp="1"/>
          </p:cNvSpPr>
          <p:nvPr>
            <p:ph type="body" idx="1"/>
          </p:nvPr>
        </p:nvSpPr>
        <p:spPr/>
        <p:txBody>
          <a:bodyPr>
            <a:normAutofit fontScale="85000" lnSpcReduction="10000"/>
          </a:bodyPr>
          <a:lstStyle/>
          <a:p>
            <a:pPr marR="0" lvl="0" rtl="0"/>
            <a:r>
              <a:rPr lang="ru-RU" b="1" baseline="0" smtClean="0">
                <a:solidFill>
                  <a:srgbClr val="212121"/>
                </a:solidFill>
                <a:latin typeface="Times New Roman"/>
              </a:rPr>
              <a:t>на произведения, вошедшие в сборник, позволяют использовать авторам эти произведения независимо от издания в целом. Авторы или иные обладатели исключительных прав на произведения, включенные в такие издания, могут передать эти исключительные права издателю, составителю или другим лицам, либо эти исключительные права могут перейти к издателю или к составителю или другим лицам по иным основаниям, предусмотренным законом.</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Не всякий сборник </a:t>
            </a:r>
          </a:p>
        </p:txBody>
      </p:sp>
      <p:sp>
        <p:nvSpPr>
          <p:cNvPr id="3" name="Текст 2"/>
          <p:cNvSpPr>
            <a:spLocks noGrp="1"/>
          </p:cNvSpPr>
          <p:nvPr>
            <p:ph type="body" idx="1"/>
          </p:nvPr>
        </p:nvSpPr>
        <p:spPr/>
        <p:txBody>
          <a:bodyPr>
            <a:normAutofit fontScale="85000" lnSpcReduction="20000"/>
          </a:bodyPr>
          <a:lstStyle/>
          <a:p>
            <a:pPr marR="0" lvl="0" rtl="0"/>
            <a:r>
              <a:rPr lang="ru-RU" b="1" baseline="0" smtClean="0">
                <a:solidFill>
                  <a:srgbClr val="212121"/>
                </a:solidFill>
                <a:latin typeface="Times New Roman"/>
              </a:rPr>
              <a:t>является объектом авторского права, поскольку не всякая деятельность по его составлению носит творческий характер. Так, например, авторским правом не будут охраняться сборники правовых актов, расположенных по времени их издания. Однако сборники правовых актов, которые созданы творческим трудом, являются охраноспособными (например, если в них предложена удобная схема поиска материала, указаны всевозможные ссылки на историю создания акта и практику применения и т.д.).</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Издателю энциклопедий,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энциклопедических словарей, периодических и продолжающихся сборников научных трудов, газет, журналов и других периодических изданий принадлежит право использования таких изданий.</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10. Письма, дневники и другие документы личного характера. </a:t>
            </a:r>
          </a:p>
        </p:txBody>
      </p:sp>
      <p:sp>
        <p:nvSpPr>
          <p:cNvPr id="3" name="Текст 2"/>
          <p:cNvSpPr>
            <a:spLocks noGrp="1"/>
          </p:cNvSpPr>
          <p:nvPr>
            <p:ph type="body" idx="1"/>
          </p:nvPr>
        </p:nvSpPr>
        <p:spPr/>
        <p:txBody>
          <a:bodyPr>
            <a:normAutofit fontScale="85000" lnSpcReduction="20000"/>
          </a:bodyPr>
          <a:lstStyle/>
          <a:p>
            <a:pPr marR="0" lvl="0" rtl="0"/>
            <a:r>
              <a:rPr lang="ru-RU" b="1" baseline="0" dirty="0" smtClean="0">
                <a:solidFill>
                  <a:srgbClr val="212121"/>
                </a:solidFill>
                <a:latin typeface="Times New Roman"/>
              </a:rPr>
              <a:t>Такие объекты, с одной стороны, являются записями, содержащими персональную информацию, информацию о частной (личной и семейной) жизни лица, а с другой – творческим трудом автора, поэтому правовая охрана данным РИД определяется исходя из этих положений. Они охраняются нормами Конституции РФ и защищаются нормами Уголовного кодекса РФ (УК РФ) о неприкосновенности частной жизни, которая состоит из личной и семейной тайны, Федеральным законом от 27.07.2006 № 152-ФЗ "О персональных данных" и другими нормативными актами.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dirty="0" smtClean="0">
                <a:solidFill>
                  <a:srgbClr val="212121"/>
                </a:solidFill>
                <a:latin typeface="Times New Roman"/>
              </a:rPr>
              <a:t>Среди писем выделяют письма в редакцию </a:t>
            </a:r>
          </a:p>
        </p:txBody>
      </p:sp>
      <p:sp>
        <p:nvSpPr>
          <p:cNvPr id="3" name="Текст 2"/>
          <p:cNvSpPr>
            <a:spLocks noGrp="1"/>
          </p:cNvSpPr>
          <p:nvPr>
            <p:ph type="body" idx="1"/>
          </p:nvPr>
        </p:nvSpPr>
        <p:spPr/>
        <p:txBody>
          <a:bodyPr>
            <a:normAutofit fontScale="77500" lnSpcReduction="20000"/>
          </a:bodyPr>
          <a:lstStyle/>
          <a:p>
            <a:pPr marR="0" lvl="0" rtl="0"/>
            <a:r>
              <a:rPr lang="ru-RU" b="1" baseline="0" smtClean="0">
                <a:solidFill>
                  <a:srgbClr val="212121"/>
                </a:solidFill>
                <a:latin typeface="Times New Roman"/>
              </a:rPr>
              <a:t>В отличие от писем частного характера они могут быть опубликованы редакциями газет и журналов (за исключением случаев, когда в письмах содержится запрет на публикацию). В соответствии со ст. 42 Закона от 27.12.1991 № 2124-1 "О средствах массовой информации" редакция обязана соблюдать права на используемые произведения, включая авторские права, издательские права, иные права на интеллектуальную собственность. Автор либо иное лицо, обладающее правами на произведение, может особо оговорить условия и характер использования предоставляемого редакции произведения.</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11. Название произведения, персонаж произведения. </a:t>
            </a:r>
          </a:p>
        </p:txBody>
      </p:sp>
      <p:sp>
        <p:nvSpPr>
          <p:cNvPr id="3" name="Текст 2"/>
          <p:cNvSpPr>
            <a:spLocks noGrp="1"/>
          </p:cNvSpPr>
          <p:nvPr>
            <p:ph type="body" idx="1"/>
          </p:nvPr>
        </p:nvSpPr>
        <p:spPr/>
        <p:txBody>
          <a:bodyPr>
            <a:normAutofit fontScale="77500" lnSpcReduction="20000"/>
          </a:bodyPr>
          <a:lstStyle/>
          <a:p>
            <a:pPr marR="0" lvl="0" rtl="0"/>
            <a:r>
              <a:rPr lang="ru-RU" b="1" baseline="0" smtClean="0">
                <a:solidFill>
                  <a:srgbClr val="212121"/>
                </a:solidFill>
                <a:latin typeface="Times New Roman"/>
              </a:rPr>
              <a:t>Авторские права распространяются на часть произведения, на сто название, персонажей, если по своему характеру они могут быть признаны самостоятельным результатом творческого труда автора и отвечают требованиям, установленным п. 3 ст. 1259 ГК РФ, т.е. эти выражены в какой-либо объективной форме. В информационном письме Президиума Высшего Арбитражного Суда РФ (ВАС РФ) от 28.09.1999 № 47 было подчеркнуто, что название произведения подлежит охране как объект авторского права в случае, если является результатом творческой деятельности автора (оригинальным) и может использоваться самостоятельно.</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Ярким примером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являются созданные Э. Успенским образ и название героя мультфильма "Чебурашка". В данном случае охраняться будут и описание образа, и название персонажа.</a:t>
            </a:r>
          </a:p>
          <a:p>
            <a:pPr marR="0" lvl="0" rtl="0"/>
            <a:r>
              <a:rPr lang="ru-RU" b="1" baseline="0" smtClean="0">
                <a:solidFill>
                  <a:srgbClr val="212121"/>
                </a:solidFill>
                <a:latin typeface="Times New Roman"/>
              </a:rPr>
              <a:t>Э. Успенский творческим трудом переделал существовавшее слово "чебурахнуться" и описал своего героя.</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12. Форма изложения новости, события журналистами. </a:t>
            </a:r>
          </a:p>
        </p:txBody>
      </p:sp>
      <p:sp>
        <p:nvSpPr>
          <p:cNvPr id="3" name="Текст 2"/>
          <p:cNvSpPr>
            <a:spLocks noGrp="1"/>
          </p:cNvSpPr>
          <p:nvPr>
            <p:ph type="body" idx="1"/>
          </p:nvPr>
        </p:nvSpPr>
        <p:spPr/>
        <p:txBody>
          <a:bodyPr>
            <a:normAutofit fontScale="92500" lnSpcReduction="10000"/>
          </a:bodyPr>
          <a:lstStyle/>
          <a:p>
            <a:pPr marR="0" lvl="0" rtl="0"/>
            <a:r>
              <a:rPr lang="ru-RU" b="1" baseline="0" smtClean="0">
                <a:solidFill>
                  <a:srgbClr val="212121"/>
                </a:solidFill>
                <a:latin typeface="Times New Roman"/>
              </a:rPr>
              <a:t>В данном случае охраняется творческий труд по изложению новости, события журналистами. Сами по себе новости как произошедшие события творческим характером не обладают, но рассказ о них журналиста в случае приложения его творческого труда становится объектом авторского права. Охраняется сама форма изложения сюжета, т.е. творческий подход подачи материала обществу.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Сообщения о событиях и фактах, </a:t>
            </a:r>
          </a:p>
        </p:txBody>
      </p:sp>
      <p:sp>
        <p:nvSpPr>
          <p:cNvPr id="3" name="Текст 2"/>
          <p:cNvSpPr>
            <a:spLocks noGrp="1"/>
          </p:cNvSpPr>
          <p:nvPr>
            <p:ph type="body" idx="1"/>
          </p:nvPr>
        </p:nvSpPr>
        <p:spPr/>
        <p:txBody>
          <a:bodyPr>
            <a:normAutofit fontScale="77500" lnSpcReduction="20000"/>
          </a:bodyPr>
          <a:lstStyle/>
          <a:p>
            <a:pPr marR="0" lvl="0" rtl="0"/>
            <a:r>
              <a:rPr lang="ru-RU" b="1" baseline="0" smtClean="0">
                <a:solidFill>
                  <a:srgbClr val="212121"/>
                </a:solidFill>
                <a:latin typeface="Times New Roman"/>
              </a:rPr>
              <a:t>имеющие исключительно информационный характер (сообщения о новостях дня, программы телепередач, расписания движения транспортных средств и т.п.) неоригинальны, представляют собой простое, механическое, нетворческое изложение событий и фактов и потому авторским правом не охраняются. Исключение указанных объектов из числа охраняемых основывается на нормах Бернской конвенции: "охрана, предоставляемая настоящей Конвенцией, не распространяется на сообщения о новостях дня или на сообщения о различных событиях, имеющие характер простой пресс-информации" (п. 8 ст. 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13. Официальные документы </a:t>
            </a:r>
          </a:p>
        </p:txBody>
      </p:sp>
      <p:sp>
        <p:nvSpPr>
          <p:cNvPr id="3" name="Текст 2"/>
          <p:cNvSpPr>
            <a:spLocks noGrp="1"/>
          </p:cNvSpPr>
          <p:nvPr>
            <p:ph type="body" idx="1"/>
          </p:nvPr>
        </p:nvSpPr>
        <p:spPr/>
        <p:txBody>
          <a:bodyPr>
            <a:normAutofit fontScale="92500" lnSpcReduction="10000"/>
          </a:bodyPr>
          <a:lstStyle/>
          <a:p>
            <a:pPr marR="0" lvl="0" rtl="0"/>
            <a:r>
              <a:rPr lang="ru-RU" b="1" baseline="0" smtClean="0">
                <a:solidFill>
                  <a:srgbClr val="212121"/>
                </a:solidFill>
                <a:latin typeface="Times New Roman"/>
              </a:rPr>
              <a:t>исключаются из-под правовой охраны авторских произведений, хотя они и создаются определенными физическими лицами и в порядке выполнения служебных обязанностей. Исключением они являются но той причине, что говорить об авторах можно на стадии первого чтения, далее они становятся коллективным трудом лиц, участвующих в обсуждении, например, законопроектов.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Основное требование ГК РФ </a:t>
            </a:r>
          </a:p>
        </p:txBody>
      </p:sp>
      <p:sp>
        <p:nvSpPr>
          <p:cNvPr id="3" name="Текст 2"/>
          <p:cNvSpPr>
            <a:spLocks noGrp="1"/>
          </p:cNvSpPr>
          <p:nvPr>
            <p:ph type="body" idx="1"/>
          </p:nvPr>
        </p:nvSpPr>
        <p:spPr/>
        <p:txBody>
          <a:bodyPr>
            <a:normAutofit fontScale="92500" lnSpcReduction="10000"/>
          </a:bodyPr>
          <a:lstStyle/>
          <a:p>
            <a:pPr marR="0" lvl="0" rtl="0"/>
            <a:r>
              <a:rPr lang="ru-RU" b="1" baseline="0" smtClean="0">
                <a:solidFill>
                  <a:srgbClr val="212121"/>
                </a:solidFill>
                <a:latin typeface="Times New Roman"/>
              </a:rPr>
              <a:t>заключается в том, что данные объекты должны быть выражены в какой-либо объективной форме – письменной, устной (в виде публичного произнесения, публичного исполнения и т.п.), в форме изображения, звуко- или видеозаписи, в объемно-пространственной форме, независимо от достоинств и назначения произведения, а также от способа его выражения (ст. 1259 ГК РФ).</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Кроме того,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они изначально предназначены для широкого использования, которое должно быть беспрепятственным и оперативным. Поэтому с того момента, когда они получают официальный статус (утверждаются соответствующим государственным органом) они не охраняются авторским правом.</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До того как закон, судебное решение, </a:t>
            </a:r>
          </a:p>
        </p:txBody>
      </p:sp>
      <p:sp>
        <p:nvSpPr>
          <p:cNvPr id="3" name="Текст 2"/>
          <p:cNvSpPr>
            <a:spLocks noGrp="1"/>
          </p:cNvSpPr>
          <p:nvPr>
            <p:ph type="body" idx="1"/>
          </p:nvPr>
        </p:nvSpPr>
        <p:spPr/>
        <p:txBody>
          <a:bodyPr/>
          <a:lstStyle/>
          <a:p>
            <a:pPr marR="0" lvl="0" rtl="0"/>
            <a:r>
              <a:rPr lang="ru-RU" b="1" baseline="0" dirty="0" smtClean="0">
                <a:solidFill>
                  <a:srgbClr val="212121"/>
                </a:solidFill>
                <a:latin typeface="Times New Roman"/>
              </a:rPr>
              <a:t>перевод, флаг, герб, знак и т.п. будут утверждены или приняты в качестве официального или государственного документа, символа или знака, они существуют как произведения науки, литературы и искусства и </a:t>
            </a:r>
            <a:r>
              <a:rPr lang="ru-RU" b="1" baseline="0" dirty="0" smtClean="0">
                <a:solidFill>
                  <a:srgbClr val="FF0000"/>
                </a:solidFill>
                <a:latin typeface="Times New Roman"/>
              </a:rPr>
              <a:t>охраняются авторским правом</a:t>
            </a:r>
            <a:r>
              <a:rPr lang="ru-RU" b="1" baseline="0" dirty="0" smtClean="0">
                <a:solidFill>
                  <a:srgbClr val="212121"/>
                </a:solidFill>
                <a:latin typeface="Times New Roman"/>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Право авторства на проект официального документа,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в том числе на проект официального перевода такого документа, а также на проект официального символа или знака принадлежит лицу, создавшему соответствующий проект (разработчику) (ст. 1264 ГК РФ).</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Разработчик проекта официального документа, </a:t>
            </a:r>
          </a:p>
        </p:txBody>
      </p:sp>
      <p:sp>
        <p:nvSpPr>
          <p:cNvPr id="3" name="Текст 2"/>
          <p:cNvSpPr>
            <a:spLocks noGrp="1"/>
          </p:cNvSpPr>
          <p:nvPr>
            <p:ph type="body" idx="1"/>
          </p:nvPr>
        </p:nvSpPr>
        <p:spPr/>
        <p:txBody>
          <a:bodyPr>
            <a:normAutofit lnSpcReduction="10000"/>
          </a:bodyPr>
          <a:lstStyle/>
          <a:p>
            <a:pPr marR="0" lvl="0" rtl="0"/>
            <a:r>
              <a:rPr lang="ru-RU" b="1" baseline="0" smtClean="0">
                <a:solidFill>
                  <a:srgbClr val="212121"/>
                </a:solidFill>
                <a:latin typeface="Times New Roman"/>
              </a:rPr>
              <a:t>символа или знака вправе обнародовать проект, если это не запрещено государственным органом, органом местного самоуправления муниципального образования или международной организацией, по заказу которых разработан проект. При опубликовании проекта разработчик вправе указать свое имя.</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При подготовке официального документа, </a:t>
            </a:r>
          </a:p>
        </p:txBody>
      </p:sp>
      <p:sp>
        <p:nvSpPr>
          <p:cNvPr id="3" name="Текст 2"/>
          <p:cNvSpPr>
            <a:spLocks noGrp="1"/>
          </p:cNvSpPr>
          <p:nvPr>
            <p:ph type="body" idx="1"/>
          </p:nvPr>
        </p:nvSpPr>
        <p:spPr/>
        <p:txBody>
          <a:bodyPr>
            <a:normAutofit fontScale="92500"/>
          </a:bodyPr>
          <a:lstStyle/>
          <a:p>
            <a:pPr marR="0" lvl="0" rtl="0"/>
            <a:r>
              <a:rPr lang="ru-RU" b="1" baseline="0" smtClean="0">
                <a:solidFill>
                  <a:srgbClr val="212121"/>
                </a:solidFill>
                <a:latin typeface="Times New Roman"/>
              </a:rPr>
              <a:t>разработке официального символа или знака на основе соответствующего проекта в него могут вноситься дополнения и изменения по усмотрению государственного органа, органа местного самоуправления или международной организации, осуществляющие подготовку официального документа, разработку официального символа или знака.</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После официального принятия </a:t>
            </a:r>
          </a:p>
        </p:txBody>
      </p:sp>
      <p:sp>
        <p:nvSpPr>
          <p:cNvPr id="3" name="Текст 2"/>
          <p:cNvSpPr>
            <a:spLocks noGrp="1"/>
          </p:cNvSpPr>
          <p:nvPr>
            <p:ph type="body" idx="1"/>
          </p:nvPr>
        </p:nvSpPr>
        <p:spPr/>
        <p:txBody>
          <a:bodyPr>
            <a:normAutofit lnSpcReduction="10000"/>
          </a:bodyPr>
          <a:lstStyle/>
          <a:p>
            <a:pPr marR="0" lvl="0" rtl="0"/>
            <a:r>
              <a:rPr lang="ru-RU" b="1" baseline="0" smtClean="0">
                <a:solidFill>
                  <a:srgbClr val="212121"/>
                </a:solidFill>
                <a:latin typeface="Times New Roman"/>
              </a:rPr>
              <a:t>к рассмотрению проекта государственным органом, органом местного самоуправления или международной организацией проект может использоваться без указания имени разработчика. Однако сам разработчик в дальнейшем имеет право указывать себя в качестве автора законопроекта или официального символа.</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14. Оригинал произведения. </a:t>
            </a:r>
          </a:p>
        </p:txBody>
      </p:sp>
      <p:sp>
        <p:nvSpPr>
          <p:cNvPr id="3" name="Текст 2"/>
          <p:cNvSpPr>
            <a:spLocks noGrp="1"/>
          </p:cNvSpPr>
          <p:nvPr>
            <p:ph type="body" idx="1"/>
          </p:nvPr>
        </p:nvSpPr>
        <p:spPr/>
        <p:txBody>
          <a:bodyPr>
            <a:normAutofit fontScale="92500" lnSpcReduction="10000"/>
          </a:bodyPr>
          <a:lstStyle/>
          <a:p>
            <a:pPr marR="0" lvl="0" rtl="0"/>
            <a:r>
              <a:rPr lang="ru-RU" b="1" baseline="0" smtClean="0">
                <a:solidFill>
                  <a:srgbClr val="212121"/>
                </a:solidFill>
                <a:latin typeface="Times New Roman"/>
              </a:rPr>
              <a:t>Правовой режим оригинала произведения предусматривает отчуждение автором оригинала рукописи, оригинала произведения живописи, скульптуры и тому подобного, в том числе при отчуждении оригинала произведения по договору авторского заказа, исключительное право на произведение сохраняется за автором, если договором не предусмотрено иное (ст. 1291 ГК РФ).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В то же время, </a:t>
            </a:r>
          </a:p>
        </p:txBody>
      </p:sp>
      <p:sp>
        <p:nvSpPr>
          <p:cNvPr id="3" name="Текст 2"/>
          <p:cNvSpPr>
            <a:spLocks noGrp="1"/>
          </p:cNvSpPr>
          <p:nvPr>
            <p:ph type="body" idx="1"/>
          </p:nvPr>
        </p:nvSpPr>
        <p:spPr/>
        <p:txBody>
          <a:bodyPr>
            <a:normAutofit fontScale="92500" lnSpcReduction="10000"/>
          </a:bodyPr>
          <a:lstStyle/>
          <a:p>
            <a:pPr marR="0" lvl="0" rtl="0"/>
            <a:r>
              <a:rPr lang="ru-RU" b="1" baseline="0" dirty="0" smtClean="0">
                <a:solidFill>
                  <a:srgbClr val="212121"/>
                </a:solidFill>
                <a:latin typeface="Times New Roman"/>
              </a:rPr>
              <a:t>если отчуждение оригинала произведения проводится его собственником, не являющимся автором произведения, но обладающим исключительным правом на произведение, то исключительное право на произведение переходит к приобретателю оригинала произведения, если договором не предусмотрено иное (ч. 2 </a:t>
            </a:r>
            <a:r>
              <a:rPr lang="ru-RU" b="1" baseline="0" dirty="0" err="1" smtClean="0">
                <a:solidFill>
                  <a:srgbClr val="212121"/>
                </a:solidFill>
                <a:latin typeface="Times New Roman"/>
              </a:rPr>
              <a:t>сг</a:t>
            </a:r>
            <a:r>
              <a:rPr lang="ru-RU" b="1" baseline="0" dirty="0" smtClean="0">
                <a:solidFill>
                  <a:srgbClr val="212121"/>
                </a:solidFill>
                <a:latin typeface="Times New Roman"/>
              </a:rPr>
              <a:t>. 1291 ГК РФ).</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Если исключительное право </a:t>
            </a:r>
          </a:p>
        </p:txBody>
      </p:sp>
      <p:sp>
        <p:nvSpPr>
          <p:cNvPr id="3" name="Текст 2"/>
          <p:cNvSpPr>
            <a:spLocks noGrp="1"/>
          </p:cNvSpPr>
          <p:nvPr>
            <p:ph type="body" idx="1"/>
          </p:nvPr>
        </p:nvSpPr>
        <p:spPr/>
        <p:txBody>
          <a:bodyPr>
            <a:normAutofit fontScale="85000" lnSpcReduction="10000"/>
          </a:bodyPr>
          <a:lstStyle/>
          <a:p>
            <a:pPr marR="0" lvl="0" rtl="0"/>
            <a:r>
              <a:rPr lang="ru-RU" b="1" baseline="0" smtClean="0">
                <a:solidFill>
                  <a:srgbClr val="212121"/>
                </a:solidFill>
                <a:latin typeface="Times New Roman"/>
              </a:rPr>
              <a:t>на произведение не перешло к приобретателю его оригинала, приобретатель вправе без согласия автора и без выплаты ему вознаграждения:</a:t>
            </a:r>
          </a:p>
          <a:p>
            <a:pPr marR="0" lvl="0" rtl="0"/>
            <a:r>
              <a:rPr lang="ru-RU" b="1" baseline="0" smtClean="0">
                <a:solidFill>
                  <a:srgbClr val="212121"/>
                </a:solidFill>
                <a:latin typeface="Times New Roman"/>
              </a:rPr>
              <a:t> демонстрировать приобретенный в собственность оригинал произведения;</a:t>
            </a:r>
          </a:p>
          <a:p>
            <a:pPr marR="0" lvl="0" rtl="0"/>
            <a:r>
              <a:rPr lang="ru-RU" b="1" baseline="0" smtClean="0">
                <a:solidFill>
                  <a:srgbClr val="212121"/>
                </a:solidFill>
                <a:latin typeface="Times New Roman"/>
              </a:rPr>
              <a:t> воспроизводить оригинал этого произведения в каталогах выставок и в изданиях, посвященных его коллекции;</a:t>
            </a:r>
          </a:p>
          <a:p>
            <a:pPr marR="0" lvl="0" rtl="0"/>
            <a:r>
              <a:rPr lang="ru-RU" b="1" baseline="0" smtClean="0">
                <a:solidFill>
                  <a:srgbClr val="212121"/>
                </a:solidFill>
                <a:latin typeface="Times New Roman"/>
              </a:rPr>
              <a:t> передавать оригинал этого произведения для демонстрации на выставках, организуемых другими лицами.</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Правила об отчуждении оригинала произведения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и исключительного права на произведение, относящиеся к автору произведения, распространяются и на наследников автора, их наследников и так далее в пределах срока действия исключительного права на произведение (п. 3 ст. 1291 ГК РФ).</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Обнародование либо необнародование произведения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зависят только от воли автора. Если автор решил оставить произведение неизвестным широкому кругу читателей, то такая воля должна быть четко им выражена и в этом случае произведение не должно публиковаться.</a:t>
            </a:r>
          </a:p>
        </p:txBody>
      </p:sp>
      <p:sp>
        <p:nvSpPr>
          <p:cNvPr id="67586" name="AutoShape 2" descr="ÐÐ°ÑÑÐ¸Ð½ÐºÐ¸ Ð¿Ð¾ Ð·Ð°Ð¿ÑÐ¾ÑÑ ÑÐµÐ³Ð¸ÑÑÑÐ°ÑÐ¸Ñ Ð°Ð²ÑÐ¾ÑÑÐºÐ¾Ð³Ð¾ Ð¿ÑÐ°Ð²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7588" name="AutoShape 4" descr="ÐÐ°ÑÑÐ¸Ð½ÐºÐ¸ Ð¿Ð¾ Ð·Ð°Ð¿ÑÐ¾ÑÑ ÑÐµÐ³Ð¸ÑÑÑÐ°ÑÐ¸Ñ Ð°Ð²ÑÐ¾ÑÑÐºÐ¾Ð³Ð¾ Ð¿ÑÐ°Ð²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7589" name="Picture 5"/>
          <p:cNvPicPr>
            <a:picLocks noChangeAspect="1" noChangeArrowheads="1"/>
          </p:cNvPicPr>
          <p:nvPr/>
        </p:nvPicPr>
        <p:blipFill>
          <a:blip r:embed="rId2" cstate="print"/>
          <a:srcRect/>
          <a:stretch>
            <a:fillRect/>
          </a:stretch>
        </p:blipFill>
        <p:spPr bwMode="auto">
          <a:xfrm>
            <a:off x="7092280" y="4453359"/>
            <a:ext cx="1616967" cy="2288009"/>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Автор произведения изобразительного искусства </a:t>
            </a:r>
          </a:p>
        </p:txBody>
      </p:sp>
      <p:sp>
        <p:nvSpPr>
          <p:cNvPr id="3" name="Текст 2"/>
          <p:cNvSpPr>
            <a:spLocks noGrp="1"/>
          </p:cNvSpPr>
          <p:nvPr>
            <p:ph type="body" idx="1"/>
          </p:nvPr>
        </p:nvSpPr>
        <p:spPr/>
        <p:txBody>
          <a:bodyPr>
            <a:normAutofit fontScale="92500"/>
          </a:bodyPr>
          <a:lstStyle/>
          <a:p>
            <a:pPr marR="0" lvl="0" rtl="0"/>
            <a:r>
              <a:rPr lang="ru-RU" b="1" baseline="0" smtClean="0">
                <a:solidFill>
                  <a:srgbClr val="212121"/>
                </a:solidFill>
                <a:latin typeface="Times New Roman"/>
              </a:rPr>
              <a:t>обладает правом требования от собственника оригинала произведения предоставления возможности осуществлять право на воспроизведение своего произведения, которое является и правом доступа. При этом от собственника оригинала произведения нельзя требовать доставки произведения автору (ст. 1292 ГК РФ).</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Автор оригинала произведения обладает правом следования.</a:t>
            </a:r>
          </a:p>
        </p:txBody>
      </p:sp>
      <p:sp>
        <p:nvSpPr>
          <p:cNvPr id="3" name="Текст 2"/>
          <p:cNvSpPr>
            <a:spLocks noGrp="1"/>
          </p:cNvSpPr>
          <p:nvPr>
            <p:ph type="body" idx="1"/>
          </p:nvPr>
        </p:nvSpPr>
        <p:spPr/>
        <p:txBody>
          <a:bodyPr>
            <a:normAutofit fontScale="92500" lnSpcReduction="20000"/>
          </a:bodyPr>
          <a:lstStyle/>
          <a:p>
            <a:pPr marR="0" lvl="0" rtl="0"/>
            <a:r>
              <a:rPr lang="ru-RU" b="1" baseline="0" smtClean="0">
                <a:solidFill>
                  <a:srgbClr val="212121"/>
                </a:solidFill>
                <a:latin typeface="Times New Roman"/>
              </a:rPr>
              <a:t>15. Программы для ЭВМ. Программой для ЭВМ является представленная в объективной форме совокупность данных и команд, предназначенных для функционирования ЭВМ и других компьютерных устройств в целях получения определенного результата, включая подготовительные материалы, полученные в ходе разработки программы для ЭВМ и порождаемые ею аудиовизуальные отображения (ст. 1261 ГК РФ).</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Программа для ЭВМ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охраняется как литературное произведение. Для возникновения, осуществления и защиты авторских прав не требуется регистрации программы для ЭВМ или соблюдения каких-либо иных формальностей.</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Авторские права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распространяются на все виды программ для ЭВМ, которые могут быть выражены на любом языке и в любой форме, включая исходный текст и объектный код, алгоритм, выражающий последовательность операций, которые должны привести к определенному функциональному решению.</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84994" name="Picture 2"/>
          <p:cNvPicPr>
            <a:picLocks noChangeAspect="1" noChangeArrowheads="1"/>
          </p:cNvPicPr>
          <p:nvPr/>
        </p:nvPicPr>
        <p:blipFill>
          <a:blip r:embed="rId2" cstate="print"/>
          <a:srcRect/>
          <a:stretch>
            <a:fillRect/>
          </a:stretch>
        </p:blipFill>
        <p:spPr bwMode="auto">
          <a:xfrm>
            <a:off x="971600" y="260648"/>
            <a:ext cx="8064896" cy="6048672"/>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Если программа для ЭВМ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или база данных создана по договору, предметом которого было ее создание (но заказу), исключительное право на такую программу или базу данных принадлежит заказчику, если договором между подрядчиком (исполнителем) и заказчиком ие предусмотрено иное (ст. 1296 ГК РФ).</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В соответствии со ст. 1297 ГК РФ, </a:t>
            </a:r>
          </a:p>
        </p:txBody>
      </p:sp>
      <p:sp>
        <p:nvSpPr>
          <p:cNvPr id="3" name="Текст 2"/>
          <p:cNvSpPr>
            <a:spLocks noGrp="1"/>
          </p:cNvSpPr>
          <p:nvPr>
            <p:ph type="body" idx="1"/>
          </p:nvPr>
        </p:nvSpPr>
        <p:spPr/>
        <p:txBody>
          <a:bodyPr>
            <a:normAutofit fontScale="77500" lnSpcReduction="20000"/>
          </a:bodyPr>
          <a:lstStyle/>
          <a:p>
            <a:pPr marR="0" lvl="0" rtl="0"/>
            <a:r>
              <a:rPr lang="ru-RU" b="1" baseline="0" smtClean="0">
                <a:solidFill>
                  <a:srgbClr val="212121"/>
                </a:solidFill>
                <a:latin typeface="Times New Roman"/>
              </a:rPr>
              <a:t>если программа для ЭВМ или база данных создана при выполнении договора подряда или договора на выполнение научно-исследовательских, опытноконструкторских или технологических работ, которые прямо не предусматривали ее создание, исключительное право на такую программу или базу данных принадлежит подрядчику (исполнителю). Договором между подрядчиком (исполнителем) и заказчиком может быть предусмотрено иное.</a:t>
            </a:r>
          </a:p>
          <a:p>
            <a:pPr marR="0" lvl="0" rtl="0"/>
            <a:r>
              <a:rPr lang="ru-RU" b="1" baseline="0" smtClean="0">
                <a:solidFill>
                  <a:srgbClr val="212121"/>
                </a:solidFill>
                <a:latin typeface="Times New Roman"/>
              </a:rPr>
              <a:t>В отношении программ для ЭВМ и баз данных возможна регистрация, которая осуществляется по желанию правообладателя.</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Не подлежат государственной регистрации </a:t>
            </a:r>
          </a:p>
        </p:txBody>
      </p:sp>
      <p:sp>
        <p:nvSpPr>
          <p:cNvPr id="3" name="Текст 2"/>
          <p:cNvSpPr>
            <a:spLocks noGrp="1"/>
          </p:cNvSpPr>
          <p:nvPr>
            <p:ph type="body" idx="1"/>
          </p:nvPr>
        </p:nvSpPr>
        <p:spPr/>
        <p:txBody>
          <a:bodyPr>
            <a:normAutofit fontScale="77500" lnSpcReduction="20000"/>
          </a:bodyPr>
          <a:lstStyle/>
          <a:p>
            <a:pPr marR="0" lvl="0" rtl="0"/>
            <a:r>
              <a:rPr lang="ru-RU" b="1" baseline="0" smtClean="0">
                <a:solidFill>
                  <a:srgbClr val="212121"/>
                </a:solidFill>
                <a:latin typeface="Times New Roman"/>
              </a:rPr>
              <a:t>программы для ЭВМ и базы данных, в которых содержатся сведения, составляющие государственную тайну.</a:t>
            </a:r>
          </a:p>
          <a:p>
            <a:pPr marR="0" lvl="0" rtl="0"/>
            <a:r>
              <a:rPr lang="ru-RU" b="1" baseline="0" smtClean="0">
                <a:solidFill>
                  <a:srgbClr val="212121"/>
                </a:solidFill>
                <a:latin typeface="Times New Roman"/>
              </a:rPr>
              <a:t>Если лицо желает зарегистрировать программу </a:t>
            </a:r>
          </a:p>
          <a:p>
            <a:pPr marR="0" lvl="0" rtl="0"/>
            <a:r>
              <a:rPr lang="ru-RU" b="1" baseline="0" smtClean="0">
                <a:solidFill>
                  <a:srgbClr val="212121"/>
                </a:solidFill>
                <a:latin typeface="Times New Roman"/>
              </a:rPr>
              <a:t>для ЭВМ или базу данных, то оно может подать заявку на государственную регистрацию в Роспатент. Правила составления, подачи и рассмотрения заявки на официальную регистрацию программы для ЭВМ устанавливает федеральный орган исполнительной власти, осуществляющий нормативно-правовое регулирование в сфере интеллектуальной собственности.</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В случае если программа для ЭВМ или база данных </a:t>
            </a:r>
          </a:p>
        </p:txBody>
      </p:sp>
      <p:sp>
        <p:nvSpPr>
          <p:cNvPr id="3" name="Текст 2"/>
          <p:cNvSpPr>
            <a:spLocks noGrp="1"/>
          </p:cNvSpPr>
          <p:nvPr>
            <p:ph type="body" idx="1"/>
          </p:nvPr>
        </p:nvSpPr>
        <p:spPr/>
        <p:txBody>
          <a:bodyPr>
            <a:normAutofit lnSpcReduction="10000"/>
          </a:bodyPr>
          <a:lstStyle/>
          <a:p>
            <a:pPr marR="0" lvl="0" rtl="0"/>
            <a:r>
              <a:rPr lang="ru-RU" b="1" baseline="0" smtClean="0">
                <a:solidFill>
                  <a:srgbClr val="212121"/>
                </a:solidFill>
                <a:latin typeface="Times New Roman"/>
              </a:rPr>
              <a:t>зарегистрированы, то государственной регистрации подлежат:</a:t>
            </a:r>
          </a:p>
          <a:p>
            <a:pPr marR="0" lvl="0" rtl="0"/>
            <a:r>
              <a:rPr lang="ru-RU" b="1" baseline="0" smtClean="0">
                <a:solidFill>
                  <a:srgbClr val="212121"/>
                </a:solidFill>
                <a:latin typeface="Times New Roman"/>
              </a:rPr>
              <a:t> договоры об отчуждении исключительного права на зарегистрированную программу для ЭВМ;</a:t>
            </a:r>
          </a:p>
          <a:p>
            <a:pPr marR="0" lvl="0" rtl="0"/>
            <a:r>
              <a:rPr lang="ru-RU" b="1" baseline="0" smtClean="0">
                <a:solidFill>
                  <a:srgbClr val="212121"/>
                </a:solidFill>
                <a:latin typeface="Times New Roman"/>
              </a:rPr>
              <a:t> переход исключительного права на такую программу или базу данных к другим лицам без договора.</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Сведения об изменении обладателя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исключительного права вносятся в Реестр программ для ЭВМ на основании зарегистрированного договора или иного правоустанавливающего документа и публикуются в официальном бюллетене федерального органа исполнительной власти по интеллектуальной собственности.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Авторское право </a:t>
            </a:r>
          </a:p>
        </p:txBody>
      </p:sp>
      <p:sp>
        <p:nvSpPr>
          <p:cNvPr id="3" name="Текст 2"/>
          <p:cNvSpPr>
            <a:spLocks noGrp="1"/>
          </p:cNvSpPr>
          <p:nvPr>
            <p:ph type="body" idx="1"/>
          </p:nvPr>
        </p:nvSpPr>
        <p:spPr/>
        <p:txBody>
          <a:bodyPr>
            <a:normAutofit fontScale="92500" lnSpcReduction="20000"/>
          </a:bodyPr>
          <a:lstStyle/>
          <a:p>
            <a:pPr marR="0" lvl="0" rtl="0"/>
            <a:r>
              <a:rPr lang="ru-RU" b="1" baseline="0" smtClean="0">
                <a:solidFill>
                  <a:srgbClr val="212121"/>
                </a:solidFill>
                <a:latin typeface="Times New Roman"/>
              </a:rPr>
              <a:t>охраняет произведение как единое целое формы и содержания. Обособленное от формы содержание и, в частности, идею, тему, сюжет произведения, а также отдельно концепции, принципы, методы, процессы, системы, способы, предлагаемые решения, открытия, факты авторское право не охраняет. </a:t>
            </a:r>
          </a:p>
          <a:p>
            <a:pPr marR="0" lvl="0" rtl="0"/>
            <a:r>
              <a:rPr lang="ru-RU" b="1" baseline="0" smtClean="0">
                <a:solidFill>
                  <a:srgbClr val="212121"/>
                </a:solidFill>
                <a:latin typeface="Times New Roman"/>
              </a:rPr>
              <a:t>К таким произведениям относятся переводы, обработки, составные произведения.</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1" baseline="0" smtClean="0">
                <a:solidFill>
                  <a:srgbClr val="212121"/>
                </a:solidFill>
                <a:latin typeface="Times New Roman"/>
              </a:rPr>
              <a:t>В соответствии с п. 9 ст. 1270 ГК РФ </a:t>
            </a:r>
          </a:p>
        </p:txBody>
      </p:sp>
      <p:sp>
        <p:nvSpPr>
          <p:cNvPr id="3" name="Текст 2"/>
          <p:cNvSpPr>
            <a:spLocks noGrp="1"/>
          </p:cNvSpPr>
          <p:nvPr>
            <p:ph type="body" idx="1"/>
          </p:nvPr>
        </p:nvSpPr>
        <p:spPr/>
        <p:txBody>
          <a:bodyPr>
            <a:normAutofit lnSpcReduction="10000"/>
          </a:bodyPr>
          <a:lstStyle/>
          <a:p>
            <a:pPr marR="0" lvl="0" rtl="0"/>
            <a:r>
              <a:rPr lang="ru-RU" b="1" baseline="0" smtClean="0">
                <a:solidFill>
                  <a:srgbClr val="212121"/>
                </a:solidFill>
                <a:latin typeface="Times New Roman"/>
              </a:rPr>
              <a:t>под переработкой базы данных понимаются любые ее изменения, в том числе перевод с одного языка на другой, за исключением адаптации, т.е. внесения изменений, осуществляемых исключительно в целях базы данных на конкретных технических средствах пользователя или под управлением конкретных программ пользователя.</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aseline="0" smtClean="0">
                <a:solidFill>
                  <a:srgbClr val="212121"/>
                </a:solidFill>
                <a:latin typeface="Times New Roman"/>
              </a:rPr>
              <a:t>Важно отметить, </a:t>
            </a:r>
          </a:p>
        </p:txBody>
      </p:sp>
      <p:sp>
        <p:nvSpPr>
          <p:cNvPr id="3" name="Текст 2"/>
          <p:cNvSpPr>
            <a:spLocks noGrp="1"/>
          </p:cNvSpPr>
          <p:nvPr>
            <p:ph type="body" idx="1"/>
          </p:nvPr>
        </p:nvSpPr>
        <p:spPr/>
        <p:txBody>
          <a:bodyPr/>
          <a:lstStyle/>
          <a:p>
            <a:pPr marR="0" lvl="0" rtl="0"/>
            <a:r>
              <a:rPr lang="ru-RU" baseline="0" smtClean="0">
                <a:solidFill>
                  <a:srgbClr val="212121"/>
                </a:solidFill>
                <a:latin typeface="Times New Roman"/>
              </a:rPr>
              <a:t>что </a:t>
            </a:r>
            <a:r>
              <a:rPr lang="ru-RU" b="1" baseline="0" smtClean="0">
                <a:solidFill>
                  <a:srgbClr val="212121"/>
                </a:solidFill>
                <a:latin typeface="Times New Roman"/>
              </a:rPr>
              <a:t>авторское право, в отличие, например, от патентного права, охраняет саму форму выражения творческого результата, а не его содержание (идеи, принципы и т.д.). Кроме того, само произведение должно быть не только новым, но и неповторимым, уникальным.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aseline="0" smtClean="0">
                <a:solidFill>
                  <a:srgbClr val="212121"/>
                </a:solidFill>
                <a:latin typeface="Times New Roman"/>
              </a:rPr>
              <a:t>Иными словами,</a:t>
            </a:r>
            <a:r>
              <a:rPr lang="ru-RU" b="1" baseline="0" smtClean="0">
                <a:solidFill>
                  <a:srgbClr val="212121"/>
                </a:solidFill>
                <a:latin typeface="Times New Roman"/>
              </a:rPr>
              <a:t>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авторским правом охраняются только оригинальные произведения творчества. Это означает, что если, например, в споре будет установлено, что оба автора пришли к создание одного и того же творческого результата независимо друг от друга, то этот результат не может являться объектом авторского права.</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aseline="0" smtClean="0">
                <a:solidFill>
                  <a:srgbClr val="212121"/>
                </a:solidFill>
                <a:latin typeface="Times New Roman"/>
              </a:rPr>
              <a:t>Любой автор должен понимать, </a:t>
            </a:r>
          </a:p>
        </p:txBody>
      </p:sp>
      <p:sp>
        <p:nvSpPr>
          <p:cNvPr id="3" name="Текст 2"/>
          <p:cNvSpPr>
            <a:spLocks noGrp="1"/>
          </p:cNvSpPr>
          <p:nvPr>
            <p:ph type="body" idx="1"/>
          </p:nvPr>
        </p:nvSpPr>
        <p:spPr/>
        <p:txBody>
          <a:bodyPr>
            <a:normAutofit fontScale="92500" lnSpcReduction="10000"/>
          </a:bodyPr>
          <a:lstStyle/>
          <a:p>
            <a:pPr marR="0" lvl="0" rtl="0"/>
            <a:r>
              <a:rPr lang="ru-RU" baseline="0" dirty="0" smtClean="0">
                <a:solidFill>
                  <a:srgbClr val="212121"/>
                </a:solidFill>
                <a:latin typeface="Times New Roman"/>
              </a:rPr>
              <a:t>что как только он создал произведение (оконченное или нет), то у него возникло </a:t>
            </a:r>
            <a:r>
              <a:rPr lang="ru-RU" b="1" baseline="0" dirty="0" smtClean="0">
                <a:solidFill>
                  <a:srgbClr val="212121"/>
                </a:solidFill>
                <a:latin typeface="Times New Roman"/>
              </a:rPr>
              <a:t>авторское право. Для оповещения о своих правах автор или иной правообладатель вправе использовать знак охраны авторского права, который помещается на каждом экземпляре произведения и состоит из всем известного значка ©, имени (наименования) правообладателя и года первого опубликования произведения.</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aseline="0" smtClean="0">
                <a:solidFill>
                  <a:srgbClr val="212121"/>
                </a:solidFill>
                <a:latin typeface="Times New Roman"/>
              </a:rPr>
              <a:t>Законодательством </a:t>
            </a:r>
          </a:p>
        </p:txBody>
      </p:sp>
      <p:sp>
        <p:nvSpPr>
          <p:cNvPr id="3" name="Текст 2"/>
          <p:cNvSpPr>
            <a:spLocks noGrp="1"/>
          </p:cNvSpPr>
          <p:nvPr>
            <p:ph type="body" idx="1"/>
          </p:nvPr>
        </p:nvSpPr>
        <p:spPr/>
        <p:txBody>
          <a:bodyPr/>
          <a:lstStyle/>
          <a:p>
            <a:pPr marR="0" lvl="0" rtl="0"/>
            <a:r>
              <a:rPr lang="ru-RU" baseline="0" smtClean="0">
                <a:solidFill>
                  <a:srgbClr val="212121"/>
                </a:solidFill>
                <a:latin typeface="Times New Roman"/>
              </a:rPr>
              <a:t>предусмотрен принцип презумпции авторства: при отсутствии доказательств иного, автором произведения считается лицо, указанное в качестве автора на оригинале или экземпляре произведения.</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aseline="0" smtClean="0">
                <a:solidFill>
                  <a:srgbClr val="212121"/>
                </a:solidFill>
                <a:latin typeface="Times New Roman"/>
              </a:rPr>
              <a:t>Споры</a:t>
            </a:r>
          </a:p>
        </p:txBody>
      </p:sp>
      <p:sp>
        <p:nvSpPr>
          <p:cNvPr id="3" name="Текст 2"/>
          <p:cNvSpPr>
            <a:spLocks noGrp="1"/>
          </p:cNvSpPr>
          <p:nvPr>
            <p:ph type="body" idx="1"/>
          </p:nvPr>
        </p:nvSpPr>
        <p:spPr/>
        <p:txBody>
          <a:bodyPr>
            <a:normAutofit fontScale="92500" lnSpcReduction="20000"/>
          </a:bodyPr>
          <a:lstStyle/>
          <a:p>
            <a:pPr marR="0" lvl="0" rtl="0"/>
            <a:r>
              <a:rPr lang="ru-RU" baseline="0" smtClean="0">
                <a:solidFill>
                  <a:srgbClr val="212121"/>
                </a:solidFill>
                <a:latin typeface="Times New Roman"/>
              </a:rPr>
              <a:t>В то же время такой подход к возникновению</a:t>
            </a:r>
            <a:r>
              <a:rPr lang="ru-RU" b="1" baseline="0" smtClean="0">
                <a:solidFill>
                  <a:srgbClr val="212121"/>
                </a:solidFill>
                <a:latin typeface="Times New Roman"/>
              </a:rPr>
              <a:t> авторских прав часто порождает споры о том, кто и когда действительно создал произведение. При этом нарушитель может преднамеренно утверждать, что именно он является создателем. В таких спорах особую роль играют доказательства того, что в определенный момент времени автор или иной правообладатель уже имел созданное произведение.</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aseline="0" smtClean="0">
                <a:solidFill>
                  <a:srgbClr val="212121"/>
                </a:solidFill>
                <a:latin typeface="Times New Roman"/>
              </a:rPr>
              <a:t>Возможность регистрации произведений </a:t>
            </a:r>
          </a:p>
        </p:txBody>
      </p:sp>
      <p:sp>
        <p:nvSpPr>
          <p:cNvPr id="3" name="Текст 2"/>
          <p:cNvSpPr>
            <a:spLocks noGrp="1"/>
          </p:cNvSpPr>
          <p:nvPr>
            <p:ph type="body" idx="1"/>
          </p:nvPr>
        </p:nvSpPr>
        <p:spPr/>
        <p:txBody>
          <a:bodyPr>
            <a:normAutofit lnSpcReduction="10000"/>
          </a:bodyPr>
          <a:lstStyle/>
          <a:p>
            <a:pPr marR="0" lvl="0" rtl="0"/>
            <a:r>
              <a:rPr lang="ru-RU" baseline="0" smtClean="0">
                <a:solidFill>
                  <a:srgbClr val="212121"/>
                </a:solidFill>
                <a:latin typeface="Times New Roman"/>
              </a:rPr>
              <a:t>Именно для обеспечения таких доказательств и предусмотрена возможность регистрации произведений. Так, например, детально регламентирована и эффективно осуществляется на практике официальная регистрация программ для ЭВМ и баз данных в Российском агентстве по патентам и товарным знакам.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aseline="0" smtClean="0">
                <a:solidFill>
                  <a:srgbClr val="212121"/>
                </a:solidFill>
                <a:latin typeface="Times New Roman"/>
              </a:rPr>
              <a:t>Регистрацию различных произведений </a:t>
            </a:r>
          </a:p>
        </p:txBody>
      </p:sp>
      <p:sp>
        <p:nvSpPr>
          <p:cNvPr id="3" name="Текст 2"/>
          <p:cNvSpPr>
            <a:spLocks noGrp="1"/>
          </p:cNvSpPr>
          <p:nvPr>
            <p:ph type="body" idx="1"/>
          </p:nvPr>
        </p:nvSpPr>
        <p:spPr/>
        <p:txBody>
          <a:bodyPr/>
          <a:lstStyle/>
          <a:p>
            <a:pPr marR="0" lvl="0" rtl="0"/>
            <a:r>
              <a:rPr lang="ru-RU" baseline="0" smtClean="0">
                <a:solidFill>
                  <a:srgbClr val="212121"/>
                </a:solidFill>
                <a:latin typeface="Times New Roman"/>
              </a:rPr>
              <a:t>осуществляет и Российское авторское общество, а также библиотека Конгресса США. Однако, как уже было сказано, факт регистрации объекта авторского права не носит правоустанавливающего характера.</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aseline="0" smtClean="0">
                <a:solidFill>
                  <a:srgbClr val="212121"/>
                </a:solidFill>
                <a:latin typeface="Times New Roman"/>
              </a:rPr>
              <a:t>Способы обеспечения доказательств </a:t>
            </a:r>
          </a:p>
        </p:txBody>
      </p:sp>
      <p:sp>
        <p:nvSpPr>
          <p:cNvPr id="3" name="Текст 2"/>
          <p:cNvSpPr>
            <a:spLocks noGrp="1"/>
          </p:cNvSpPr>
          <p:nvPr>
            <p:ph type="body" idx="1"/>
          </p:nvPr>
        </p:nvSpPr>
        <p:spPr/>
        <p:txBody>
          <a:bodyPr/>
          <a:lstStyle/>
          <a:p>
            <a:pPr marR="0" lvl="0" rtl="0"/>
            <a:r>
              <a:rPr lang="ru-RU" baseline="0" smtClean="0">
                <a:solidFill>
                  <a:srgbClr val="212121"/>
                </a:solidFill>
                <a:latin typeface="Times New Roman"/>
              </a:rPr>
              <a:t>наличия</a:t>
            </a:r>
            <a:r>
              <a:rPr lang="ru-RU" b="1" baseline="0" smtClean="0">
                <a:solidFill>
                  <a:srgbClr val="212121"/>
                </a:solidFill>
                <a:latin typeface="Times New Roman"/>
              </a:rPr>
              <a:t> авторского права в данный конкретный момент не исчерпываются регистрацией произведения. Например, можно заверить факт представления любого документа, в т.ч. содержащего произведение, у нотариуса, что также будет надежным доказательством.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aseline="0" smtClean="0">
                <a:solidFill>
                  <a:srgbClr val="212121"/>
                </a:solidFill>
                <a:latin typeface="Times New Roman"/>
              </a:rPr>
              <a:t>Также в соответствии с Основами законодательства о нотариате </a:t>
            </a:r>
          </a:p>
        </p:txBody>
      </p:sp>
      <p:sp>
        <p:nvSpPr>
          <p:cNvPr id="3" name="Текст 2"/>
          <p:cNvSpPr>
            <a:spLocks noGrp="1"/>
          </p:cNvSpPr>
          <p:nvPr>
            <p:ph type="body" idx="1"/>
          </p:nvPr>
        </p:nvSpPr>
        <p:spPr/>
        <p:txBody>
          <a:bodyPr/>
          <a:lstStyle/>
          <a:p>
            <a:pPr marR="0" lvl="0" rtl="0"/>
            <a:r>
              <a:rPr lang="ru-RU" baseline="0" smtClean="0">
                <a:solidFill>
                  <a:srgbClr val="212121"/>
                </a:solidFill>
                <a:latin typeface="Times New Roman"/>
              </a:rPr>
              <a:t>возможно потребовать от нотариуса взять на хранение документы. Наконец, доказательством вполне может быть заключенный </a:t>
            </a:r>
            <a:r>
              <a:rPr lang="ru-RU" b="1" baseline="0" smtClean="0">
                <a:solidFill>
                  <a:srgbClr val="212121"/>
                </a:solidFill>
                <a:latin typeface="Times New Roman"/>
              </a:rPr>
              <a:t>авторский договор и др. подтвержденные сведения.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Закон </a:t>
            </a:r>
          </a:p>
        </p:txBody>
      </p:sp>
      <p:sp>
        <p:nvSpPr>
          <p:cNvPr id="3" name="Текст 2"/>
          <p:cNvSpPr>
            <a:spLocks noGrp="1"/>
          </p:cNvSpPr>
          <p:nvPr>
            <p:ph type="body" idx="1"/>
          </p:nvPr>
        </p:nvSpPr>
        <p:spPr/>
        <p:txBody>
          <a:bodyPr>
            <a:normAutofit fontScale="92500"/>
          </a:bodyPr>
          <a:lstStyle/>
          <a:p>
            <a:pPr marR="0" lvl="0" rtl="0"/>
            <a:r>
              <a:rPr lang="ru-RU" b="1" baseline="0" smtClean="0">
                <a:solidFill>
                  <a:srgbClr val="212121"/>
                </a:solidFill>
                <a:latin typeface="Times New Roman"/>
              </a:rPr>
              <a:t>также ничего не говорит о способах и критериях, пользуясь которыми можно определить, является ли творческое начало в произведении достаточным для того, чтобы оно охранялось авторским правом, также закон не раскрывает понятие творчества. Однако данный критерий является очень важным для признания охраноспособности произведения.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aseline="0" smtClean="0">
                <a:solidFill>
                  <a:srgbClr val="212121"/>
                </a:solidFill>
                <a:latin typeface="Times New Roman"/>
              </a:rPr>
              <a:t>Что касается объектов смежных прав, </a:t>
            </a:r>
          </a:p>
        </p:txBody>
      </p:sp>
      <p:sp>
        <p:nvSpPr>
          <p:cNvPr id="3" name="Текст 2"/>
          <p:cNvSpPr>
            <a:spLocks noGrp="1"/>
          </p:cNvSpPr>
          <p:nvPr>
            <p:ph type="body" idx="1"/>
          </p:nvPr>
        </p:nvSpPr>
        <p:spPr/>
        <p:txBody>
          <a:bodyPr/>
          <a:lstStyle/>
          <a:p>
            <a:pPr marR="0" lvl="0" rtl="0"/>
            <a:r>
              <a:rPr lang="ru-RU" baseline="0" smtClean="0">
                <a:solidFill>
                  <a:srgbClr val="212121"/>
                </a:solidFill>
                <a:latin typeface="Times New Roman"/>
              </a:rPr>
              <a:t>то нужно учитывать их природу. Как правило, объекты смежных прав являются результатами не творческой деятельности, а технической работы, которая, правда, тесно связана с произведениями.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aseline="0" smtClean="0">
                <a:solidFill>
                  <a:srgbClr val="212121"/>
                </a:solidFill>
                <a:latin typeface="Times New Roman"/>
              </a:rPr>
              <a:t>Объектами смежных прав </a:t>
            </a:r>
          </a:p>
        </p:txBody>
      </p:sp>
      <p:sp>
        <p:nvSpPr>
          <p:cNvPr id="3" name="Текст 2"/>
          <p:cNvSpPr>
            <a:spLocks noGrp="1"/>
          </p:cNvSpPr>
          <p:nvPr>
            <p:ph type="body" idx="1"/>
          </p:nvPr>
        </p:nvSpPr>
        <p:spPr/>
        <p:txBody>
          <a:bodyPr/>
          <a:lstStyle/>
          <a:p>
            <a:pPr marR="0" lvl="0" rtl="0"/>
            <a:r>
              <a:rPr lang="ru-RU" baseline="0" smtClean="0">
                <a:solidFill>
                  <a:srgbClr val="212121"/>
                </a:solidFill>
                <a:latin typeface="Times New Roman"/>
              </a:rPr>
              <a:t>являются исполнения и постановки, фонограммы, передачи эфирного и кабельного вещания.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0" rtl="0"/>
            <a:r>
              <a:rPr lang="ru-RU" baseline="0" smtClean="0">
                <a:solidFill>
                  <a:srgbClr val="212121"/>
                </a:solidFill>
                <a:latin typeface="Times New Roman"/>
              </a:rPr>
              <a:t>В отношении этих объектов исполнителям, производителям </a:t>
            </a:r>
          </a:p>
        </p:txBody>
      </p:sp>
      <p:sp>
        <p:nvSpPr>
          <p:cNvPr id="3" name="Текст 2"/>
          <p:cNvSpPr>
            <a:spLocks noGrp="1"/>
          </p:cNvSpPr>
          <p:nvPr>
            <p:ph type="body" idx="1"/>
          </p:nvPr>
        </p:nvSpPr>
        <p:spPr/>
        <p:txBody>
          <a:bodyPr>
            <a:normAutofit fontScale="85000" lnSpcReduction="20000"/>
          </a:bodyPr>
          <a:lstStyle/>
          <a:p>
            <a:pPr marR="0" lvl="0" rtl="0"/>
            <a:r>
              <a:rPr lang="ru-RU" baseline="0" smtClean="0">
                <a:solidFill>
                  <a:srgbClr val="212121"/>
                </a:solidFill>
                <a:latin typeface="Times New Roman"/>
              </a:rPr>
              <a:t>фонограмм, организациям эфирного и кабельного вещания также гарантируются исключительные права на их использование. </a:t>
            </a:r>
          </a:p>
          <a:p>
            <a:pPr marR="0" lvl="0" rtl="0"/>
            <a:r>
              <a:rPr lang="ru-RU" baseline="0" smtClean="0">
                <a:solidFill>
                  <a:srgbClr val="212121"/>
                </a:solidFill>
                <a:latin typeface="Times New Roman"/>
              </a:rPr>
              <a:t>Они возникают с момента первого исполнения или постановки, первого опубликования фонограммы или с момента ее первой записи, с момента первой передачи в эфир или по кабелю. </a:t>
            </a:r>
          </a:p>
          <a:p>
            <a:pPr marR="0" lvl="0" rtl="0"/>
            <a:r>
              <a:rPr lang="ru-RU" baseline="0" smtClean="0">
                <a:solidFill>
                  <a:srgbClr val="212121"/>
                </a:solidFill>
                <a:latin typeface="Times New Roman"/>
              </a:rPr>
              <a:t>И поскольку смежные права тесно связаны с </a:t>
            </a:r>
            <a:r>
              <a:rPr lang="ru-RU" b="1" baseline="0" smtClean="0">
                <a:solidFill>
                  <a:srgbClr val="212121"/>
                </a:solidFill>
                <a:latin typeface="Times New Roman"/>
              </a:rPr>
              <a:t>авторскими правами на конкретные произведения, регистрация объектов смежных прав практически не используется.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Объекты авторского права </a:t>
            </a:r>
          </a:p>
        </p:txBody>
      </p:sp>
      <p:sp>
        <p:nvSpPr>
          <p:cNvPr id="3" name="Текст 2"/>
          <p:cNvSpPr>
            <a:spLocks noGrp="1"/>
          </p:cNvSpPr>
          <p:nvPr>
            <p:ph type="body" idx="1"/>
          </p:nvPr>
        </p:nvSpPr>
        <p:spPr/>
        <p:txBody>
          <a:bodyPr/>
          <a:lstStyle/>
          <a:p>
            <a:pPr marR="0" lvl="0" rtl="0"/>
            <a:r>
              <a:rPr lang="ru-RU" b="1" baseline="0" smtClean="0">
                <a:solidFill>
                  <a:srgbClr val="212121"/>
                </a:solidFill>
                <a:latin typeface="Times New Roman"/>
              </a:rPr>
              <a:t>Часто такие вопросы возникают по отношению к произведениям, выраженным одним или несколькими словами – названиям, заголовкам, афоризмам и др. Например, название "Чебурашка" является произведением, так как создано путем творчества Э. Н. Успенского.</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rtl="0"/>
            <a:r>
              <a:rPr lang="ru-RU" b="1" baseline="0" smtClean="0">
                <a:solidFill>
                  <a:srgbClr val="212121"/>
                </a:solidFill>
                <a:latin typeface="Times New Roman"/>
              </a:rPr>
              <a:t>Объекты авторского права </a:t>
            </a:r>
          </a:p>
        </p:txBody>
      </p:sp>
      <p:sp>
        <p:nvSpPr>
          <p:cNvPr id="3" name="Текст 2"/>
          <p:cNvSpPr>
            <a:spLocks noGrp="1"/>
          </p:cNvSpPr>
          <p:nvPr>
            <p:ph type="body" idx="1"/>
          </p:nvPr>
        </p:nvSpPr>
        <p:spPr/>
        <p:txBody>
          <a:bodyPr>
            <a:normAutofit lnSpcReduction="10000"/>
          </a:bodyPr>
          <a:lstStyle/>
          <a:p>
            <a:pPr marR="0" lvl="0" rtl="0"/>
            <a:r>
              <a:rPr lang="ru-RU" b="1" baseline="0" smtClean="0">
                <a:solidFill>
                  <a:srgbClr val="212121"/>
                </a:solidFill>
                <a:latin typeface="Times New Roman"/>
              </a:rPr>
              <a:t>не подлежат государственной регистрации, но при желании автор может их зарегистрировать в федеральном органе исполнительной власти по интеллектуальной собственности (Роспатенте). В случае если объект прошел государственную регистрацию, то и все договоры, связанные с ним, будут подлежать регистрации в Роспатенте.</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TotalTime>
  <Words>3391</Words>
  <Application>Microsoft Office PowerPoint</Application>
  <PresentationFormat>Экран (4:3)</PresentationFormat>
  <Paragraphs>170</Paragraphs>
  <Slides>72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72</vt:i4>
      </vt:variant>
    </vt:vector>
  </HeadingPairs>
  <TitlesOfParts>
    <vt:vector size="73" baseType="lpstr">
      <vt:lpstr>Солнцестояние</vt:lpstr>
      <vt:lpstr>Регистрация и защита авторских и смежных прав. Закон РФ «Об авторском праве и смежном правах».</vt:lpstr>
      <vt:lpstr>Слайд 2</vt:lpstr>
      <vt:lpstr>Регистрация и защита авторских и смежных прав</vt:lpstr>
      <vt:lpstr>Основное требование ГК РФ </vt:lpstr>
      <vt:lpstr>Обнародование либо необнародование произведения </vt:lpstr>
      <vt:lpstr>Авторское право </vt:lpstr>
      <vt:lpstr>Закон </vt:lpstr>
      <vt:lpstr>Объекты авторского права </vt:lpstr>
      <vt:lpstr>Объекты авторского права </vt:lpstr>
      <vt:lpstr>Объекты авторского нрава</vt:lpstr>
      <vt:lpstr>Гражданский кодекс РФ </vt:lpstr>
      <vt:lpstr>3. Произведения изобразительного искусства. </vt:lpstr>
      <vt:lpstr>Кроме того, </vt:lpstr>
      <vt:lpstr>Слайд 14</vt:lpstr>
      <vt:lpstr>Произведения народного творчества. </vt:lpstr>
      <vt:lpstr>Фольклор, </vt:lpstr>
      <vt:lpstr>5. Произведения архитектуры </vt:lpstr>
      <vt:lpstr>6. Фотографические произведения </vt:lpstr>
      <vt:lpstr>7. Географические, геологические </vt:lpstr>
      <vt:lpstr>Статья 11 Федерального закона </vt:lpstr>
      <vt:lpstr>8. Производные произведения </vt:lpstr>
      <vt:lpstr>Переработка произведения</vt:lpstr>
      <vt:lpstr>Правообладатель </vt:lpstr>
      <vt:lpstr>Переводчик, составитель либо иной автор </vt:lpstr>
      <vt:lpstr>Авторские права переводчика, </vt:lpstr>
      <vt:lpstr>Авторские права </vt:lpstr>
      <vt:lpstr>Данные права </vt:lpstr>
      <vt:lpstr>9. Составные произведения. </vt:lpstr>
      <vt:lpstr>Под охрану подпадают </vt:lpstr>
      <vt:lpstr>Сохраняемые за авторами права </vt:lpstr>
      <vt:lpstr>Не всякий сборник </vt:lpstr>
      <vt:lpstr>Издателю энциклопедий, </vt:lpstr>
      <vt:lpstr>10. Письма, дневники и другие документы личного характера. </vt:lpstr>
      <vt:lpstr>Среди писем выделяют письма в редакцию </vt:lpstr>
      <vt:lpstr>11. Название произведения, персонаж произведения. </vt:lpstr>
      <vt:lpstr>Ярким примером </vt:lpstr>
      <vt:lpstr>12. Форма изложения новости, события журналистами. </vt:lpstr>
      <vt:lpstr>Сообщения о событиях и фактах, </vt:lpstr>
      <vt:lpstr>13. Официальные документы </vt:lpstr>
      <vt:lpstr>Кроме того, </vt:lpstr>
      <vt:lpstr>До того как закон, судебное решение, </vt:lpstr>
      <vt:lpstr>Право авторства на проект официального документа, </vt:lpstr>
      <vt:lpstr>Разработчик проекта официального документа, </vt:lpstr>
      <vt:lpstr>При подготовке официального документа, </vt:lpstr>
      <vt:lpstr>После официального принятия </vt:lpstr>
      <vt:lpstr>14. Оригинал произведения. </vt:lpstr>
      <vt:lpstr>В то же время, </vt:lpstr>
      <vt:lpstr>Если исключительное право </vt:lpstr>
      <vt:lpstr>Правила об отчуждении оригинала произведения </vt:lpstr>
      <vt:lpstr>Автор произведения изобразительного искусства </vt:lpstr>
      <vt:lpstr>Автор оригинала произведения обладает правом следования.</vt:lpstr>
      <vt:lpstr>Программа для ЭВМ </vt:lpstr>
      <vt:lpstr>Авторские права </vt:lpstr>
      <vt:lpstr>Слайд 54</vt:lpstr>
      <vt:lpstr>Если программа для ЭВМ </vt:lpstr>
      <vt:lpstr>В соответствии со ст. 1297 ГК РФ, </vt:lpstr>
      <vt:lpstr>Не подлежат государственной регистрации </vt:lpstr>
      <vt:lpstr>В случае если программа для ЭВМ или база данных </vt:lpstr>
      <vt:lpstr>Сведения об изменении обладателя </vt:lpstr>
      <vt:lpstr>В соответствии с п. 9 ст. 1270 ГК РФ </vt:lpstr>
      <vt:lpstr>Важно отметить, </vt:lpstr>
      <vt:lpstr>Иными словами, </vt:lpstr>
      <vt:lpstr>Любой автор должен понимать, </vt:lpstr>
      <vt:lpstr>Законодательством </vt:lpstr>
      <vt:lpstr>Споры</vt:lpstr>
      <vt:lpstr>Возможность регистрации произведений </vt:lpstr>
      <vt:lpstr>Регистрацию различных произведений </vt:lpstr>
      <vt:lpstr>Способы обеспечения доказательств </vt:lpstr>
      <vt:lpstr>Также в соответствии с Основами законодательства о нотариате </vt:lpstr>
      <vt:lpstr>Что касается объектов смежных прав, </vt:lpstr>
      <vt:lpstr>Объектами смежных прав </vt:lpstr>
      <vt:lpstr>В отношении этих объектов исполнителям, производителям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Регистрация и защита авторских и смежных прав</dc:title>
  <dc:creator>Мишанкина Лариса Геннадьевна</dc:creator>
  <cp:lastModifiedBy>Mishankina</cp:lastModifiedBy>
  <cp:revision>5</cp:revision>
  <dcterms:created xsi:type="dcterms:W3CDTF">2019-10-10T14:38:12Z</dcterms:created>
  <dcterms:modified xsi:type="dcterms:W3CDTF">2019-10-17T07:14:27Z</dcterms:modified>
</cp:coreProperties>
</file>