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6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74" autoAdjust="0"/>
  </p:normalViewPr>
  <p:slideViewPr>
    <p:cSldViewPr snapToGrid="0">
      <p:cViewPr varScale="1">
        <p:scale>
          <a:sx n="55" d="100"/>
          <a:sy n="55" d="100"/>
        </p:scale>
        <p:origin x="-20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F36DA-FFDB-49C6-8A36-1107A5C920EF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EBF32-E4D2-44C9-92AE-BACA126D4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81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EBF32-E4D2-44C9-92AE-BACA126D4B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732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EBF32-E4D2-44C9-92AE-BACA126D4BF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622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EBF32-E4D2-44C9-92AE-BACA126D4BF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970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EBF32-E4D2-44C9-92AE-BACA126D4BF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3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EBF32-E4D2-44C9-92AE-BACA126D4B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81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EBF32-E4D2-44C9-92AE-BACA126D4BF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82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EBF32-E4D2-44C9-92AE-BACA126D4BF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6484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EBF32-E4D2-44C9-92AE-BACA126D4B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640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EBF32-E4D2-44C9-92AE-BACA126D4B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9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EBF32-E4D2-44C9-92AE-BACA126D4B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1494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EBF32-E4D2-44C9-92AE-BACA126D4BF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5584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EBF32-E4D2-44C9-92AE-BACA126D4BF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2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3F8D7FF-A182-42F1-BABD-B9D9746EF498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AC7761B-6E14-4199-B2D7-3D4AF5656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6924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D7FF-A182-42F1-BABD-B9D9746EF498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61B-6E14-4199-B2D7-3D4AF5656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D7FF-A182-42F1-BABD-B9D9746EF498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61B-6E14-4199-B2D7-3D4AF5656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5142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D7FF-A182-42F1-BABD-B9D9746EF498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61B-6E14-4199-B2D7-3D4AF5656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552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D7FF-A182-42F1-BABD-B9D9746EF498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61B-6E14-4199-B2D7-3D4AF5656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5477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D7FF-A182-42F1-BABD-B9D9746EF498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61B-6E14-4199-B2D7-3D4AF5656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445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D7FF-A182-42F1-BABD-B9D9746EF498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61B-6E14-4199-B2D7-3D4AF5656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97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D7FF-A182-42F1-BABD-B9D9746EF498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61B-6E14-4199-B2D7-3D4AF5656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1110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D7FF-A182-42F1-BABD-B9D9746EF498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61B-6E14-4199-B2D7-3D4AF5656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19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D7FF-A182-42F1-BABD-B9D9746EF498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61B-6E14-4199-B2D7-3D4AF5656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70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D7FF-A182-42F1-BABD-B9D9746EF498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61B-6E14-4199-B2D7-3D4AF5656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33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D7FF-A182-42F1-BABD-B9D9746EF498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61B-6E14-4199-B2D7-3D4AF5656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59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D7FF-A182-42F1-BABD-B9D9746EF498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61B-6E14-4199-B2D7-3D4AF5656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96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D7FF-A182-42F1-BABD-B9D9746EF498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61B-6E14-4199-B2D7-3D4AF5656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93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D7FF-A182-42F1-BABD-B9D9746EF498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61B-6E14-4199-B2D7-3D4AF5656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34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D7FF-A182-42F1-BABD-B9D9746EF498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61B-6E14-4199-B2D7-3D4AF5656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36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D7FF-A182-42F1-BABD-B9D9746EF498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761B-6E14-4199-B2D7-3D4AF5656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21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F8D7FF-A182-42F1-BABD-B9D9746EF498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C7761B-6E14-4199-B2D7-3D4AF5656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898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6864ED-18BB-4CDA-A358-89F64CE521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Векторный графический редактор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33FB6E-0367-45AD-AC33-35BC909A778B}"/>
              </a:ext>
            </a:extLst>
          </p:cNvPr>
          <p:cNvSpPr txBox="1"/>
          <p:nvPr/>
        </p:nvSpPr>
        <p:spPr>
          <a:xfrm>
            <a:off x="8283389" y="3854823"/>
            <a:ext cx="3514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CorelDRAW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915434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F7F99B-3500-4557-8057-54A3EB76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38667"/>
            <a:ext cx="10131425" cy="728134"/>
          </a:xfrm>
        </p:spPr>
        <p:txBody>
          <a:bodyPr/>
          <a:lstStyle/>
          <a:p>
            <a:pPr algn="ctr"/>
            <a:r>
              <a:rPr lang="ru-RU" dirty="0"/>
              <a:t>Инструменты обрезки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DCE4FC-92C9-42F5-BB36-6C50F883B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700" y="1603170"/>
            <a:ext cx="10131425" cy="4283034"/>
          </a:xfrm>
        </p:spPr>
        <p:txBody>
          <a:bodyPr>
            <a:normAutofit/>
          </a:bodyPr>
          <a:lstStyle/>
          <a:p>
            <a:r>
              <a:rPr lang="ru-RU" sz="2400" dirty="0"/>
              <a:t>Инструмент Обрезка позволяет удалить ненужные области в объектах.</a:t>
            </a:r>
          </a:p>
          <a:p>
            <a:endParaRPr lang="ru-RU" sz="2400" dirty="0"/>
          </a:p>
          <a:p>
            <a:r>
              <a:rPr lang="ru-RU" sz="2400" dirty="0"/>
              <a:t>Инструмент Нож позволяет разрезать объекты.</a:t>
            </a:r>
          </a:p>
          <a:p>
            <a:endParaRPr lang="ru-RU" sz="2400" dirty="0"/>
          </a:p>
          <a:p>
            <a:r>
              <a:rPr lang="ru-RU" sz="2400" dirty="0"/>
              <a:t>Инструмент Удаление виртуального сегмента позволяет удалять части объектов, находящиеся между пересечениями</a:t>
            </a:r>
          </a:p>
          <a:p>
            <a:endParaRPr lang="ru-RU" sz="2400" dirty="0"/>
          </a:p>
          <a:p>
            <a:r>
              <a:rPr lang="ru-RU" sz="2400" dirty="0"/>
              <a:t>Инструмент Ластик позволяет удалять части рисунка.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F5DEFF7-178F-44D0-AFC6-45E0CF7998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9408" y="1721924"/>
            <a:ext cx="569521" cy="5695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C8CE192-95B4-4CD4-B9F7-73516BDA63D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9408" y="2721183"/>
            <a:ext cx="569521" cy="5695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4118576-3406-4154-AA8B-E0AC6D3BBC5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9407" y="3827073"/>
            <a:ext cx="569521" cy="5695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CD1CF90-1DDD-4DCA-8D82-6FD1A694C5D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99407" y="4970069"/>
            <a:ext cx="569521" cy="5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48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C968C5-C211-4174-8A81-058B28AF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Инструменты для работы с текстом и таблицами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77EEAB-A7F7-4613-A783-5413DB9A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193" y="2213319"/>
            <a:ext cx="10131425" cy="3649133"/>
          </a:xfrm>
        </p:spPr>
        <p:txBody>
          <a:bodyPr>
            <a:normAutofit/>
          </a:bodyPr>
          <a:lstStyle/>
          <a:p>
            <a:r>
              <a:rPr lang="ru-RU" sz="2400" dirty="0"/>
              <a:t>Инструмент Текст позволяет вводить слова в виде фигурного или простого текста непосредственно на экране.</a:t>
            </a:r>
          </a:p>
          <a:p>
            <a:endParaRPr lang="ru-RU" sz="2400" dirty="0"/>
          </a:p>
          <a:p>
            <a:r>
              <a:rPr lang="ru-RU" sz="2400" dirty="0"/>
              <a:t>Инструмент Таблица позволяет рисовать и изменять таблицы.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89E65D-1648-405E-AA14-C1C0361072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527" y="2997034"/>
            <a:ext cx="546266" cy="5462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B1661E-2D18-47E9-8528-567388EC241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7527" y="4452009"/>
            <a:ext cx="501733" cy="50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54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871788-A748-4222-881C-F2D46100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48343"/>
            <a:ext cx="10131425" cy="718457"/>
          </a:xfrm>
        </p:spPr>
        <p:txBody>
          <a:bodyPr/>
          <a:lstStyle/>
          <a:p>
            <a:pPr algn="ctr"/>
            <a:r>
              <a:rPr lang="ru-RU" dirty="0"/>
              <a:t>Интерактивные инструменты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DBCC0A-FC1B-4010-868F-08F6B4BD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819" y="1163783"/>
            <a:ext cx="10131425" cy="517764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/>
              <a:t>Инструмент Тень позволяет создать для объекта тень.</a:t>
            </a:r>
          </a:p>
          <a:p>
            <a:endParaRPr lang="ru-RU" sz="2800" dirty="0"/>
          </a:p>
          <a:p>
            <a:r>
              <a:rPr lang="ru-RU" sz="2800" dirty="0"/>
              <a:t> Инструмент Контур позволяет создать для объекта контур.</a:t>
            </a:r>
          </a:p>
          <a:p>
            <a:endParaRPr lang="ru-RU" sz="2800" dirty="0"/>
          </a:p>
          <a:p>
            <a:r>
              <a:rPr lang="ru-RU" sz="2800" dirty="0"/>
              <a:t> Инструмент Перетекание позволяет создавать перетекание двух объектов.</a:t>
            </a:r>
          </a:p>
          <a:p>
            <a:endParaRPr lang="ru-RU" sz="2800" dirty="0"/>
          </a:p>
          <a:p>
            <a:r>
              <a:rPr lang="ru-RU" sz="2800" dirty="0"/>
              <a:t> Инструмент Искажение позволяет применить для объекта искажение в виде сжатия и растяжения, застежки-молнии или кручения.</a:t>
            </a:r>
          </a:p>
          <a:p>
            <a:endParaRPr lang="ru-RU" sz="2800" dirty="0"/>
          </a:p>
          <a:p>
            <a:r>
              <a:rPr lang="ru-RU" sz="2800" dirty="0"/>
              <a:t> Инструмент Оболочка позволяет создавать форму объекта путем перетаскивания узлов оболочки.</a:t>
            </a:r>
          </a:p>
          <a:p>
            <a:endParaRPr lang="ru-RU" sz="2800" dirty="0"/>
          </a:p>
          <a:p>
            <a:r>
              <a:rPr lang="ru-RU" sz="2800" dirty="0"/>
              <a:t> Инструмент Вытянуть (Вытягивание) позволяет применить для объектов иллюзию глубины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4569C18-B3ED-4C57-B979-43964DCDF5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1206" y="1163783"/>
            <a:ext cx="408213" cy="4082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F635E0-F474-4FA7-A2F0-1A1ED7D6239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1206" y="1922320"/>
            <a:ext cx="453734" cy="4537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B86F378-CED5-484A-A757-85F1FC6DA2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1206" y="2672939"/>
            <a:ext cx="453734" cy="4537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F79E2EC-1052-480E-B9D8-B0BF8F24511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5269" y="3657230"/>
            <a:ext cx="459671" cy="4596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32937CD-22C9-4489-AD93-90260CC8085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5269" y="4562106"/>
            <a:ext cx="453734" cy="4537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D6F6CF9-2472-48EB-ADDA-A610A7B8E37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165268" y="5657110"/>
            <a:ext cx="459672" cy="4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647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E6AC6C-4E91-4647-B511-09BC9DDA0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578" y="736270"/>
            <a:ext cx="10131425" cy="5173683"/>
          </a:xfrm>
        </p:spPr>
        <p:txBody>
          <a:bodyPr>
            <a:noAutofit/>
          </a:bodyPr>
          <a:lstStyle/>
          <a:p>
            <a:r>
              <a:rPr lang="ru-RU" sz="2400" dirty="0"/>
              <a:t>Инструмент Прозрачность позволяет применять для объектов прозрачность.</a:t>
            </a:r>
          </a:p>
          <a:p>
            <a:r>
              <a:rPr lang="ru-RU" sz="2400" dirty="0"/>
              <a:t>Инструмент Цветовая пипетка позволяет выбрать и скопировать цвет из объекта в окно рисунка или на рабочий стол.</a:t>
            </a:r>
          </a:p>
          <a:p>
            <a:endParaRPr lang="ru-RU" sz="2400" dirty="0"/>
          </a:p>
          <a:p>
            <a:r>
              <a:rPr lang="ru-RU" sz="2400" dirty="0"/>
              <a:t> Инструмент Пипетка атрибутов позволяет выбрать и скопировать свойства объекта, например, толщину линии, размер и эффекты, в окне рисования.</a:t>
            </a:r>
          </a:p>
          <a:p>
            <a:r>
              <a:rPr lang="ru-RU" sz="2400" dirty="0"/>
              <a:t>Инструмент Заливка сетки позволяет применить для объекта сетку.</a:t>
            </a:r>
          </a:p>
          <a:p>
            <a:endParaRPr lang="ru-RU" sz="2400" dirty="0"/>
          </a:p>
          <a:p>
            <a:r>
              <a:rPr lang="ru-RU" sz="2400" dirty="0"/>
              <a:t> Инструмент Интеллектуальная заливка позволяет создавать объекты на основе замкнутых областей, а затем применять для них заливку.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9FCC57-BB8A-412C-8001-CE4743D428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1498" y="1603169"/>
            <a:ext cx="545275" cy="5452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D17A06F-D7CD-4137-B853-744AE849B6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1374817" y="736269"/>
            <a:ext cx="583375" cy="583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928E31C-A290-4643-90E1-4025B17F20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2917" y="2788474"/>
            <a:ext cx="545275" cy="5452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B8E207B-4AD0-40F2-9A12-6DEE5A8AEE3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12917" y="4159949"/>
            <a:ext cx="461901" cy="4619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59BC04A-FA59-4603-BC07-55E95378FB9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90774" y="5254830"/>
            <a:ext cx="461901" cy="4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032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E5474C-4D68-49F1-A36F-4C6666116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27" y="267071"/>
            <a:ext cx="10131425" cy="922317"/>
          </a:xfrm>
        </p:spPr>
        <p:txBody>
          <a:bodyPr/>
          <a:lstStyle/>
          <a:p>
            <a:pPr algn="ctr"/>
            <a:r>
              <a:rPr lang="ru-RU" dirty="0"/>
              <a:t>Базовые понятия векторной графики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73D588-7F06-48FE-9984-08825A88C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681" y="1377537"/>
            <a:ext cx="10131425" cy="4334494"/>
          </a:xfrm>
        </p:spPr>
        <p:txBody>
          <a:bodyPr/>
          <a:lstStyle/>
          <a:p>
            <a:r>
              <a:rPr lang="ru-RU" dirty="0"/>
              <a:t>Как прямые, так и кривые редактируются инструментом Форма (F10). Прямые линии редактируются переносом опорных точек (узлов). Кривые Безье могут редактироваться не только перемещением узлов, но и перемещением направляющих маркеров, задающих направление кривой.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Работа с кривыми - это основная функция программы </a:t>
            </a:r>
            <a:r>
              <a:rPr lang="ru-RU" dirty="0" err="1"/>
              <a:t>CorelDRAW</a:t>
            </a:r>
            <a:r>
              <a:rPr lang="ru-RU" dirty="0"/>
              <a:t>. Давайте для примера нарисуем какой-либо графический примитив, например, окружность. Для перевода его в кривые следует выбрать этот объект и нажать на комбинацию клавиш </a:t>
            </a:r>
            <a:r>
              <a:rPr lang="ru-RU" dirty="0" err="1"/>
              <a:t>Ctrl</a:t>
            </a:r>
            <a:r>
              <a:rPr lang="ru-RU" dirty="0"/>
              <a:t> + Q. Теперь объект представлен в виде кривых и его можно редактировать инструментом Форма (F10) 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93F4C50-20D4-4599-BA07-4FDC7B8249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3339" y="2125559"/>
            <a:ext cx="2981325" cy="14192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376072-7B49-4DB5-83DE-FEC88B1917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9083" y="4789992"/>
            <a:ext cx="1916112" cy="18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450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795B35-34AA-461B-82E6-71883744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46" y="434758"/>
            <a:ext cx="10131425" cy="1312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Типы узлов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78BEE935-30B4-4E2C-B031-A24CE299C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08695" y="897089"/>
            <a:ext cx="4048125" cy="128587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A14187E-067D-4F96-9975-1A1AB0A2E093}"/>
              </a:ext>
            </a:extLst>
          </p:cNvPr>
          <p:cNvSpPr/>
          <p:nvPr/>
        </p:nvSpPr>
        <p:spPr>
          <a:xfrm>
            <a:off x="728353" y="2299626"/>
            <a:ext cx="10735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Узлы на объекте кривой имеются четырех типов: с перегибом, сглаженные, симметричные и линейные.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57270B6-810E-438D-A012-7B71A9FA7CA8}"/>
              </a:ext>
            </a:extLst>
          </p:cNvPr>
          <p:cNvSpPr/>
          <p:nvPr/>
        </p:nvSpPr>
        <p:spPr>
          <a:xfrm>
            <a:off x="970806" y="3165376"/>
            <a:ext cx="100126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Для работы с узлами выберите инструмент Форма (F10). На панели свойств этого инструмента вы увидите все типа узлов и инструменты (команды) для работы с узлами.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11586F0-2472-426F-93E3-281533B6A9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1616" y="4365705"/>
            <a:ext cx="47625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39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22F255-DC2D-4219-BDB9-B2337583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6878"/>
            <a:ext cx="10131425" cy="8668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Работа с текстом.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7ED922-F85F-4C69-868D-C3606A64B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806" y="1604433"/>
            <a:ext cx="10131425" cy="3649133"/>
          </a:xfrm>
        </p:spPr>
        <p:txBody>
          <a:bodyPr>
            <a:noAutofit/>
          </a:bodyPr>
          <a:lstStyle/>
          <a:p>
            <a:endParaRPr lang="ru-RU" dirty="0"/>
          </a:p>
          <a:p>
            <a:pPr marL="0" indent="0">
              <a:spcAft>
                <a:spcPts val="500"/>
              </a:spcAft>
              <a:buNone/>
            </a:pPr>
            <a:r>
              <a:rPr lang="ru-RU" sz="1900" dirty="0"/>
              <a:t>Хотя </a:t>
            </a:r>
            <a:r>
              <a:rPr lang="ru-RU" sz="1900" dirty="0" err="1"/>
              <a:t>CorelDRAW</a:t>
            </a:r>
            <a:r>
              <a:rPr lang="ru-RU" sz="1900" dirty="0"/>
              <a:t> является программой, предназначенной главным образом для создания графических объектов, она вполне может справиться с задачами, которые обычно решаются при помощи текстовых редакторов. Существует возможность работы с двумя разновидностями текстовых объектов: с фигурным и простым текстом.</a:t>
            </a:r>
          </a:p>
          <a:p>
            <a:pPr>
              <a:spcAft>
                <a:spcPts val="500"/>
              </a:spcAft>
            </a:pPr>
            <a:endParaRPr lang="ru-RU" sz="1900" dirty="0"/>
          </a:p>
          <a:p>
            <a:pPr>
              <a:spcAft>
                <a:spcPts val="500"/>
              </a:spcAft>
            </a:pPr>
            <a:r>
              <a:rPr lang="ru-RU" sz="1900" b="1" dirty="0"/>
              <a:t>Создание фигурного текста.</a:t>
            </a:r>
          </a:p>
          <a:p>
            <a:pPr>
              <a:spcAft>
                <a:spcPts val="500"/>
              </a:spcAft>
            </a:pPr>
            <a:endParaRPr lang="ru-RU" sz="1900" dirty="0"/>
          </a:p>
          <a:p>
            <a:pPr marL="0" indent="0">
              <a:spcAft>
                <a:spcPts val="500"/>
              </a:spcAft>
              <a:buNone/>
            </a:pPr>
            <a:r>
              <a:rPr lang="ru-RU" sz="1900" dirty="0"/>
              <a:t>Для ввода и фигурного и простого текста используется один и тот же инструмент – Текст, который находится в средней части палитры инструментов. Переход к этому инструменту может быть произведен по нажатию клавиши F8. Каким будет текст – фигурным или блочным, - зависит от того, какие начальные действия выполняются перед вводом.</a:t>
            </a:r>
          </a:p>
          <a:p>
            <a:pPr>
              <a:spcAft>
                <a:spcPts val="500"/>
              </a:spcAft>
            </a:pPr>
            <a:endParaRPr lang="ru-RU" sz="1900" b="1" dirty="0"/>
          </a:p>
          <a:p>
            <a:pPr>
              <a:spcAft>
                <a:spcPts val="500"/>
              </a:spcAft>
            </a:pPr>
            <a:r>
              <a:rPr lang="ru-RU" sz="1900" b="1" dirty="0"/>
              <a:t>Создание простого текста.</a:t>
            </a:r>
          </a:p>
          <a:p>
            <a:pPr>
              <a:spcAft>
                <a:spcPts val="500"/>
              </a:spcAft>
            </a:pPr>
            <a:endParaRPr lang="ru-RU" sz="1900" dirty="0"/>
          </a:p>
          <a:p>
            <a:pPr marL="0" indent="0">
              <a:spcAft>
                <a:spcPts val="500"/>
              </a:spcAft>
              <a:buNone/>
            </a:pPr>
            <a:r>
              <a:rPr lang="ru-RU" sz="1900" dirty="0"/>
              <a:t>Ввод простого текста имеет ряд особенностей. Для его ввода необходимо активизировать инструмент Текст и курсором нарисовать рамку в любом месте рабочего пространства. после рисования рамки текстовый курсор будет находиться в ее верхнем левом углу, и можно будет вводить текст. По достижению правого края рамки курсор автоматически переходит на следующую строку.</a:t>
            </a:r>
          </a:p>
        </p:txBody>
      </p:sp>
    </p:spTree>
    <p:extLst>
      <p:ext uri="{BB962C8B-B14F-4D97-AF65-F5344CB8AC3E}">
        <p14:creationId xmlns:p14="http://schemas.microsoft.com/office/powerpoint/2010/main" xmlns="" val="2096900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064AC9-E97A-46BD-B936-BB20F55F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00" y="122712"/>
            <a:ext cx="10131425" cy="1456267"/>
          </a:xfrm>
        </p:spPr>
        <p:txBody>
          <a:bodyPr/>
          <a:lstStyle/>
          <a:p>
            <a:pPr algn="ctr"/>
            <a:r>
              <a:rPr lang="ru-RU" dirty="0"/>
              <a:t>Растровые изображения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35FAE1-BE8E-4384-93BB-C60505A0B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056" y="1246908"/>
            <a:ext cx="10131425" cy="1575460"/>
          </a:xfrm>
        </p:spPr>
        <p:txBody>
          <a:bodyPr>
            <a:normAutofit/>
          </a:bodyPr>
          <a:lstStyle/>
          <a:p>
            <a:r>
              <a:rPr lang="ru-RU" sz="2400" dirty="0" err="1"/>
              <a:t>CorelDRAW</a:t>
            </a:r>
            <a:r>
              <a:rPr lang="ru-RU" sz="2400" dirty="0"/>
              <a:t> поддерживает множество различных графических форматов файлов. Для того, чтобы поместить растровое изображение в рабочее пространство программы, необходима команда Файл-Импорт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8442EB-E0E2-4C59-A404-C0E05FF660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6518" y="2770468"/>
            <a:ext cx="47625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3381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3FD1567-10D7-4BEF-B2A1-ABFD425A611E}"/>
              </a:ext>
            </a:extLst>
          </p:cNvPr>
          <p:cNvSpPr/>
          <p:nvPr/>
        </p:nvSpPr>
        <p:spPr>
          <a:xfrm>
            <a:off x="510639" y="635927"/>
            <a:ext cx="11376561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Для преобразования объектов векторной графики в растровые, необходимо выделить объекты, а затем выполнить команду Растровые Изображения – Преобразовать в Растровое Изображение. откроется окно Преобразование в Растровое Изображение, в котором можно выполнить следующие настройки:</a:t>
            </a:r>
          </a:p>
          <a:p>
            <a:endParaRPr lang="ru-RU" sz="2100" dirty="0"/>
          </a:p>
          <a:p>
            <a:r>
              <a:rPr lang="ru-RU" sz="2100" dirty="0"/>
              <a:t>В поле Цвет установите количество цветов, которое необходимо получить в растровом изображении;</a:t>
            </a:r>
          </a:p>
          <a:p>
            <a:endParaRPr lang="ru-RU" sz="2100" dirty="0"/>
          </a:p>
          <a:p>
            <a:r>
              <a:rPr lang="ru-RU" sz="2100" dirty="0"/>
              <a:t>При установке флажка в поле Смешанный некоторые оттенки можно получить смешением нескольких цветов;</a:t>
            </a:r>
          </a:p>
          <a:p>
            <a:endParaRPr lang="ru-RU" sz="2100" dirty="0"/>
          </a:p>
          <a:p>
            <a:r>
              <a:rPr lang="ru-RU" sz="2100" dirty="0"/>
              <a:t>В поле Разрешение задается разрешение рисунка в точках на дюйм;</a:t>
            </a:r>
          </a:p>
          <a:p>
            <a:endParaRPr lang="ru-RU" sz="2100" dirty="0"/>
          </a:p>
          <a:p>
            <a:r>
              <a:rPr lang="ru-RU" sz="2100" dirty="0"/>
              <a:t>Установка флажка Сглаживание позволяет получить более гладкие изображения путем удаления изломов из исходного рисунка;</a:t>
            </a:r>
          </a:p>
          <a:p>
            <a:endParaRPr lang="ru-RU" sz="2100" dirty="0"/>
          </a:p>
          <a:p>
            <a:r>
              <a:rPr lang="ru-RU" sz="2100" dirty="0"/>
              <a:t>Установка флажка Прозрачный Фон позволяет создать более прозрачный фон рисунка.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1106504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8C291-5642-4EFE-94B9-79F9B4EB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6518"/>
            <a:ext cx="10131425" cy="1456267"/>
          </a:xfrm>
        </p:spPr>
        <p:txBody>
          <a:bodyPr/>
          <a:lstStyle/>
          <a:p>
            <a:pPr algn="ctr"/>
            <a:r>
              <a:rPr lang="ru-RU" dirty="0"/>
              <a:t>Получение изображений сканером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E61DB2-83AF-402E-8B98-3CA957104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62870"/>
            <a:ext cx="10131425" cy="2085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Для выполнения сканирования выполните команду Файл-Получить изображение и далее необходимо выбрать источник WIA — для сканера.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F3A675-3F47-4C69-B727-6D5DC480B7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0921" y="2142657"/>
            <a:ext cx="4057650" cy="20669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88A10A2-1A52-4042-9D6F-1FF51F114060}"/>
              </a:ext>
            </a:extLst>
          </p:cNvPr>
          <p:cNvSpPr/>
          <p:nvPr/>
        </p:nvSpPr>
        <p:spPr>
          <a:xfrm>
            <a:off x="864033" y="4423955"/>
            <a:ext cx="10131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Выберите сканер в появившемся диалоговом окне и нажмите на кнопку Выбрать. Далее выберите команду Файл-Получить изображение-Получить.</a:t>
            </a:r>
          </a:p>
          <a:p>
            <a:r>
              <a:rPr lang="ru-RU" sz="2400" dirty="0"/>
              <a:t>Полученное со сканера изображение можно трассировать из меню Растровые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10353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89A229E-1E6A-4BB5-BD97-5D11283CA2C3}"/>
              </a:ext>
            </a:extLst>
          </p:cNvPr>
          <p:cNvSpPr/>
          <p:nvPr/>
        </p:nvSpPr>
        <p:spPr>
          <a:xfrm>
            <a:off x="612527" y="232193"/>
            <a:ext cx="11234486" cy="6771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dirty="0">
                <a:latin typeface="Bahnschrift SemiBold" panose="020B0502040204020203" pitchFamily="34" charset="0"/>
              </a:rPr>
              <a:t>CorelDRAW</a:t>
            </a:r>
            <a:r>
              <a:rPr lang="ru-RU" sz="3200" dirty="0">
                <a:latin typeface="Bahnschrift SemiBold" panose="020B0502040204020203" pitchFamily="34" charset="0"/>
              </a:rPr>
              <a:t> – это приложение для графического дизайна,</a:t>
            </a:r>
          </a:p>
          <a:p>
            <a:pPr algn="just"/>
            <a:r>
              <a:rPr lang="ru-RU" sz="3200" dirty="0">
                <a:latin typeface="Bahnschrift SemiBold" panose="020B0502040204020203" pitchFamily="34" charset="0"/>
              </a:rPr>
              <a:t> которое делает работу удобной благодаря интуитивно</a:t>
            </a:r>
          </a:p>
          <a:p>
            <a:pPr algn="just"/>
            <a:r>
              <a:rPr lang="ru-RU" sz="3200" dirty="0">
                <a:latin typeface="Bahnschrift SemiBold" panose="020B0502040204020203" pitchFamily="34" charset="0"/>
              </a:rPr>
              <a:t> понятному интерфейсу. Программа создана </a:t>
            </a:r>
          </a:p>
          <a:p>
            <a:pPr algn="just"/>
            <a:r>
              <a:rPr lang="ru-RU" sz="3200" dirty="0">
                <a:latin typeface="Bahnschrift SemiBold" panose="020B0502040204020203" pitchFamily="34" charset="0"/>
              </a:rPr>
              <a:t>в соответствии с требованиями современных</a:t>
            </a:r>
          </a:p>
          <a:p>
            <a:pPr algn="just"/>
            <a:r>
              <a:rPr lang="ru-RU" sz="3200" dirty="0">
                <a:latin typeface="Bahnschrift SemiBold" panose="020B0502040204020203" pitchFamily="34" charset="0"/>
              </a:rPr>
              <a:t>  художников – дизайнеров.</a:t>
            </a:r>
          </a:p>
          <a:p>
            <a:pPr algn="just"/>
            <a:endParaRPr lang="ru-RU" sz="3200" dirty="0">
              <a:latin typeface="Bahnschrift SemiBold" panose="020B0502040204020203" pitchFamily="34" charset="0"/>
            </a:endParaRPr>
          </a:p>
          <a:p>
            <a:pPr algn="just"/>
            <a:r>
              <a:rPr lang="ru-RU" sz="3200" dirty="0">
                <a:latin typeface="Bahnschrift SemiBold" panose="020B0502040204020203" pitchFamily="34" charset="0"/>
              </a:rPr>
              <a:t>Приложение </a:t>
            </a:r>
            <a:r>
              <a:rPr lang="en-US" sz="3200" dirty="0">
                <a:latin typeface="Bahnschrift SemiBold" panose="020B0502040204020203" pitchFamily="34" charset="0"/>
              </a:rPr>
              <a:t>CorelDRAW</a:t>
            </a:r>
            <a:r>
              <a:rPr lang="ru-RU" sz="3200" dirty="0">
                <a:latin typeface="Bahnschrift SemiBold" panose="020B0502040204020203" pitchFamily="34" charset="0"/>
              </a:rPr>
              <a:t> предоставляет все </a:t>
            </a:r>
          </a:p>
          <a:p>
            <a:pPr algn="just"/>
            <a:r>
              <a:rPr lang="ru-RU" sz="3200" dirty="0">
                <a:latin typeface="Bahnschrift SemiBold" panose="020B0502040204020203" pitchFamily="34" charset="0"/>
              </a:rPr>
              <a:t>инструменты, необходимые для создания точной и</a:t>
            </a:r>
          </a:p>
          <a:p>
            <a:pPr algn="just"/>
            <a:r>
              <a:rPr lang="ru-RU" sz="3200" dirty="0">
                <a:latin typeface="Bahnschrift SemiBold" panose="020B0502040204020203" pitchFamily="34" charset="0"/>
              </a:rPr>
              <a:t>о</a:t>
            </a:r>
            <a:r>
              <a:rPr lang="ru-RU" sz="3200" dirty="0" smtClean="0">
                <a:latin typeface="Bahnschrift SemiBold" panose="020B0502040204020203" pitchFamily="34" charset="0"/>
              </a:rPr>
              <a:t>дновременно </a:t>
            </a:r>
            <a:r>
              <a:rPr lang="ru-RU" sz="3200" dirty="0">
                <a:latin typeface="Bahnschrift SemiBold" panose="020B0502040204020203" pitchFamily="34" charset="0"/>
              </a:rPr>
              <a:t>творческой векторной графики, а так же</a:t>
            </a:r>
          </a:p>
          <a:p>
            <a:pPr algn="just"/>
            <a:r>
              <a:rPr lang="ru-RU" sz="3200" dirty="0">
                <a:latin typeface="Bahnschrift SemiBold" panose="020B0502040204020203" pitchFamily="34" charset="0"/>
              </a:rPr>
              <a:t>м</a:t>
            </a:r>
            <a:r>
              <a:rPr lang="ru-RU" sz="3200" dirty="0" smtClean="0">
                <a:latin typeface="Bahnschrift SemiBold" panose="020B0502040204020203" pitchFamily="34" charset="0"/>
              </a:rPr>
              <a:t>акетов </a:t>
            </a:r>
            <a:r>
              <a:rPr lang="ru-RU" sz="3200" dirty="0">
                <a:latin typeface="Bahnschrift SemiBold" panose="020B0502040204020203" pitchFamily="34" charset="0"/>
              </a:rPr>
              <a:t>страниц профессионального качества для</a:t>
            </a:r>
          </a:p>
          <a:p>
            <a:pPr algn="just"/>
            <a:r>
              <a:rPr lang="ru-RU" sz="3200" dirty="0">
                <a:latin typeface="Bahnschrift SemiBold" panose="020B0502040204020203" pitchFamily="34" charset="0"/>
              </a:rPr>
              <a:t>в</a:t>
            </a:r>
            <a:r>
              <a:rPr lang="ru-RU" sz="3200" dirty="0" smtClean="0">
                <a:latin typeface="Bahnschrift SemiBold" panose="020B0502040204020203" pitchFamily="34" charset="0"/>
              </a:rPr>
              <a:t>сех</a:t>
            </a:r>
            <a:r>
              <a:rPr lang="ru-RU" sz="3200" dirty="0">
                <a:latin typeface="Bahnschrift SemiBold" panose="020B0502040204020203" pitchFamily="34" charset="0"/>
              </a:rPr>
              <a:t>, кто занимается рекламной деятельностью,</a:t>
            </a:r>
          </a:p>
          <a:p>
            <a:pPr algn="just"/>
            <a:r>
              <a:rPr lang="ru-RU" sz="3200" dirty="0">
                <a:latin typeface="Bahnschrift SemiBold" panose="020B0502040204020203" pitchFamily="34" charset="0"/>
              </a:rPr>
              <a:t>печатью, публикациями, созданием вывесок,</a:t>
            </a:r>
          </a:p>
          <a:p>
            <a:pPr algn="just"/>
            <a:r>
              <a:rPr lang="ru-RU" sz="3200" dirty="0">
                <a:latin typeface="Bahnschrift SemiBold" panose="020B0502040204020203" pitchFamily="34" charset="0"/>
              </a:rPr>
              <a:t>граверными работами или производством.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10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23192D-7A6D-4B62-945D-8BF777E39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681" y="0"/>
            <a:ext cx="10131425" cy="1456267"/>
          </a:xfrm>
        </p:spPr>
        <p:txBody>
          <a:bodyPr/>
          <a:lstStyle/>
          <a:p>
            <a:pPr algn="ctr"/>
            <a:r>
              <a:rPr lang="ru-RU" dirty="0"/>
              <a:t>Экспорт в другие форматы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883844-515B-446B-8B43-7E2E776F2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27" y="479522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Перед экспортированием ваш рисунок должен находится внутри листа.</a:t>
            </a:r>
          </a:p>
          <a:p>
            <a:pPr marL="0" indent="0">
              <a:buNone/>
            </a:pPr>
            <a:r>
              <a:rPr lang="ru-RU" sz="2400" dirty="0"/>
              <a:t>Если вы хотите экспортировать в растровый формат, например JPEG, вам нужно выделить сгруппированный рисунок и нажать </a:t>
            </a:r>
            <a:r>
              <a:rPr lang="ru-RU" sz="2400" dirty="0" err="1"/>
              <a:t>Ctrl</a:t>
            </a:r>
            <a:r>
              <a:rPr lang="ru-RU" sz="2400" dirty="0"/>
              <a:t> + E, затем выбрать формат и поставить галочку в «Только выбранные». Затем следует нажать «Экспорт».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496948A-1069-48D3-A020-B7B17CBD2C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8847" y="3125092"/>
            <a:ext cx="4765468" cy="349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8979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20BC6EF-5B58-424F-8F02-59A9E42F62D7}"/>
              </a:ext>
            </a:extLst>
          </p:cNvPr>
          <p:cNvSpPr/>
          <p:nvPr/>
        </p:nvSpPr>
        <p:spPr>
          <a:xfrm>
            <a:off x="534389" y="214873"/>
            <a:ext cx="114121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Возможности программы достаточно широки, она одинаково хорошо подходит как для любительского компьютерного дизайна, так и для профессиональной обработки изображений.</a:t>
            </a:r>
          </a:p>
          <a:p>
            <a:r>
              <a:rPr lang="ru-RU" sz="2400" dirty="0"/>
              <a:t>При сохранении рисунка файл получается небольшим, причём его размеры зависят не от размеров изображения, а от сложности входящих в него фигур.</a:t>
            </a:r>
          </a:p>
          <a:p>
            <a:endParaRPr lang="ru-RU" sz="2400" dirty="0"/>
          </a:p>
          <a:p>
            <a:r>
              <a:rPr lang="ru-RU" sz="2400" dirty="0"/>
              <a:t>Это незаменимая программа для тех, кому необходимо масштабировать картинки, сохраняя при этом чёткость изображения.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8048198-F78C-4D30-AC31-C662904FD8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8761" y="3429000"/>
            <a:ext cx="5655662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97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8D96BA-D861-4453-AED2-A14EAEB6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3" y="813007"/>
            <a:ext cx="11080376" cy="2035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Только представьте, какими невыразительными были бы документы, не будь у нас возможности сочетать в одном файле текст и графику. Или если бы одни программы позволяли создавать прихотливые рисунки, а другие—строить сложные диаграммы, но не то и другое вместе. А ведь так и приходилось работать с электронными документами до появления </a:t>
            </a:r>
            <a:r>
              <a:rPr lang="ru-RU" sz="2400" dirty="0" err="1"/>
              <a:t>CorelDRAW</a:t>
            </a:r>
            <a:r>
              <a:rPr lang="ru-RU" sz="2400" dirty="0"/>
              <a:t>...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DA2FAE5-08A6-4818-8897-5647E833B6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683" y="4133392"/>
            <a:ext cx="1892675" cy="1911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690666-D4FD-48A1-9ECC-61B41F4BD8F5}"/>
              </a:ext>
            </a:extLst>
          </p:cNvPr>
          <p:cNvSpPr txBox="1"/>
          <p:nvPr/>
        </p:nvSpPr>
        <p:spPr>
          <a:xfrm>
            <a:off x="3980328" y="2761128"/>
            <a:ext cx="73689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Но в 1989 году выход </a:t>
            </a:r>
            <a:r>
              <a:rPr lang="ru-RU" sz="2400" dirty="0" err="1"/>
              <a:t>CorelDRAW</a:t>
            </a:r>
            <a:r>
              <a:rPr lang="ru-RU" sz="2400" dirty="0"/>
              <a:t> перевернул обычные представления о компьютерной графике. Это была первая в истории программа для создания полноцветных векторных иллюстраций и макетов страниц. Прошло еще два года, и снова корпорация </a:t>
            </a:r>
            <a:r>
              <a:rPr lang="ru-RU" sz="2400" dirty="0" err="1"/>
              <a:t>Corel</a:t>
            </a:r>
            <a:r>
              <a:rPr lang="ru-RU" sz="2400" dirty="0"/>
              <a:t> произвела революцию в мире дизайна, представив версию первый универсальный графический пакет, в который вошли средства векторного иллюстрирования, разметки страниц, обработки фотографий и многое другое.</a:t>
            </a:r>
          </a:p>
        </p:txBody>
      </p:sp>
    </p:spTree>
    <p:extLst>
      <p:ext uri="{BB962C8B-B14F-4D97-AF65-F5344CB8AC3E}">
        <p14:creationId xmlns:p14="http://schemas.microsoft.com/office/powerpoint/2010/main" xmlns="" val="209457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42CC0B-F0F5-4670-A5FA-BB68AAED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709" y="268942"/>
            <a:ext cx="4800598" cy="6813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Интерфейс имеет вид: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38DD85EE-0EFA-4A4D-97F2-621B5A9C3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7957" y="988334"/>
            <a:ext cx="7744656" cy="56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761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3B89BA-94C4-46EF-B8CC-81FC8963B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3" y="871407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По умолчанию после запуска программы </a:t>
            </a:r>
            <a:r>
              <a:rPr lang="ru-RU" sz="2400" dirty="0" err="1"/>
              <a:t>CorelDRAW</a:t>
            </a:r>
            <a:r>
              <a:rPr lang="ru-RU" sz="2400" dirty="0"/>
              <a:t> всегда открывается окно документа. Если программа запускалась не щелчком на значке файла, ассоциированного с </a:t>
            </a:r>
            <a:r>
              <a:rPr lang="ru-RU" sz="2400" dirty="0" err="1"/>
              <a:t>CorelDRAW</a:t>
            </a:r>
            <a:r>
              <a:rPr lang="ru-RU" sz="2400" dirty="0"/>
              <a:t>, это будет новый документ. Если в процессе работы потребуется создать еще один новый документ, выберите команду </a:t>
            </a:r>
            <a:r>
              <a:rPr lang="ru-RU" sz="2400" dirty="0" err="1"/>
              <a:t>New</a:t>
            </a:r>
            <a:r>
              <a:rPr lang="ru-RU" sz="2400" dirty="0"/>
              <a:t> меню </a:t>
            </a:r>
            <a:r>
              <a:rPr lang="ru-RU" sz="2400" dirty="0" err="1"/>
              <a:t>File</a:t>
            </a:r>
            <a:r>
              <a:rPr lang="ru-RU" sz="2400" dirty="0"/>
              <a:t> (Файл) или просто щелкните кнопку </a:t>
            </a:r>
            <a:r>
              <a:rPr lang="ru-RU" sz="2400" dirty="0" err="1"/>
              <a:t>New</a:t>
            </a:r>
            <a:r>
              <a:rPr lang="ru-RU" sz="2400" dirty="0"/>
              <a:t> (Новый документ), расположенную на левом краю стандартной панели инструментов. В результате раскроется новое окно документа </a:t>
            </a:r>
            <a:r>
              <a:rPr lang="ru-RU" sz="2400" dirty="0" err="1"/>
              <a:t>CorelDRAW</a:t>
            </a:r>
            <a:r>
              <a:rPr lang="ru-RU" sz="2400" dirty="0"/>
              <a:t> с чистой печатной страницей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4203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261F73-038E-4C3E-A7E1-84185C459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83" y="936156"/>
            <a:ext cx="11278633" cy="642454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7400" dirty="0"/>
              <a:t>Итак, рассмотрим основные инструменты программы </a:t>
            </a:r>
            <a:r>
              <a:rPr lang="ru-RU" sz="7400" dirty="0" err="1"/>
              <a:t>Corel</a:t>
            </a:r>
            <a:r>
              <a:rPr lang="ru-RU" sz="7400" dirty="0"/>
              <a:t> </a:t>
            </a:r>
            <a:r>
              <a:rPr lang="ru-RU" sz="7400" dirty="0" err="1"/>
              <a:t>Draw</a:t>
            </a:r>
            <a:r>
              <a:rPr lang="ru-RU" sz="7400" dirty="0"/>
              <a:t> и основные действия с объектами.</a:t>
            </a:r>
          </a:p>
          <a:p>
            <a:pPr marL="0" indent="0">
              <a:buNone/>
            </a:pPr>
            <a:r>
              <a:rPr lang="ru-RU" sz="7400" dirty="0"/>
              <a:t>Взгляните на панель инструментов </a:t>
            </a:r>
            <a:r>
              <a:rPr lang="ru-RU" sz="7400" dirty="0" err="1"/>
              <a:t>Corel</a:t>
            </a:r>
            <a:r>
              <a:rPr lang="ru-RU" sz="7400" dirty="0"/>
              <a:t> </a:t>
            </a:r>
            <a:r>
              <a:rPr lang="ru-RU" sz="7400" dirty="0" err="1"/>
              <a:t>Draw</a:t>
            </a:r>
            <a:r>
              <a:rPr lang="ru-RU" sz="7400" dirty="0"/>
              <a:t> повнимательнее.</a:t>
            </a:r>
          </a:p>
          <a:p>
            <a:pPr marL="0" indent="0">
              <a:buNone/>
            </a:pPr>
            <a:endParaRPr lang="ru-RU" sz="7400" dirty="0"/>
          </a:p>
          <a:p>
            <a:pPr marL="0" indent="0">
              <a:buNone/>
            </a:pPr>
            <a:endParaRPr lang="ru-RU" sz="7400" dirty="0"/>
          </a:p>
          <a:p>
            <a:pPr marL="0" indent="0">
              <a:buNone/>
            </a:pPr>
            <a:r>
              <a:rPr lang="ru-RU" sz="7400" dirty="0"/>
              <a:t>Инструменты для рисования линий</a:t>
            </a:r>
          </a:p>
          <a:p>
            <a:pPr marL="0" indent="0">
              <a:buNone/>
            </a:pPr>
            <a:r>
              <a:rPr lang="ru-RU" sz="7400" dirty="0"/>
              <a:t>В меню "Кривые" представлен ряд инструментов для рисования точных линий и линий свободной формы, </a:t>
            </a:r>
          </a:p>
          <a:p>
            <a:pPr marL="0" indent="0">
              <a:buNone/>
            </a:pPr>
            <a:r>
              <a:rPr lang="ru-RU" sz="7400" dirty="0"/>
              <a:t>а также прямых и изогнутых линий. </a:t>
            </a:r>
          </a:p>
          <a:p>
            <a:pPr marL="0" indent="0">
              <a:buNone/>
            </a:pPr>
            <a:r>
              <a:rPr lang="ru-RU" sz="7400" dirty="0"/>
              <a:t>               Свободная форма - позволяет рисовать линии и кривые так же, как при создании эскиза в блокноте.</a:t>
            </a:r>
          </a:p>
          <a:p>
            <a:pPr marL="0" indent="0">
              <a:buNone/>
            </a:pPr>
            <a:endParaRPr lang="ru-RU" sz="7400" dirty="0"/>
          </a:p>
          <a:p>
            <a:pPr marL="0" indent="0">
              <a:buNone/>
            </a:pPr>
            <a:r>
              <a:rPr lang="ru-RU" sz="7400" dirty="0"/>
              <a:t>                Безье - позволяет рисовать линии и кривые по узлам</a:t>
            </a:r>
          </a:p>
          <a:p>
            <a:pPr marL="0" indent="0">
              <a:buNone/>
            </a:pPr>
            <a:endParaRPr lang="ru-RU" sz="7400" dirty="0"/>
          </a:p>
          <a:p>
            <a:pPr marL="0" indent="0">
              <a:buNone/>
            </a:pPr>
            <a:r>
              <a:rPr lang="ru-RU" sz="7400" dirty="0"/>
              <a:t>                Художественное оформление - позволяет рисовать кривые одинаковой или меняющейся толщины</a:t>
            </a:r>
          </a:p>
          <a:p>
            <a:pPr marL="0" indent="0">
              <a:buNone/>
            </a:pPr>
            <a:endParaRPr lang="ru-RU" sz="3300" dirty="0"/>
          </a:p>
          <a:p>
            <a:pPr marL="0" indent="0">
              <a:buNone/>
            </a:pPr>
            <a:endParaRPr lang="ru-RU" sz="33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7FD941-A166-4F7A-A858-DABD1CBD68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20" y="1540750"/>
            <a:ext cx="2457257" cy="4764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C5AAF8-4E72-44DD-B4C9-FA887B1229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31566" y="3811192"/>
            <a:ext cx="364733" cy="3263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7F0E9F6-F353-4050-AC71-1E6915B8B0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7" y="4872296"/>
            <a:ext cx="364733" cy="3875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5E4A579-5E85-46C0-B40D-F80A7A5B309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110" y="5549905"/>
            <a:ext cx="374990" cy="39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591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B89E44-51B5-4295-A3DC-E39DD46D8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308" y="700644"/>
            <a:ext cx="10131425" cy="5308269"/>
          </a:xfrm>
        </p:spPr>
        <p:txBody>
          <a:bodyPr>
            <a:noAutofit/>
          </a:bodyPr>
          <a:lstStyle/>
          <a:p>
            <a:r>
              <a:rPr lang="ru-RU" sz="2400" dirty="0"/>
              <a:t> Перо - позволяет рисовать линии по сегменту (изогнутому или прямому) за один раз, точно размещая каждый узел и контролируя форму каждого изогнутого сегмента</a:t>
            </a:r>
          </a:p>
          <a:p>
            <a:r>
              <a:rPr lang="ru-RU" sz="2400" dirty="0"/>
              <a:t>Ломаная линия - позволяет рисовать линии свободной формы (с изогнутыми или прямыми сегментами) так же, как при создании эскиза в блокноте эскизов</a:t>
            </a:r>
          </a:p>
          <a:p>
            <a:r>
              <a:rPr lang="ru-RU" sz="2400" dirty="0"/>
              <a:t> Кривая через 3 точки - позволяет рисовать кривую, которая определяется начальной, конечной и центральной точками</a:t>
            </a:r>
          </a:p>
          <a:p>
            <a:r>
              <a:rPr lang="ru-RU" sz="2400" dirty="0"/>
              <a:t>Соединительная линия - позволяет соединять несколько объектов с помощью соединительных линий</a:t>
            </a:r>
          </a:p>
          <a:p>
            <a:r>
              <a:rPr lang="ru-RU" sz="2400" dirty="0"/>
              <a:t>Размерная линия - позволяет рисовать размерные линии и сноски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3DBE60-FD86-427C-A5AC-CD95A4C1B4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645" y="1162897"/>
            <a:ext cx="486331" cy="4351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65D8744-4E22-4833-BE5E-C279D223653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234" y="2378443"/>
            <a:ext cx="486332" cy="4351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C0047CB-E818-49C6-B92A-8C72F1C97D4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853" y="3593989"/>
            <a:ext cx="447713" cy="4756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4E1E9F-0D93-425D-B9E4-7D507FCCD4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0145" y="4356992"/>
            <a:ext cx="447714" cy="4756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8B29D3F-7327-4F55-A11B-069B1BB07E6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234" y="5188278"/>
            <a:ext cx="412668" cy="4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946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844788-209A-4143-9F16-4A3FE518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93965"/>
            <a:ext cx="10131425" cy="767938"/>
          </a:xfrm>
        </p:spPr>
        <p:txBody>
          <a:bodyPr>
            <a:normAutofit fontScale="90000"/>
          </a:bodyPr>
          <a:lstStyle/>
          <a:p>
            <a:r>
              <a:rPr lang="ru-RU" dirty="0"/>
              <a:t>Инструменты для рисования фигур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A0D5CA-0A85-4E10-A277-D6499782F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957" y="1435370"/>
            <a:ext cx="10131425" cy="4318660"/>
          </a:xfrm>
        </p:spPr>
        <p:txBody>
          <a:bodyPr>
            <a:noAutofit/>
          </a:bodyPr>
          <a:lstStyle/>
          <a:p>
            <a:r>
              <a:rPr lang="ru-RU" sz="2400" dirty="0"/>
              <a:t> Меню "Прямоугольник" позволяет получить доступ к инструментам Прямоугольник и Прямоугольник через 3 точки</a:t>
            </a:r>
          </a:p>
          <a:p>
            <a:r>
              <a:rPr lang="ru-RU" sz="2400" dirty="0"/>
              <a:t>Меню "Эллипс" позволяет получить доступ к инструментам Эллипс и Эллипс через 3 точки</a:t>
            </a:r>
          </a:p>
          <a:p>
            <a:r>
              <a:rPr lang="ru-RU" sz="2400" dirty="0"/>
              <a:t>Меню "Объекты" позволяет получить доступ к инструментам Многоугольник, Звезда, Сложная звезда, Разлинованная бумага и Спираль</a:t>
            </a:r>
          </a:p>
          <a:p>
            <a:r>
              <a:rPr lang="ru-RU" sz="2400" dirty="0"/>
              <a:t>Меню "Правильные фигуры" позволяет получить доступ к инструментам Основные фигуры, Фигуры стрелки, Фигуры схемы, Фигуры баннера и Фигуры сносок.</a:t>
            </a:r>
          </a:p>
          <a:p>
            <a:r>
              <a:rPr lang="ru-RU" sz="2400" dirty="0"/>
              <a:t>Меню "Интеллектуальный инструмент" позволяет получить доступ к инструменту Интеллектуальная заливка и инструменту интеллектуального рисования.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3CDA8F9-91FF-4497-9315-EC7B251A16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7646" y="961903"/>
            <a:ext cx="872411" cy="3683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4A47B99-DEE1-4351-8F92-0F893AE624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7646" y="1787455"/>
            <a:ext cx="872411" cy="3683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90B720-13C6-4F94-B983-0F6C899C855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47" y="2632624"/>
            <a:ext cx="1286614" cy="3760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2D9EB7-EE61-4016-B606-DE46D3382BC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47" y="3975773"/>
            <a:ext cx="1286614" cy="3819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B844FC8-8197-4708-B82E-9256AD4478B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2458" y="5220813"/>
            <a:ext cx="679803" cy="40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79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EB50C6-808A-466F-86B6-C4C5DC17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8234"/>
            <a:ext cx="10131425" cy="8985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Выделение и перемещение объектов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84D7BD-C52E-47D7-9318-447940317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692" y="1994250"/>
            <a:ext cx="10131425" cy="3649133"/>
          </a:xfrm>
        </p:spPr>
        <p:txBody>
          <a:bodyPr>
            <a:noAutofit/>
          </a:bodyPr>
          <a:lstStyle/>
          <a:p>
            <a:r>
              <a:rPr lang="ru-RU" sz="2400" dirty="0"/>
              <a:t>Указатель - позволяет выделять объекты на странице.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/>
              <a:t>Чтобы выбрать объект, щелкните по нему. Удерживайте нажатой клавишу </a:t>
            </a:r>
            <a:r>
              <a:rPr lang="ru-RU" sz="2400" dirty="0" err="1"/>
              <a:t>Alt</a:t>
            </a:r>
            <a:r>
              <a:rPr lang="ru-RU" sz="2400" dirty="0"/>
              <a:t>, чтобы выбрать объект, который находится за другим объектом, или удерживайте клавишу </a:t>
            </a:r>
            <a:r>
              <a:rPr lang="ru-RU" sz="2400" dirty="0" err="1"/>
              <a:t>Ctrl</a:t>
            </a:r>
            <a:r>
              <a:rPr lang="ru-RU" sz="2400" dirty="0"/>
              <a:t>, чтобы выбрать объект из группы.</a:t>
            </a:r>
          </a:p>
          <a:p>
            <a:pPr marL="0" indent="0">
              <a:buNone/>
            </a:pPr>
            <a:r>
              <a:rPr lang="ru-RU" sz="2400" dirty="0"/>
              <a:t>Чтобы выбрать несколько объектов, щелкните каждый объект, удерживая нажатой клавишу </a:t>
            </a:r>
            <a:r>
              <a:rPr lang="ru-RU" sz="2400" dirty="0" err="1"/>
              <a:t>Shift</a:t>
            </a:r>
            <a:r>
              <a:rPr lang="ru-RU" sz="2400" dirty="0"/>
              <a:t>, или перетащите курсор для образования выделяющей рамки вокруг объектов.</a:t>
            </a:r>
          </a:p>
          <a:p>
            <a:pPr marL="0" indent="0">
              <a:buNone/>
            </a:pPr>
            <a:r>
              <a:rPr lang="ru-RU" sz="2400" dirty="0"/>
              <a:t>Чтобы выбрать все объекты, дважды щелкните инструмент Указатель.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BF78CAC-79B1-4614-94BE-6E5439E738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426" y="1922997"/>
            <a:ext cx="610531" cy="54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542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128</TotalTime>
  <Words>1472</Words>
  <Application>Microsoft Office PowerPoint</Application>
  <PresentationFormat>Произвольный</PresentationFormat>
  <Paragraphs>141</Paragraphs>
  <Slides>21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Небесная</vt:lpstr>
      <vt:lpstr>Векторный графический редактор </vt:lpstr>
      <vt:lpstr>Слайд 2</vt:lpstr>
      <vt:lpstr>Слайд 3</vt:lpstr>
      <vt:lpstr>Интерфейс имеет вид: </vt:lpstr>
      <vt:lpstr>Слайд 5</vt:lpstr>
      <vt:lpstr>Слайд 6</vt:lpstr>
      <vt:lpstr>Слайд 7</vt:lpstr>
      <vt:lpstr>Инструменты для рисования фигур </vt:lpstr>
      <vt:lpstr>Выделение и перемещение объектов </vt:lpstr>
      <vt:lpstr>Инструменты обрезки</vt:lpstr>
      <vt:lpstr>Инструменты для работы с текстом и таблицами</vt:lpstr>
      <vt:lpstr>Интерактивные инструменты</vt:lpstr>
      <vt:lpstr>Слайд 13</vt:lpstr>
      <vt:lpstr>Базовые понятия векторной графики</vt:lpstr>
      <vt:lpstr>Типы узлов  </vt:lpstr>
      <vt:lpstr>Работа с текстом. </vt:lpstr>
      <vt:lpstr>Растровые изображения</vt:lpstr>
      <vt:lpstr>Слайд 18</vt:lpstr>
      <vt:lpstr>Получение изображений сканером</vt:lpstr>
      <vt:lpstr>Экспорт в другие форматы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Векторный графический редактор</dc:title>
  <dc:creator>Федоров Геннадий</dc:creator>
  <cp:lastModifiedBy>fedorenkol</cp:lastModifiedBy>
  <cp:revision>23</cp:revision>
  <dcterms:created xsi:type="dcterms:W3CDTF">2019-10-17T16:52:13Z</dcterms:created>
  <dcterms:modified xsi:type="dcterms:W3CDTF">2019-10-18T09:55:58Z</dcterms:modified>
</cp:coreProperties>
</file>