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C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pPr algn="ctr" eaLnBrk="1" latinLnBrk="0" hangingPunct="1"/>
            <a:fld id="{23A271A1-F6D6-438B-A432-4747EE7ECD40}" type="datetimeFigureOut">
              <a:rPr lang="en-US" smtClean="0"/>
              <a:pPr algn="ctr" eaLnBrk="1" latinLnBrk="0" hangingPunct="1"/>
              <a:t>10/10/2019</a:t>
            </a:fld>
            <a:endParaRPr lang="en-US" sz="2000" dirty="0">
              <a:solidFill>
                <a:srgbClr val="FFFFFF"/>
              </a:solidFill>
            </a:endParaRPr>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F0C94032-CD4C-4C25-B0C2-CEC720522D92}" type="slidenum">
              <a:rPr kumimoji="0" lang="en-US" smtClean="0"/>
              <a:pPr/>
              <a:t>‹#›</a:t>
            </a:fld>
            <a:endParaRPr kumimoji="0" lang="en-US" dirty="0">
              <a:solidFill>
                <a:schemeClr val="tx2"/>
              </a:solidFill>
            </a:endParaRPr>
          </a:p>
        </p:txBody>
      </p:sp>
      <p:pic>
        <p:nvPicPr>
          <p:cNvPr id="9" name="Picture 8" descr="coverAccentBottom.png"/>
          <p:cNvPicPr>
            <a:picLocks noChangeAspect="1"/>
          </p:cNvPicPr>
          <p:nvPr/>
        </p:nvPicPr>
        <p:blipFill>
          <a:blip r:embed="rId3" cstate="print"/>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cstate="print"/>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cstate="print"/>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cstate="print"/>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cstate="print"/>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cstate="print"/>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ru-RU" smtClean="0"/>
              <a:t>Образец текста</a:t>
            </a:r>
          </a:p>
        </p:txBody>
      </p:sp>
      <p:sp>
        <p:nvSpPr>
          <p:cNvPr id="5" name="Date Placeholder 4"/>
          <p:cNvSpPr>
            <a:spLocks noGrp="1"/>
          </p:cNvSpPr>
          <p:nvPr>
            <p:ph type="dt" sz="half" idx="10"/>
          </p:nvPr>
        </p:nvSpPr>
        <p:spPr/>
        <p:txBody>
          <a:bodyPr/>
          <a:lstStyle/>
          <a:p>
            <a:fld id="{CF894904-8048-429B-BF77-F17DA8F8287B}" type="datetime4">
              <a:rPr lang="en-US" smtClean="0"/>
              <a:pPr/>
              <a:t>October 10, 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pic>
        <p:nvPicPr>
          <p:cNvPr id="8" name="Picture 2" descr="captionAccent.png"/>
          <p:cNvPicPr>
            <a:picLocks noChangeAspect="1" noChangeArrowheads="1"/>
          </p:cNvPicPr>
          <p:nvPr/>
        </p:nvPicPr>
        <p:blipFill>
          <a:blip r:embed="rId4" cstate="print"/>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над подписью">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cstate="print"/>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cstate="print"/>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cstate="print"/>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cstate="print"/>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ru-RU" smtClean="0"/>
              <a:t>Образец текста</a:t>
            </a:r>
          </a:p>
        </p:txBody>
      </p:sp>
      <p:sp>
        <p:nvSpPr>
          <p:cNvPr id="5" name="Date Placeholder 4"/>
          <p:cNvSpPr>
            <a:spLocks noGrp="1"/>
          </p:cNvSpPr>
          <p:nvPr>
            <p:ph type="dt" sz="half" idx="10"/>
          </p:nvPr>
        </p:nvSpPr>
        <p:spPr/>
        <p:txBody>
          <a:bodyPr/>
          <a:lstStyle/>
          <a:p>
            <a:fld id="{6441D7B3-F7C5-4013-AC5D-399DD8DB11FA}" type="datetime4">
              <a:rPr lang="en-US" smtClean="0"/>
              <a:pPr/>
              <a:t>October 10, 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pic>
        <p:nvPicPr>
          <p:cNvPr id="6146" name="Picture 2" descr="captionLongAccent.png"/>
          <p:cNvPicPr>
            <a:picLocks noChangeAspect="1" noChangeArrowheads="1"/>
          </p:cNvPicPr>
          <p:nvPr/>
        </p:nvPicPr>
        <p:blipFill>
          <a:blip r:embed="rId4" cstate="print"/>
          <a:srcRect/>
          <a:stretch>
            <a:fillRect/>
          </a:stretch>
        </p:blipFill>
        <p:spPr bwMode="auto">
          <a:xfrm>
            <a:off x="1390650" y="5204012"/>
            <a:ext cx="6362700" cy="247650"/>
          </a:xfrm>
          <a:prstGeom prst="rect">
            <a:avLst/>
          </a:prstGeom>
          <a:noFill/>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рисунка над подписью">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cstate="print"/>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cstate="print"/>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cstate="print"/>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cstate="print"/>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ru-RU" smtClean="0"/>
              <a:t>Образец текста</a:t>
            </a:r>
          </a:p>
        </p:txBody>
      </p:sp>
      <p:sp>
        <p:nvSpPr>
          <p:cNvPr id="5" name="Date Placeholder 4"/>
          <p:cNvSpPr>
            <a:spLocks noGrp="1"/>
          </p:cNvSpPr>
          <p:nvPr>
            <p:ph type="dt" sz="half" idx="10"/>
          </p:nvPr>
        </p:nvSpPr>
        <p:spPr/>
        <p:txBody>
          <a:bodyPr/>
          <a:lstStyle/>
          <a:p>
            <a:fld id="{6441D7B3-F7C5-4013-AC5D-399DD8DB11FA}" type="datetime4">
              <a:rPr lang="en-US" smtClean="0"/>
              <a:pPr/>
              <a:t>October 10, 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pic>
        <p:nvPicPr>
          <p:cNvPr id="6146" name="Picture 2" descr="captionLongAccent.png"/>
          <p:cNvPicPr>
            <a:picLocks noChangeAspect="1" noChangeArrowheads="1"/>
          </p:cNvPicPr>
          <p:nvPr/>
        </p:nvPicPr>
        <p:blipFill>
          <a:blip r:embed="rId4" cstate="print"/>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119237-00E8-48F5-9A77-8496B8A0E541}"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119237-00E8-48F5-9A77-8496B8A0E541}"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pPr/>
              <a:t>‹#›</a:t>
            </a:fld>
            <a:endParaRPr lang="en-US"/>
          </a:p>
        </p:txBody>
      </p:sp>
      <p:pic>
        <p:nvPicPr>
          <p:cNvPr id="5122" name="Picture 2" descr="verticalAccent.png"/>
          <p:cNvPicPr>
            <a:picLocks noChangeAspect="1" noChangeArrowheads="1"/>
          </p:cNvPicPr>
          <p:nvPr/>
        </p:nvPicPr>
        <p:blipFill>
          <a:blip r:embed="rId2" cstate="print"/>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6202C6-8B37-41F0-B3E4-774551D1C22F}" type="datetime4">
              <a:rPr lang="en-US" smtClean="0"/>
              <a:pPr/>
              <a:t>October 10, 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pic>
        <p:nvPicPr>
          <p:cNvPr id="7"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ru-RU" smtClean="0"/>
              <a:t>Образец заголовка</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441D7B3-F7C5-4013-AC5D-399DD8DB11FA}" type="datetime4">
              <a:rPr lang="en-US" smtClean="0"/>
              <a:pPr/>
              <a:t>October 10, 2019</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dirty="0"/>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5744759D-0EFF-4FB2-9CCE-04E00944F0FE}" type="slidenum">
              <a:rPr lang="en-US" smtClean="0"/>
              <a:pPr/>
              <a:t>‹#›</a:t>
            </a:fld>
            <a:endParaRPr lang="en-US"/>
          </a:p>
        </p:txBody>
      </p:sp>
      <p:pic>
        <p:nvPicPr>
          <p:cNvPr id="9" name="Picture 8" descr="coverAccentBottom.png"/>
          <p:cNvPicPr>
            <a:picLocks noChangeAspect="1"/>
          </p:cNvPicPr>
          <p:nvPr/>
        </p:nvPicPr>
        <p:blipFill>
          <a:blip r:embed="rId3" cstate="print"/>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10/10/2019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pic>
        <p:nvPicPr>
          <p:cNvPr id="1026" name="Picture 2" descr="SectionAccentTop.png"/>
          <p:cNvPicPr>
            <a:picLocks noChangeAspect="1" noChangeArrowheads="1"/>
          </p:cNvPicPr>
          <p:nvPr/>
        </p:nvPicPr>
        <p:blipFill>
          <a:blip r:embed="rId2" cstate="print"/>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cstate="print"/>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2511E46-B9AD-4605-BA48-F4BA770367EA}" type="datetime4">
              <a:rPr lang="en-US" smtClean="0"/>
              <a:pPr/>
              <a:t>October 10, 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71A4492-1D66-40E5-BF5F-8AE5B76A3760}" type="datetime4">
              <a:rPr lang="en-US" smtClean="0"/>
              <a:pPr/>
              <a:t>October 10, 2019</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pic>
        <p:nvPicPr>
          <p:cNvPr id="2050" name="Picture 2" descr="comparisonRule.png"/>
          <p:cNvPicPr>
            <a:picLocks noChangeAspect="1" noChangeArrowheads="1"/>
          </p:cNvPicPr>
          <p:nvPr/>
        </p:nvPicPr>
        <p:blipFill>
          <a:blip r:embed="rId3" cstate="print"/>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cstate="print"/>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0120655-FBEF-4656-A8A9-E7D9EB4F4DEC}" type="datetime4">
              <a:rPr lang="en-US" smtClean="0"/>
              <a:pPr/>
              <a:t>October 10, 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October 10, 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ru-RU" smtClean="0"/>
              <a:t>Образец заголовка</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12544D9-E8EB-4DFC-9BAC-8FC5CFB1A919}" type="datetime4">
              <a:rPr lang="en-US" smtClean="0"/>
              <a:pPr/>
              <a:t>October 10,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pic>
        <p:nvPicPr>
          <p:cNvPr id="3074" name="Picture 2" descr="captionAccent.png"/>
          <p:cNvPicPr>
            <a:picLocks noChangeAspect="1" noChangeArrowheads="1"/>
          </p:cNvPicPr>
          <p:nvPr/>
        </p:nvPicPr>
        <p:blipFill>
          <a:blip r:embed="rId2" cstate="print"/>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441D7B3-F7C5-4013-AC5D-399DD8DB11FA}" type="datetime4">
              <a:rPr lang="en-US" smtClean="0"/>
              <a:pPr/>
              <a:t>October 10, 2019</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Lst>
  <p:hf sldNum="0" hdr="0" ftr="0" dt="0"/>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4187" y="643814"/>
            <a:ext cx="6295114" cy="1200329"/>
          </a:xfrm>
          <a:prstGeom prst="rect">
            <a:avLst/>
          </a:prstGeom>
          <a:noFill/>
        </p:spPr>
        <p:txBody>
          <a:bodyPr wrap="square" rtlCol="0">
            <a:spAutoFit/>
          </a:bodyPr>
          <a:lstStyle/>
          <a:p>
            <a:pPr algn="ctr"/>
            <a:r>
              <a:rPr lang="ru-RU" sz="3600" dirty="0" smtClean="0"/>
              <a:t>МОТИВАЦИОННЫЙ    ПРОЦЕСС</a:t>
            </a:r>
            <a:endParaRPr lang="ru-RU" sz="4400" dirty="0">
              <a:solidFill>
                <a:srgbClr val="FF0000"/>
              </a:solidFill>
            </a:endParaRPr>
          </a:p>
        </p:txBody>
      </p:sp>
      <p:pic>
        <p:nvPicPr>
          <p:cNvPr id="9" name="Изображение 8" descr="1235304961_motivatsiy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8889" y="2010537"/>
            <a:ext cx="4228496" cy="4228496"/>
          </a:xfrm>
          <a:prstGeom prst="rect">
            <a:avLst/>
          </a:prstGeom>
        </p:spPr>
      </p:pic>
    </p:spTree>
    <p:extLst>
      <p:ext uri="{BB962C8B-B14F-4D97-AF65-F5344CB8AC3E}">
        <p14:creationId xmlns:p14="http://schemas.microsoft.com/office/powerpoint/2010/main" xmlns="" val="365826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9718" y="335486"/>
            <a:ext cx="5277270" cy="400110"/>
          </a:xfrm>
          <a:prstGeom prst="rect">
            <a:avLst/>
          </a:prstGeom>
          <a:noFill/>
        </p:spPr>
        <p:txBody>
          <a:bodyPr wrap="none" rtlCol="0">
            <a:spAutoFit/>
          </a:bodyPr>
          <a:lstStyle/>
          <a:p>
            <a:pPr algn="ctr"/>
            <a:r>
              <a:rPr lang="ru-RU" sz="2000" i="1" u="sng" dirty="0" smtClean="0">
                <a:latin typeface="Times New Roman"/>
                <a:cs typeface="Times New Roman"/>
              </a:rPr>
              <a:t>Факторы, усложняющие процесс мотивации</a:t>
            </a:r>
            <a:r>
              <a:rPr lang="ru-RU" i="1" u="sng" dirty="0" smtClean="0"/>
              <a:t>.</a:t>
            </a:r>
            <a:endParaRPr lang="ru-RU" i="1" u="sng" dirty="0"/>
          </a:p>
        </p:txBody>
      </p:sp>
      <p:sp>
        <p:nvSpPr>
          <p:cNvPr id="5" name="TextBox 4"/>
          <p:cNvSpPr txBox="1"/>
          <p:nvPr/>
        </p:nvSpPr>
        <p:spPr>
          <a:xfrm>
            <a:off x="766741" y="1126276"/>
            <a:ext cx="7679403" cy="1015663"/>
          </a:xfrm>
          <a:prstGeom prst="rect">
            <a:avLst/>
          </a:prstGeom>
          <a:noFill/>
        </p:spPr>
        <p:txBody>
          <a:bodyPr wrap="square" rtlCol="0">
            <a:spAutoFit/>
          </a:bodyPr>
          <a:lstStyle/>
          <a:p>
            <a:pPr marL="285750" indent="-285750">
              <a:buFont typeface="Wingdings" charset="2"/>
              <a:buChar char="ü"/>
            </a:pPr>
            <a:r>
              <a:rPr lang="ru-RU" dirty="0" smtClean="0"/>
              <a:t> </a:t>
            </a:r>
            <a:r>
              <a:rPr lang="ru-RU" sz="2000" dirty="0" smtClean="0">
                <a:latin typeface="Times New Roman"/>
                <a:cs typeface="Times New Roman"/>
              </a:rPr>
              <a:t>очевидность мотива;</a:t>
            </a:r>
          </a:p>
          <a:p>
            <a:pPr marL="285750" indent="-285750">
              <a:buFont typeface="Wingdings" charset="2"/>
              <a:buChar char="ü"/>
            </a:pPr>
            <a:r>
              <a:rPr lang="ru-RU" sz="2000" dirty="0">
                <a:latin typeface="Times New Roman"/>
                <a:cs typeface="Times New Roman"/>
              </a:rPr>
              <a:t> </a:t>
            </a:r>
            <a:r>
              <a:rPr lang="ru-RU" sz="2000" dirty="0" smtClean="0">
                <a:latin typeface="Times New Roman"/>
                <a:cs typeface="Times New Roman"/>
              </a:rPr>
              <a:t>изменчивость мотивационного процесса</a:t>
            </a:r>
          </a:p>
          <a:p>
            <a:pPr marL="285750" indent="-285750">
              <a:buFont typeface="Wingdings" charset="2"/>
              <a:buChar char="ü"/>
            </a:pPr>
            <a:r>
              <a:rPr lang="ru-RU" sz="2000" dirty="0">
                <a:latin typeface="Times New Roman"/>
                <a:cs typeface="Times New Roman"/>
              </a:rPr>
              <a:t> </a:t>
            </a:r>
            <a:r>
              <a:rPr lang="ru-RU" sz="2000" dirty="0" smtClean="0">
                <a:latin typeface="Times New Roman"/>
                <a:cs typeface="Times New Roman"/>
              </a:rPr>
              <a:t>различие мотивационных структур отдельных людей;</a:t>
            </a:r>
          </a:p>
        </p:txBody>
      </p:sp>
      <p:pic>
        <p:nvPicPr>
          <p:cNvPr id="6" name="Изображение 5" descr="img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2599" y="2536986"/>
            <a:ext cx="5067687" cy="3800766"/>
          </a:xfrm>
          <a:prstGeom prst="rect">
            <a:avLst/>
          </a:prstGeom>
        </p:spPr>
      </p:pic>
    </p:spTree>
    <p:extLst>
      <p:ext uri="{BB962C8B-B14F-4D97-AF65-F5344CB8AC3E}">
        <p14:creationId xmlns:p14="http://schemas.microsoft.com/office/powerpoint/2010/main" xmlns="" val="242971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0606" y="575118"/>
            <a:ext cx="7823166" cy="1323439"/>
          </a:xfrm>
          <a:prstGeom prst="rect">
            <a:avLst/>
          </a:prstGeom>
          <a:noFill/>
        </p:spPr>
        <p:txBody>
          <a:bodyPr wrap="square" rtlCol="0">
            <a:spAutoFit/>
          </a:bodyPr>
          <a:lstStyle/>
          <a:p>
            <a:r>
              <a:rPr lang="ru-RU" sz="2000" dirty="0" smtClean="0">
                <a:latin typeface="Times New Roman"/>
                <a:cs typeface="Times New Roman"/>
              </a:rPr>
              <a:t>Как видно, процесс мотивации очень сложен и неоднозначен. Существует достаточно большое количество различных теорий мотивации, пытающихся дать объяснение этому явлению.</a:t>
            </a:r>
          </a:p>
          <a:p>
            <a:endParaRPr lang="ru-RU" sz="2000" dirty="0">
              <a:latin typeface="Times New Roman"/>
              <a:cs typeface="Times New Roman"/>
            </a:endParaRPr>
          </a:p>
        </p:txBody>
      </p:sp>
      <p:sp>
        <p:nvSpPr>
          <p:cNvPr id="5" name="TextBox 4"/>
          <p:cNvSpPr txBox="1"/>
          <p:nvPr/>
        </p:nvSpPr>
        <p:spPr>
          <a:xfrm>
            <a:off x="982388" y="2060844"/>
            <a:ext cx="7691384" cy="400110"/>
          </a:xfrm>
          <a:prstGeom prst="rect">
            <a:avLst/>
          </a:prstGeom>
          <a:noFill/>
        </p:spPr>
        <p:txBody>
          <a:bodyPr wrap="square" rtlCol="0">
            <a:spAutoFit/>
          </a:bodyPr>
          <a:lstStyle/>
          <a:p>
            <a:r>
              <a:rPr lang="ru-RU" sz="2000" dirty="0">
                <a:latin typeface="Times New Roman"/>
                <a:cs typeface="Times New Roman"/>
              </a:rPr>
              <a:t>Выход из нищеты должен начинаться в голове.</a:t>
            </a:r>
          </a:p>
        </p:txBody>
      </p:sp>
      <p:sp>
        <p:nvSpPr>
          <p:cNvPr id="6" name="TextBox 5"/>
          <p:cNvSpPr txBox="1"/>
          <p:nvPr/>
        </p:nvSpPr>
        <p:spPr>
          <a:xfrm>
            <a:off x="5091647" y="2460954"/>
            <a:ext cx="2154356" cy="400110"/>
          </a:xfrm>
          <a:prstGeom prst="rect">
            <a:avLst/>
          </a:prstGeom>
          <a:noFill/>
        </p:spPr>
        <p:txBody>
          <a:bodyPr wrap="none" rtlCol="0">
            <a:spAutoFit/>
          </a:bodyPr>
          <a:lstStyle/>
          <a:p>
            <a:r>
              <a:rPr lang="ru-RU" sz="2000" dirty="0" smtClean="0">
                <a:latin typeface="Times New Roman"/>
                <a:cs typeface="Times New Roman"/>
              </a:rPr>
              <a:t>Хиллари Клинтон</a:t>
            </a:r>
            <a:endParaRPr lang="ru-RU" sz="2000" dirty="0">
              <a:latin typeface="Times New Roman"/>
              <a:cs typeface="Times New Roman"/>
            </a:endParaRPr>
          </a:p>
        </p:txBody>
      </p:sp>
      <p:sp>
        <p:nvSpPr>
          <p:cNvPr id="7" name="TextBox 6"/>
          <p:cNvSpPr txBox="1"/>
          <p:nvPr/>
        </p:nvSpPr>
        <p:spPr>
          <a:xfrm>
            <a:off x="1006349" y="3282973"/>
            <a:ext cx="7667423" cy="707886"/>
          </a:xfrm>
          <a:prstGeom prst="rect">
            <a:avLst/>
          </a:prstGeom>
          <a:noFill/>
        </p:spPr>
        <p:txBody>
          <a:bodyPr wrap="square" rtlCol="0">
            <a:spAutoFit/>
          </a:bodyPr>
          <a:lstStyle/>
          <a:p>
            <a:r>
              <a:rPr lang="ru-RU" sz="2000" dirty="0">
                <a:latin typeface="Times New Roman"/>
                <a:cs typeface="Times New Roman"/>
              </a:rPr>
              <a:t>Половина того, что отделяет успешных предпринимателей от неудачников - это настойчивость.</a:t>
            </a:r>
          </a:p>
        </p:txBody>
      </p:sp>
      <p:sp>
        <p:nvSpPr>
          <p:cNvPr id="8" name="TextBox 7"/>
          <p:cNvSpPr txBox="1"/>
          <p:nvPr/>
        </p:nvSpPr>
        <p:spPr>
          <a:xfrm>
            <a:off x="5127589" y="4193579"/>
            <a:ext cx="2257048" cy="400110"/>
          </a:xfrm>
          <a:prstGeom prst="rect">
            <a:avLst/>
          </a:prstGeom>
          <a:noFill/>
        </p:spPr>
        <p:txBody>
          <a:bodyPr wrap="none" rtlCol="0">
            <a:spAutoFit/>
          </a:bodyPr>
          <a:lstStyle/>
          <a:p>
            <a:r>
              <a:rPr lang="ru-RU" sz="2000" dirty="0" smtClean="0">
                <a:latin typeface="Times New Roman"/>
                <a:cs typeface="Times New Roman"/>
              </a:rPr>
              <a:t>Стивен Пол Джобс</a:t>
            </a:r>
            <a:endParaRPr lang="ru-RU" sz="2000" dirty="0">
              <a:latin typeface="Times New Roman"/>
              <a:cs typeface="Times New Roman"/>
            </a:endParaRPr>
          </a:p>
        </p:txBody>
      </p:sp>
      <p:sp>
        <p:nvSpPr>
          <p:cNvPr id="9" name="TextBox 8"/>
          <p:cNvSpPr txBox="1"/>
          <p:nvPr/>
        </p:nvSpPr>
        <p:spPr>
          <a:xfrm>
            <a:off x="730801" y="5116167"/>
            <a:ext cx="184666"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xmlns="" val="157644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developpez-busines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6109" y="620478"/>
            <a:ext cx="4804366" cy="4804366"/>
          </a:xfrm>
          <a:prstGeom prst="rect">
            <a:avLst/>
          </a:prstGeom>
        </p:spPr>
      </p:pic>
    </p:spTree>
    <p:extLst>
      <p:ext uri="{BB962C8B-B14F-4D97-AF65-F5344CB8AC3E}">
        <p14:creationId xmlns:p14="http://schemas.microsoft.com/office/powerpoint/2010/main" xmlns="" val="382708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8399" y="881869"/>
            <a:ext cx="7096552" cy="1631216"/>
          </a:xfrm>
          <a:prstGeom prst="rect">
            <a:avLst/>
          </a:prstGeom>
          <a:noFill/>
        </p:spPr>
        <p:txBody>
          <a:bodyPr wrap="square" rtlCol="0">
            <a:spAutoFit/>
          </a:bodyPr>
          <a:lstStyle/>
          <a:p>
            <a:r>
              <a:rPr lang="ru-RU" sz="2000" dirty="0" smtClean="0">
                <a:latin typeface="Times New Roman"/>
                <a:cs typeface="Times New Roman"/>
              </a:rPr>
              <a:t>Мотивация — </a:t>
            </a:r>
            <a:r>
              <a:rPr lang="ru-RU" sz="2000" dirty="0">
                <a:latin typeface="Times New Roman"/>
                <a:cs typeface="Times New Roman"/>
              </a:rPr>
              <a:t>побуждение к действию; динамический процесс психофизиологического плана, управляющий поведением человека, определяющий его направленность, организованность, активность и устойчивость; способность человека деятельно удовлетворять свои потребности</a:t>
            </a:r>
            <a:r>
              <a:rPr lang="ru-RU" dirty="0"/>
              <a:t>.</a:t>
            </a:r>
          </a:p>
        </p:txBody>
      </p:sp>
      <p:pic>
        <p:nvPicPr>
          <p:cNvPr id="5" name="Изображение 4" descr="7511445sy9.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2600" y="2865511"/>
            <a:ext cx="4876001" cy="3657001"/>
          </a:xfrm>
          <a:prstGeom prst="rect">
            <a:avLst/>
          </a:prstGeom>
        </p:spPr>
      </p:pic>
    </p:spTree>
    <p:extLst>
      <p:ext uri="{BB962C8B-B14F-4D97-AF65-F5344CB8AC3E}">
        <p14:creationId xmlns:p14="http://schemas.microsoft.com/office/powerpoint/2010/main" xmlns="" val="332448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3024" y="776044"/>
            <a:ext cx="6668360" cy="1015663"/>
          </a:xfrm>
          <a:prstGeom prst="rect">
            <a:avLst/>
          </a:prstGeom>
          <a:noFill/>
        </p:spPr>
        <p:txBody>
          <a:bodyPr wrap="square" rtlCol="0">
            <a:spAutoFit/>
          </a:bodyPr>
          <a:lstStyle/>
          <a:p>
            <a:r>
              <a:rPr lang="ru-RU" sz="2000" dirty="0" smtClean="0">
                <a:latin typeface="Times New Roman"/>
                <a:cs typeface="Times New Roman"/>
              </a:rPr>
              <a:t>Мотивация, рассматриваемая как процесс, теоретически может быть представлена в виде шести следующих одна за другой стадий. </a:t>
            </a:r>
            <a:endParaRPr lang="ru-RU" sz="2000" dirty="0">
              <a:latin typeface="Times New Roman"/>
              <a:cs typeface="Times New Roman"/>
            </a:endParaRPr>
          </a:p>
        </p:txBody>
      </p:sp>
      <p:sp>
        <p:nvSpPr>
          <p:cNvPr id="5" name="TextBox 4"/>
          <p:cNvSpPr txBox="1"/>
          <p:nvPr/>
        </p:nvSpPr>
        <p:spPr>
          <a:xfrm>
            <a:off x="1138133" y="1976973"/>
            <a:ext cx="6609502" cy="1938992"/>
          </a:xfrm>
          <a:prstGeom prst="rect">
            <a:avLst/>
          </a:prstGeom>
          <a:noFill/>
        </p:spPr>
        <p:txBody>
          <a:bodyPr wrap="none" rtlCol="0">
            <a:spAutoFit/>
          </a:bodyPr>
          <a:lstStyle/>
          <a:p>
            <a:pPr marL="285750" indent="-285750">
              <a:buFont typeface="Wingdings" charset="2"/>
              <a:buChar char="Ø"/>
            </a:pPr>
            <a:r>
              <a:rPr lang="ru-RU" sz="2000" dirty="0" smtClean="0">
                <a:latin typeface="Times New Roman"/>
                <a:cs typeface="Times New Roman"/>
              </a:rPr>
              <a:t>Возникновение потребностей;</a:t>
            </a:r>
          </a:p>
          <a:p>
            <a:pPr marL="285750" indent="-285750">
              <a:buFont typeface="Wingdings" charset="2"/>
              <a:buChar char="Ø"/>
            </a:pPr>
            <a:r>
              <a:rPr lang="ru-RU" sz="2000" dirty="0" smtClean="0">
                <a:latin typeface="Times New Roman"/>
                <a:cs typeface="Times New Roman"/>
              </a:rPr>
              <a:t>Поиск путей устранения потребности; </a:t>
            </a:r>
          </a:p>
          <a:p>
            <a:pPr marL="285750" indent="-285750">
              <a:buFont typeface="Wingdings" charset="2"/>
              <a:buChar char="Ø"/>
            </a:pPr>
            <a:r>
              <a:rPr lang="ru-RU" sz="2000" dirty="0" smtClean="0">
                <a:latin typeface="Times New Roman"/>
                <a:cs typeface="Times New Roman"/>
              </a:rPr>
              <a:t>Определение целей (направления) действия;</a:t>
            </a:r>
          </a:p>
          <a:p>
            <a:pPr marL="285750" indent="-285750">
              <a:buFont typeface="Wingdings" charset="2"/>
              <a:buChar char="Ø"/>
            </a:pPr>
            <a:r>
              <a:rPr lang="ru-RU" sz="2000" dirty="0" smtClean="0">
                <a:latin typeface="Times New Roman"/>
                <a:cs typeface="Times New Roman"/>
              </a:rPr>
              <a:t>Осуществление действий;</a:t>
            </a:r>
          </a:p>
          <a:p>
            <a:pPr marL="285750" indent="-285750">
              <a:buFont typeface="Wingdings" charset="2"/>
              <a:buChar char="Ø"/>
            </a:pPr>
            <a:r>
              <a:rPr lang="ru-RU" sz="2000" dirty="0" smtClean="0">
                <a:latin typeface="Times New Roman"/>
                <a:cs typeface="Times New Roman"/>
              </a:rPr>
              <a:t>Получение вознаграждения за осуществление действия; </a:t>
            </a:r>
          </a:p>
          <a:p>
            <a:pPr marL="285750" indent="-285750">
              <a:buFont typeface="Wingdings" charset="2"/>
              <a:buChar char="Ø"/>
            </a:pPr>
            <a:r>
              <a:rPr lang="ru-RU" sz="2000" dirty="0" smtClean="0">
                <a:latin typeface="Times New Roman"/>
                <a:cs typeface="Times New Roman"/>
              </a:rPr>
              <a:t>Устранение потребности. </a:t>
            </a:r>
            <a:r>
              <a:rPr lang="ru-RU" sz="2000" dirty="0" smtClean="0"/>
              <a:t> </a:t>
            </a:r>
            <a:endParaRPr lang="ru-RU" sz="2000" dirty="0"/>
          </a:p>
        </p:txBody>
      </p:sp>
    </p:spTree>
    <p:extLst>
      <p:ext uri="{BB962C8B-B14F-4D97-AF65-F5344CB8AC3E}">
        <p14:creationId xmlns:p14="http://schemas.microsoft.com/office/powerpoint/2010/main" xmlns="" val="88577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860" y="1037689"/>
            <a:ext cx="3498749" cy="400110"/>
          </a:xfrm>
          <a:prstGeom prst="rect">
            <a:avLst/>
          </a:prstGeom>
          <a:noFill/>
        </p:spPr>
        <p:txBody>
          <a:bodyPr wrap="none" rtlCol="0">
            <a:spAutoFit/>
          </a:bodyPr>
          <a:lstStyle/>
          <a:p>
            <a:r>
              <a:rPr lang="ru-RU" sz="2000" dirty="0" smtClean="0">
                <a:latin typeface="Times New Roman"/>
                <a:cs typeface="Times New Roman"/>
              </a:rPr>
              <a:t>Возникновение потребностей.</a:t>
            </a:r>
            <a:endParaRPr lang="ru-RU" sz="2000" dirty="0">
              <a:latin typeface="Times New Roman"/>
              <a:cs typeface="Times New Roman"/>
            </a:endParaRPr>
          </a:p>
        </p:txBody>
      </p:sp>
      <p:sp>
        <p:nvSpPr>
          <p:cNvPr id="7" name="TextBox 6"/>
          <p:cNvSpPr txBox="1"/>
          <p:nvPr/>
        </p:nvSpPr>
        <p:spPr>
          <a:xfrm>
            <a:off x="958428" y="694936"/>
            <a:ext cx="2145088" cy="461665"/>
          </a:xfrm>
          <a:prstGeom prst="rect">
            <a:avLst/>
          </a:prstGeom>
          <a:noFill/>
        </p:spPr>
        <p:txBody>
          <a:bodyPr wrap="none" rtlCol="0">
            <a:spAutoFit/>
          </a:bodyPr>
          <a:lstStyle/>
          <a:p>
            <a:r>
              <a:rPr lang="ru-RU" sz="2400" u="sng" dirty="0" smtClean="0">
                <a:latin typeface="Times New Roman"/>
                <a:cs typeface="Times New Roman"/>
              </a:rPr>
              <a:t>Первая стадия.</a:t>
            </a:r>
            <a:endParaRPr lang="ru-RU" sz="2400" u="sng" dirty="0">
              <a:latin typeface="Times New Roman"/>
              <a:cs typeface="Times New Roman"/>
            </a:endParaRPr>
          </a:p>
        </p:txBody>
      </p:sp>
      <p:sp>
        <p:nvSpPr>
          <p:cNvPr id="8" name="TextBox 7"/>
          <p:cNvSpPr txBox="1"/>
          <p:nvPr/>
        </p:nvSpPr>
        <p:spPr>
          <a:xfrm>
            <a:off x="814664" y="1605542"/>
            <a:ext cx="7331972" cy="3477875"/>
          </a:xfrm>
          <a:prstGeom prst="rect">
            <a:avLst/>
          </a:prstGeom>
          <a:noFill/>
        </p:spPr>
        <p:txBody>
          <a:bodyPr wrap="square" rtlCol="0">
            <a:spAutoFit/>
          </a:bodyPr>
          <a:lstStyle/>
          <a:p>
            <a:r>
              <a:rPr lang="ru-RU" sz="2000" dirty="0" smtClean="0">
                <a:latin typeface="Times New Roman"/>
                <a:cs typeface="Times New Roman"/>
              </a:rPr>
              <a:t>Потребность проявляется в виде того, что человек начинает ощущать, что ему чего-то не хватает.</a:t>
            </a:r>
            <a:br>
              <a:rPr lang="ru-RU" sz="2000" dirty="0" smtClean="0">
                <a:latin typeface="Times New Roman"/>
                <a:cs typeface="Times New Roman"/>
              </a:rPr>
            </a:br>
            <a:r>
              <a:rPr lang="ru-RU" sz="2000" dirty="0" smtClean="0">
                <a:latin typeface="Times New Roman"/>
                <a:cs typeface="Times New Roman"/>
              </a:rPr>
              <a:t>Проявляется она в конкретное время и начинает « требовать » от человека, чтобы он нашёл возможность и предпринял какие-то шаги для её устранения. </a:t>
            </a:r>
          </a:p>
          <a:p>
            <a:r>
              <a:rPr lang="ru-RU" sz="2000" dirty="0" smtClean="0">
                <a:latin typeface="Times New Roman"/>
                <a:cs typeface="Times New Roman"/>
              </a:rPr>
              <a:t>Потребности могут быть самыми различными. Условно их можно разбить на 3 группы:</a:t>
            </a:r>
          </a:p>
          <a:p>
            <a:endParaRPr lang="ru-RU" sz="2000" dirty="0" smtClean="0">
              <a:latin typeface="Times New Roman"/>
              <a:cs typeface="Times New Roman"/>
            </a:endParaRPr>
          </a:p>
          <a:p>
            <a:pPr marL="342900" indent="-342900">
              <a:buFont typeface="Wingdings" charset="2"/>
              <a:buChar char="v"/>
            </a:pPr>
            <a:r>
              <a:rPr lang="ru-RU" sz="2000" dirty="0">
                <a:latin typeface="Times New Roman"/>
                <a:cs typeface="Times New Roman"/>
              </a:rPr>
              <a:t> </a:t>
            </a:r>
            <a:r>
              <a:rPr lang="ru-RU" sz="2000" dirty="0" smtClean="0">
                <a:latin typeface="Times New Roman"/>
                <a:cs typeface="Times New Roman"/>
              </a:rPr>
              <a:t>физиологические;</a:t>
            </a:r>
          </a:p>
          <a:p>
            <a:pPr marL="342900" indent="-342900">
              <a:buFont typeface="Wingdings" charset="2"/>
              <a:buChar char="v"/>
            </a:pPr>
            <a:r>
              <a:rPr lang="ru-RU" sz="2000" dirty="0" smtClean="0">
                <a:latin typeface="Times New Roman"/>
                <a:cs typeface="Times New Roman"/>
              </a:rPr>
              <a:t> психологические;</a:t>
            </a:r>
          </a:p>
          <a:p>
            <a:pPr marL="342900" indent="-342900">
              <a:buFont typeface="Wingdings" charset="2"/>
              <a:buChar char="v"/>
            </a:pPr>
            <a:r>
              <a:rPr lang="ru-RU" sz="2000" dirty="0" smtClean="0">
                <a:latin typeface="Times New Roman"/>
                <a:cs typeface="Times New Roman"/>
              </a:rPr>
              <a:t> социальные. </a:t>
            </a:r>
            <a:endParaRPr lang="ru-RU" sz="2000" dirty="0">
              <a:latin typeface="Times New Roman"/>
              <a:cs typeface="Times New Roman"/>
            </a:endParaRPr>
          </a:p>
        </p:txBody>
      </p:sp>
      <p:pic>
        <p:nvPicPr>
          <p:cNvPr id="9" name="Изображение 8" descr="_performans-koclugu2-407.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31831" y="3651703"/>
            <a:ext cx="2147571" cy="2863428"/>
          </a:xfrm>
          <a:prstGeom prst="rect">
            <a:avLst/>
          </a:prstGeom>
        </p:spPr>
      </p:pic>
    </p:spTree>
    <p:extLst>
      <p:ext uri="{BB962C8B-B14F-4D97-AF65-F5344CB8AC3E}">
        <p14:creationId xmlns:p14="http://schemas.microsoft.com/office/powerpoint/2010/main" xmlns="" val="63824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762" y="694936"/>
            <a:ext cx="2134569" cy="461665"/>
          </a:xfrm>
          <a:prstGeom prst="rect">
            <a:avLst/>
          </a:prstGeom>
          <a:noFill/>
        </p:spPr>
        <p:txBody>
          <a:bodyPr wrap="none" rtlCol="0">
            <a:spAutoFit/>
          </a:bodyPr>
          <a:lstStyle/>
          <a:p>
            <a:r>
              <a:rPr lang="ru-RU" sz="2400" u="sng" dirty="0" smtClean="0">
                <a:latin typeface="Times New Roman"/>
                <a:cs typeface="Times New Roman"/>
              </a:rPr>
              <a:t>Вторая стадия.</a:t>
            </a:r>
            <a:endParaRPr lang="ru-RU" sz="2400" u="sng" dirty="0">
              <a:latin typeface="Times New Roman"/>
              <a:cs typeface="Times New Roman"/>
            </a:endParaRPr>
          </a:p>
        </p:txBody>
      </p:sp>
      <p:sp>
        <p:nvSpPr>
          <p:cNvPr id="5" name="TextBox 4"/>
          <p:cNvSpPr txBox="1"/>
          <p:nvPr/>
        </p:nvSpPr>
        <p:spPr>
          <a:xfrm>
            <a:off x="658919" y="1305999"/>
            <a:ext cx="6924641" cy="400110"/>
          </a:xfrm>
          <a:prstGeom prst="rect">
            <a:avLst/>
          </a:prstGeom>
          <a:noFill/>
        </p:spPr>
        <p:txBody>
          <a:bodyPr wrap="square" rtlCol="0">
            <a:spAutoFit/>
          </a:bodyPr>
          <a:lstStyle/>
          <a:p>
            <a:r>
              <a:rPr lang="ru-RU" sz="2000" dirty="0" smtClean="0">
                <a:latin typeface="Times New Roman"/>
                <a:cs typeface="Times New Roman"/>
              </a:rPr>
              <a:t>Поиск путей устранения потребности.</a:t>
            </a:r>
            <a:endParaRPr lang="ru-RU" sz="2000" dirty="0">
              <a:latin typeface="Times New Roman"/>
              <a:cs typeface="Times New Roman"/>
            </a:endParaRPr>
          </a:p>
        </p:txBody>
      </p:sp>
      <p:sp>
        <p:nvSpPr>
          <p:cNvPr id="6" name="TextBox 5"/>
          <p:cNvSpPr txBox="1"/>
          <p:nvPr/>
        </p:nvSpPr>
        <p:spPr>
          <a:xfrm>
            <a:off x="778721" y="1706108"/>
            <a:ext cx="7727326" cy="1631216"/>
          </a:xfrm>
          <a:prstGeom prst="rect">
            <a:avLst/>
          </a:prstGeom>
          <a:noFill/>
        </p:spPr>
        <p:txBody>
          <a:bodyPr wrap="square" rtlCol="0">
            <a:spAutoFit/>
          </a:bodyPr>
          <a:lstStyle/>
          <a:p>
            <a:r>
              <a:rPr lang="ru-RU" sz="2000" dirty="0" smtClean="0">
                <a:latin typeface="Times New Roman"/>
                <a:cs typeface="Times New Roman"/>
              </a:rPr>
              <a:t>Раз потребность возникла и создаёт проблемы для человека, то он начинает искать возможности устранить её:</a:t>
            </a:r>
          </a:p>
          <a:p>
            <a:pPr marL="342900" indent="-342900">
              <a:buFont typeface="Arial"/>
              <a:buChar char="•"/>
            </a:pPr>
            <a:r>
              <a:rPr lang="ru-RU" sz="2000" dirty="0">
                <a:latin typeface="Times New Roman"/>
                <a:cs typeface="Times New Roman"/>
              </a:rPr>
              <a:t> </a:t>
            </a:r>
            <a:r>
              <a:rPr lang="ru-RU" sz="2000" dirty="0" smtClean="0">
                <a:latin typeface="Times New Roman"/>
                <a:cs typeface="Times New Roman"/>
              </a:rPr>
              <a:t>удовлетворить;</a:t>
            </a:r>
          </a:p>
          <a:p>
            <a:pPr marL="342900" indent="-342900">
              <a:buFont typeface="Arial"/>
              <a:buChar char="•"/>
            </a:pPr>
            <a:r>
              <a:rPr lang="ru-RU" sz="2000" dirty="0">
                <a:latin typeface="Times New Roman"/>
                <a:cs typeface="Times New Roman"/>
              </a:rPr>
              <a:t> </a:t>
            </a:r>
            <a:r>
              <a:rPr lang="ru-RU" sz="2000" dirty="0" smtClean="0">
                <a:latin typeface="Times New Roman"/>
                <a:cs typeface="Times New Roman"/>
              </a:rPr>
              <a:t>подавить;</a:t>
            </a:r>
          </a:p>
          <a:p>
            <a:pPr marL="342900" indent="-342900">
              <a:buFont typeface="Arial"/>
              <a:buChar char="•"/>
            </a:pPr>
            <a:r>
              <a:rPr lang="ru-RU" sz="2000" dirty="0">
                <a:latin typeface="Times New Roman"/>
                <a:cs typeface="Times New Roman"/>
              </a:rPr>
              <a:t> </a:t>
            </a:r>
            <a:r>
              <a:rPr lang="ru-RU" sz="2000" dirty="0" smtClean="0">
                <a:latin typeface="Times New Roman"/>
                <a:cs typeface="Times New Roman"/>
              </a:rPr>
              <a:t>не замечать.  </a:t>
            </a:r>
            <a:endParaRPr lang="ru-RU" sz="2000" dirty="0">
              <a:latin typeface="Times New Roman"/>
              <a:cs typeface="Times New Roman"/>
            </a:endParaRPr>
          </a:p>
        </p:txBody>
      </p:sp>
      <p:sp>
        <p:nvSpPr>
          <p:cNvPr id="7" name="TextBox 6"/>
          <p:cNvSpPr txBox="1"/>
          <p:nvPr/>
        </p:nvSpPr>
        <p:spPr>
          <a:xfrm>
            <a:off x="958428" y="3474680"/>
            <a:ext cx="7691383" cy="400110"/>
          </a:xfrm>
          <a:prstGeom prst="rect">
            <a:avLst/>
          </a:prstGeom>
          <a:noFill/>
        </p:spPr>
        <p:txBody>
          <a:bodyPr wrap="square" rtlCol="0">
            <a:spAutoFit/>
          </a:bodyPr>
          <a:lstStyle/>
          <a:p>
            <a:r>
              <a:rPr lang="ru-RU" dirty="0" smtClean="0"/>
              <a:t> </a:t>
            </a:r>
            <a:r>
              <a:rPr lang="ru-RU" sz="2000" dirty="0" smtClean="0">
                <a:latin typeface="Times New Roman"/>
                <a:cs typeface="Times New Roman"/>
              </a:rPr>
              <a:t>Возникает необходимость что-то сделать, что-то предпринять.</a:t>
            </a:r>
            <a:endParaRPr lang="ru-RU" sz="2000" dirty="0">
              <a:latin typeface="Times New Roman"/>
              <a:cs typeface="Times New Roman"/>
            </a:endParaRPr>
          </a:p>
        </p:txBody>
      </p:sp>
      <p:pic>
        <p:nvPicPr>
          <p:cNvPr id="10" name="Изображение 9" descr="img0.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1111" y="4025900"/>
            <a:ext cx="4492630" cy="2667539"/>
          </a:xfrm>
          <a:prstGeom prst="rect">
            <a:avLst/>
          </a:prstGeom>
        </p:spPr>
      </p:pic>
    </p:spTree>
    <p:extLst>
      <p:ext uri="{BB962C8B-B14F-4D97-AF65-F5344CB8AC3E}">
        <p14:creationId xmlns:p14="http://schemas.microsoft.com/office/powerpoint/2010/main" xmlns="" val="358475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624" y="647009"/>
            <a:ext cx="2096097" cy="461665"/>
          </a:xfrm>
          <a:prstGeom prst="rect">
            <a:avLst/>
          </a:prstGeom>
          <a:noFill/>
        </p:spPr>
        <p:txBody>
          <a:bodyPr wrap="none" rtlCol="0">
            <a:spAutoFit/>
          </a:bodyPr>
          <a:lstStyle/>
          <a:p>
            <a:r>
              <a:rPr lang="ru-RU" sz="2400" u="sng" dirty="0" smtClean="0">
                <a:latin typeface="Times New Roman"/>
                <a:cs typeface="Times New Roman"/>
              </a:rPr>
              <a:t>Третья стадия.</a:t>
            </a:r>
            <a:endParaRPr lang="ru-RU" sz="2400" u="sng" dirty="0">
              <a:latin typeface="Times New Roman"/>
              <a:cs typeface="Times New Roman"/>
            </a:endParaRPr>
          </a:p>
        </p:txBody>
      </p:sp>
      <p:sp>
        <p:nvSpPr>
          <p:cNvPr id="5" name="TextBox 4"/>
          <p:cNvSpPr txBox="1"/>
          <p:nvPr/>
        </p:nvSpPr>
        <p:spPr>
          <a:xfrm>
            <a:off x="610998" y="1329964"/>
            <a:ext cx="3426739" cy="400110"/>
          </a:xfrm>
          <a:prstGeom prst="rect">
            <a:avLst/>
          </a:prstGeom>
          <a:noFill/>
        </p:spPr>
        <p:txBody>
          <a:bodyPr wrap="none" rtlCol="0">
            <a:spAutoFit/>
          </a:bodyPr>
          <a:lstStyle/>
          <a:p>
            <a:r>
              <a:rPr lang="ru-RU" sz="2000" dirty="0" smtClean="0">
                <a:latin typeface="Times New Roman"/>
                <a:cs typeface="Times New Roman"/>
              </a:rPr>
              <a:t>Определение целей действия.</a:t>
            </a:r>
            <a:endParaRPr lang="ru-RU" sz="2000" dirty="0">
              <a:latin typeface="Times New Roman"/>
              <a:cs typeface="Times New Roman"/>
            </a:endParaRPr>
          </a:p>
        </p:txBody>
      </p:sp>
      <p:sp>
        <p:nvSpPr>
          <p:cNvPr id="6" name="TextBox 5"/>
          <p:cNvSpPr txBox="1"/>
          <p:nvPr/>
        </p:nvSpPr>
        <p:spPr>
          <a:xfrm>
            <a:off x="886546" y="2000935"/>
            <a:ext cx="7751284" cy="2554545"/>
          </a:xfrm>
          <a:prstGeom prst="rect">
            <a:avLst/>
          </a:prstGeom>
          <a:noFill/>
        </p:spPr>
        <p:txBody>
          <a:bodyPr wrap="square" rtlCol="0">
            <a:spAutoFit/>
          </a:bodyPr>
          <a:lstStyle/>
          <a:p>
            <a:r>
              <a:rPr lang="ru-RU" sz="2000" dirty="0" smtClean="0">
                <a:latin typeface="Times New Roman"/>
                <a:cs typeface="Times New Roman"/>
              </a:rPr>
              <a:t>Человек фиксирует, что и какими средствами он должен сделать, чего добиться, что получить для того, чтобы устранить потребности. На данной стадии происходит увязка 4-х моментов:</a:t>
            </a:r>
          </a:p>
          <a:p>
            <a:endParaRPr lang="ru-RU" sz="2000" dirty="0" smtClean="0">
              <a:latin typeface="Times New Roman"/>
              <a:cs typeface="Times New Roman"/>
            </a:endParaRPr>
          </a:p>
          <a:p>
            <a:pPr marL="342900" indent="-342900">
              <a:buFont typeface="Wingdings" charset="2"/>
              <a:buChar char="²"/>
            </a:pPr>
            <a:r>
              <a:rPr lang="ru-RU" sz="2000" dirty="0">
                <a:latin typeface="Times New Roman"/>
                <a:cs typeface="Times New Roman"/>
              </a:rPr>
              <a:t> </a:t>
            </a:r>
            <a:r>
              <a:rPr lang="ru-RU" sz="2000" dirty="0" smtClean="0">
                <a:latin typeface="Times New Roman"/>
                <a:cs typeface="Times New Roman"/>
              </a:rPr>
              <a:t>что я должен получить, чтобы устранить потребность;</a:t>
            </a:r>
          </a:p>
          <a:p>
            <a:pPr marL="342900" indent="-342900">
              <a:buFont typeface="Wingdings" charset="2"/>
              <a:buChar char="²"/>
            </a:pPr>
            <a:r>
              <a:rPr lang="ru-RU" sz="2000" dirty="0">
                <a:latin typeface="Times New Roman"/>
                <a:cs typeface="Times New Roman"/>
              </a:rPr>
              <a:t> </a:t>
            </a:r>
            <a:r>
              <a:rPr lang="ru-RU" sz="2000" dirty="0" smtClean="0">
                <a:latin typeface="Times New Roman"/>
                <a:cs typeface="Times New Roman"/>
              </a:rPr>
              <a:t>что я должен сделать, чтобы получить то, что желаю; </a:t>
            </a:r>
          </a:p>
          <a:p>
            <a:pPr marL="342900" indent="-342900">
              <a:buFont typeface="Wingdings" charset="2"/>
              <a:buChar char="²"/>
            </a:pPr>
            <a:r>
              <a:rPr lang="ru-RU" sz="2000" dirty="0">
                <a:latin typeface="Times New Roman"/>
                <a:cs typeface="Times New Roman"/>
              </a:rPr>
              <a:t> </a:t>
            </a:r>
            <a:r>
              <a:rPr lang="ru-RU" sz="2000" dirty="0" smtClean="0">
                <a:latin typeface="Times New Roman"/>
                <a:cs typeface="Times New Roman"/>
              </a:rPr>
              <a:t>в какой мере я могу добиться того, чего желаю;</a:t>
            </a:r>
          </a:p>
          <a:p>
            <a:pPr marL="342900" indent="-342900">
              <a:buFont typeface="Wingdings" charset="2"/>
              <a:buChar char="²"/>
            </a:pPr>
            <a:r>
              <a:rPr lang="ru-RU" sz="2000" dirty="0">
                <a:latin typeface="Times New Roman"/>
                <a:cs typeface="Times New Roman"/>
              </a:rPr>
              <a:t> </a:t>
            </a:r>
            <a:r>
              <a:rPr lang="ru-RU" sz="2000" dirty="0" smtClean="0">
                <a:latin typeface="Times New Roman"/>
                <a:cs typeface="Times New Roman"/>
              </a:rPr>
              <a:t>насколько то, что я могу получить может устранить потребность.</a:t>
            </a:r>
            <a:endParaRPr lang="ru-RU" sz="2000" dirty="0">
              <a:latin typeface="Times New Roman"/>
              <a:cs typeface="Times New Roman"/>
            </a:endParaRPr>
          </a:p>
        </p:txBody>
      </p:sp>
      <p:pic>
        <p:nvPicPr>
          <p:cNvPr id="8" name="Изображение 7" descr="13.03.2012-18-39-5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40060" y="104161"/>
            <a:ext cx="3258475" cy="2009026"/>
          </a:xfrm>
          <a:prstGeom prst="rect">
            <a:avLst/>
          </a:prstGeom>
        </p:spPr>
      </p:pic>
    </p:spTree>
    <p:extLst>
      <p:ext uri="{BB962C8B-B14F-4D97-AF65-F5344CB8AC3E}">
        <p14:creationId xmlns:p14="http://schemas.microsoft.com/office/powerpoint/2010/main" xmlns="" val="313172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487" y="635028"/>
            <a:ext cx="2532214" cy="461665"/>
          </a:xfrm>
          <a:prstGeom prst="rect">
            <a:avLst/>
          </a:prstGeom>
          <a:noFill/>
        </p:spPr>
        <p:txBody>
          <a:bodyPr wrap="none" rtlCol="0">
            <a:spAutoFit/>
          </a:bodyPr>
          <a:lstStyle/>
          <a:p>
            <a:r>
              <a:rPr lang="ru-RU" sz="2400" u="sng" dirty="0" smtClean="0">
                <a:latin typeface="Times New Roman"/>
                <a:cs typeface="Times New Roman"/>
              </a:rPr>
              <a:t>Четвёртая стадия.</a:t>
            </a:r>
            <a:endParaRPr lang="ru-RU" sz="2400" u="sng" dirty="0">
              <a:latin typeface="Times New Roman"/>
              <a:cs typeface="Times New Roman"/>
            </a:endParaRPr>
          </a:p>
        </p:txBody>
      </p:sp>
      <p:sp>
        <p:nvSpPr>
          <p:cNvPr id="5" name="TextBox 4"/>
          <p:cNvSpPr txBox="1"/>
          <p:nvPr/>
        </p:nvSpPr>
        <p:spPr>
          <a:xfrm>
            <a:off x="515155" y="1294019"/>
            <a:ext cx="3012213" cy="400110"/>
          </a:xfrm>
          <a:prstGeom prst="rect">
            <a:avLst/>
          </a:prstGeom>
          <a:noFill/>
        </p:spPr>
        <p:txBody>
          <a:bodyPr wrap="none" rtlCol="0">
            <a:spAutoFit/>
          </a:bodyPr>
          <a:lstStyle/>
          <a:p>
            <a:r>
              <a:rPr lang="ru-RU" sz="2000" dirty="0" smtClean="0">
                <a:latin typeface="Times New Roman"/>
                <a:cs typeface="Times New Roman"/>
              </a:rPr>
              <a:t>Осуществление действия.</a:t>
            </a:r>
          </a:p>
        </p:txBody>
      </p:sp>
      <p:sp>
        <p:nvSpPr>
          <p:cNvPr id="6" name="TextBox 5"/>
          <p:cNvSpPr txBox="1"/>
          <p:nvPr/>
        </p:nvSpPr>
        <p:spPr>
          <a:xfrm>
            <a:off x="838624" y="1929046"/>
            <a:ext cx="7787226" cy="1938992"/>
          </a:xfrm>
          <a:prstGeom prst="rect">
            <a:avLst/>
          </a:prstGeom>
          <a:noFill/>
        </p:spPr>
        <p:txBody>
          <a:bodyPr wrap="square" rtlCol="0">
            <a:spAutoFit/>
          </a:bodyPr>
          <a:lstStyle/>
          <a:p>
            <a:r>
              <a:rPr lang="ru-RU" sz="2000" dirty="0" smtClean="0">
                <a:latin typeface="Times New Roman"/>
                <a:cs typeface="Times New Roman"/>
              </a:rPr>
              <a:t>На этой стадии человек затрачивает усилия для того, чтобы осуществить действия которые в конечном счёте должны предоставить ему возможность получения чего-то, чтобы устранить потребность. Так как процесс работы оказывает обратное влияние на мотивацию, то на этой стадии может происходить корректировка целей.</a:t>
            </a:r>
            <a:endParaRPr lang="ru-RU" sz="2000" dirty="0">
              <a:latin typeface="Times New Roman"/>
              <a:cs typeface="Times New Roman"/>
            </a:endParaRPr>
          </a:p>
        </p:txBody>
      </p:sp>
      <p:pic>
        <p:nvPicPr>
          <p:cNvPr id="7" name="Изображение 6" descr="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8468" y="3868038"/>
            <a:ext cx="4213095" cy="2452424"/>
          </a:xfrm>
          <a:prstGeom prst="rect">
            <a:avLst/>
          </a:prstGeom>
        </p:spPr>
      </p:pic>
    </p:spTree>
    <p:extLst>
      <p:ext uri="{BB962C8B-B14F-4D97-AF65-F5344CB8AC3E}">
        <p14:creationId xmlns:p14="http://schemas.microsoft.com/office/powerpoint/2010/main" xmlns="" val="41167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4467" y="527193"/>
            <a:ext cx="1993154" cy="461665"/>
          </a:xfrm>
          <a:prstGeom prst="rect">
            <a:avLst/>
          </a:prstGeom>
          <a:noFill/>
        </p:spPr>
        <p:txBody>
          <a:bodyPr wrap="none" rtlCol="0">
            <a:spAutoFit/>
          </a:bodyPr>
          <a:lstStyle/>
          <a:p>
            <a:r>
              <a:rPr lang="ru-RU" sz="2400" u="sng" dirty="0" smtClean="0">
                <a:latin typeface="Times New Roman"/>
                <a:cs typeface="Times New Roman"/>
              </a:rPr>
              <a:t>Пятая стадия.</a:t>
            </a:r>
            <a:endParaRPr lang="ru-RU" sz="2400" u="sng" dirty="0">
              <a:latin typeface="Times New Roman"/>
              <a:cs typeface="Times New Roman"/>
            </a:endParaRPr>
          </a:p>
        </p:txBody>
      </p:sp>
      <p:sp>
        <p:nvSpPr>
          <p:cNvPr id="7" name="TextBox 6"/>
          <p:cNvSpPr txBox="1"/>
          <p:nvPr/>
        </p:nvSpPr>
        <p:spPr>
          <a:xfrm>
            <a:off x="551096" y="1126275"/>
            <a:ext cx="6263804" cy="400110"/>
          </a:xfrm>
          <a:prstGeom prst="rect">
            <a:avLst/>
          </a:prstGeom>
          <a:noFill/>
        </p:spPr>
        <p:txBody>
          <a:bodyPr wrap="none" rtlCol="0">
            <a:spAutoFit/>
          </a:bodyPr>
          <a:lstStyle/>
          <a:p>
            <a:r>
              <a:rPr lang="ru-RU" sz="2000" dirty="0" smtClean="0">
                <a:latin typeface="Times New Roman"/>
                <a:cs typeface="Times New Roman"/>
              </a:rPr>
              <a:t>Получение вознаграждения за осуществление действия</a:t>
            </a:r>
            <a:endParaRPr lang="ru-RU" sz="2000" dirty="0">
              <a:latin typeface="Times New Roman"/>
              <a:cs typeface="Times New Roman"/>
            </a:endParaRPr>
          </a:p>
        </p:txBody>
      </p:sp>
      <p:sp>
        <p:nvSpPr>
          <p:cNvPr id="8" name="TextBox 7"/>
          <p:cNvSpPr txBox="1"/>
          <p:nvPr/>
        </p:nvSpPr>
        <p:spPr>
          <a:xfrm>
            <a:off x="970408" y="1725357"/>
            <a:ext cx="7751285" cy="2246769"/>
          </a:xfrm>
          <a:prstGeom prst="rect">
            <a:avLst/>
          </a:prstGeom>
          <a:noFill/>
        </p:spPr>
        <p:txBody>
          <a:bodyPr wrap="square" rtlCol="0">
            <a:spAutoFit/>
          </a:bodyPr>
          <a:lstStyle/>
          <a:p>
            <a:r>
              <a:rPr lang="ru-RU" sz="2000" dirty="0" smtClean="0">
                <a:latin typeface="Times New Roman"/>
                <a:cs typeface="Times New Roman"/>
              </a:rPr>
              <a:t>Проделав определённую работу, человек либо непосредственно получает то, что он может использовать для устранения потребности, либо то, что он может обменять на желаемый для него объект. На данной стадии выясняется то, насколько выполнение действий дало желаемый результат. В зависимости от этого происходит либо ослабление, либо сохранение, либо же усиление мотивации действию.</a:t>
            </a:r>
            <a:endParaRPr lang="ru-RU" sz="2000" dirty="0">
              <a:latin typeface="Times New Roman"/>
              <a:cs typeface="Times New Roman"/>
            </a:endParaRPr>
          </a:p>
        </p:txBody>
      </p:sp>
      <p:pic>
        <p:nvPicPr>
          <p:cNvPr id="9" name="Изображение 8" descr="eliten-als-redding.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7756" y="3972126"/>
            <a:ext cx="3965494" cy="2377060"/>
          </a:xfrm>
          <a:prstGeom prst="rect">
            <a:avLst/>
          </a:prstGeom>
        </p:spPr>
      </p:pic>
    </p:spTree>
    <p:extLst>
      <p:ext uri="{BB962C8B-B14F-4D97-AF65-F5344CB8AC3E}">
        <p14:creationId xmlns:p14="http://schemas.microsoft.com/office/powerpoint/2010/main" xmlns="" val="2409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487" y="503230"/>
            <a:ext cx="2220680" cy="461665"/>
          </a:xfrm>
          <a:prstGeom prst="rect">
            <a:avLst/>
          </a:prstGeom>
          <a:noFill/>
        </p:spPr>
        <p:txBody>
          <a:bodyPr wrap="none" rtlCol="0">
            <a:spAutoFit/>
          </a:bodyPr>
          <a:lstStyle/>
          <a:p>
            <a:r>
              <a:rPr lang="ru-RU" sz="2400" u="sng" dirty="0" smtClean="0">
                <a:latin typeface="Times New Roman"/>
                <a:cs typeface="Times New Roman"/>
              </a:rPr>
              <a:t>Шестая стадия.</a:t>
            </a:r>
            <a:endParaRPr lang="ru-RU" sz="2400" u="sng" dirty="0">
              <a:latin typeface="Times New Roman"/>
              <a:cs typeface="Times New Roman"/>
            </a:endParaRPr>
          </a:p>
        </p:txBody>
      </p:sp>
      <p:sp>
        <p:nvSpPr>
          <p:cNvPr id="5" name="TextBox 4"/>
          <p:cNvSpPr txBox="1"/>
          <p:nvPr/>
        </p:nvSpPr>
        <p:spPr>
          <a:xfrm>
            <a:off x="479214" y="1162221"/>
            <a:ext cx="2959239" cy="400110"/>
          </a:xfrm>
          <a:prstGeom prst="rect">
            <a:avLst/>
          </a:prstGeom>
          <a:noFill/>
        </p:spPr>
        <p:txBody>
          <a:bodyPr wrap="none" rtlCol="0">
            <a:spAutoFit/>
          </a:bodyPr>
          <a:lstStyle/>
          <a:p>
            <a:r>
              <a:rPr lang="ru-RU" sz="2000" dirty="0" smtClean="0">
                <a:latin typeface="Times New Roman"/>
                <a:cs typeface="Times New Roman"/>
              </a:rPr>
              <a:t>Устранение потребности.</a:t>
            </a:r>
            <a:endParaRPr lang="ru-RU" sz="2000" dirty="0">
              <a:latin typeface="Times New Roman"/>
              <a:cs typeface="Times New Roman"/>
            </a:endParaRPr>
          </a:p>
        </p:txBody>
      </p:sp>
      <p:sp>
        <p:nvSpPr>
          <p:cNvPr id="6" name="TextBox 5"/>
          <p:cNvSpPr txBox="1"/>
          <p:nvPr/>
        </p:nvSpPr>
        <p:spPr>
          <a:xfrm>
            <a:off x="862586" y="1725358"/>
            <a:ext cx="6960582" cy="2246769"/>
          </a:xfrm>
          <a:prstGeom prst="rect">
            <a:avLst/>
          </a:prstGeom>
          <a:noFill/>
        </p:spPr>
        <p:txBody>
          <a:bodyPr wrap="square" rtlCol="0">
            <a:spAutoFit/>
          </a:bodyPr>
          <a:lstStyle/>
          <a:p>
            <a:r>
              <a:rPr lang="ru-RU" sz="2000" dirty="0" smtClean="0">
                <a:latin typeface="Times New Roman"/>
                <a:cs typeface="Times New Roman"/>
              </a:rPr>
              <a:t> В зависимости от степени снятия напряжения, вызываемого потребностью, а также от того, вызывает устранение потребности ослабление или усилении мотивации к деятельности, человек либо прекращает деятельность и возникновения новой потребности, либо продолжает искать возможности и осуществлять действия по устранению потребности.</a:t>
            </a:r>
            <a:endParaRPr lang="ru-RU" sz="2000" dirty="0">
              <a:latin typeface="Times New Roman"/>
              <a:cs typeface="Times New Roman"/>
            </a:endParaRPr>
          </a:p>
        </p:txBody>
      </p:sp>
      <p:pic>
        <p:nvPicPr>
          <p:cNvPr id="7" name="Изображение 6" descr="motiv3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1649" y="3755049"/>
            <a:ext cx="2731519" cy="2731519"/>
          </a:xfrm>
          <a:prstGeom prst="rect">
            <a:avLst/>
          </a:prstGeom>
        </p:spPr>
      </p:pic>
    </p:spTree>
    <p:extLst>
      <p:ext uri="{BB962C8B-B14F-4D97-AF65-F5344CB8AC3E}">
        <p14:creationId xmlns:p14="http://schemas.microsoft.com/office/powerpoint/2010/main" xmlns="" val="191499778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Строгие">
  <a:themeElements>
    <a:clrScheme name="Строгие">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Строгие">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Строгие">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Строгие.thmx</Template>
  <TotalTime>66</TotalTime>
  <Words>476</Words>
  <Application>Microsoft Office PowerPoint</Application>
  <PresentationFormat>Экран (4:3)</PresentationFormat>
  <Paragraphs>50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Строгие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Mac Mac</dc:creator>
  <cp:lastModifiedBy>korol</cp:lastModifiedBy>
  <cp:revision>8</cp:revision>
  <dcterms:created xsi:type="dcterms:W3CDTF">2014-10-10T11:01:26Z</dcterms:created>
  <dcterms:modified xsi:type="dcterms:W3CDTF">2019-10-10T10:27:39Z</dcterms:modified>
</cp:coreProperties>
</file>