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256" r:id="rId2"/>
    <p:sldId id="257" r:id="rId3"/>
    <p:sldId id="264" r:id="rId4"/>
    <p:sldId id="266" r:id="rId5"/>
    <p:sldId id="267" r:id="rId6"/>
    <p:sldId id="258" r:id="rId7"/>
    <p:sldId id="259" r:id="rId8"/>
    <p:sldId id="261" r:id="rId9"/>
    <p:sldId id="262" r:id="rId10"/>
    <p:sldId id="265" r:id="rId11"/>
    <p:sldId id="272" r:id="rId12"/>
    <p:sldId id="269" r:id="rId13"/>
    <p:sldId id="263" r:id="rId14"/>
    <p:sldId id="270" r:id="rId15"/>
    <p:sldId id="273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4CDB83A6-F490-4521-8BBB-A2A235B752EE}" type="datetimeFigureOut">
              <a:rPr lang="ru-RU" smtClean="0"/>
              <a:pPr/>
              <a:t>30.10.2019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126BB9F4-1201-46E5-A95F-94D09B98D32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B83A6-F490-4521-8BBB-A2A235B752EE}" type="datetimeFigureOut">
              <a:rPr lang="ru-RU" smtClean="0"/>
              <a:pPr/>
              <a:t>30.10.2019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BB9F4-1201-46E5-A95F-94D09B98D32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B83A6-F490-4521-8BBB-A2A235B752EE}" type="datetimeFigureOut">
              <a:rPr lang="ru-RU" smtClean="0"/>
              <a:pPr/>
              <a:t>30.10.2019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BB9F4-1201-46E5-A95F-94D09B98D32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4CDB83A6-F490-4521-8BBB-A2A235B752EE}" type="datetimeFigureOut">
              <a:rPr lang="ru-RU" smtClean="0"/>
              <a:pPr/>
              <a:t>30.10.2019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126BB9F4-1201-46E5-A95F-94D09B98D32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4CDB83A6-F490-4521-8BBB-A2A235B752EE}" type="datetimeFigureOut">
              <a:rPr lang="ru-RU" smtClean="0"/>
              <a:pPr/>
              <a:t>30.10.2019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126BB9F4-1201-46E5-A95F-94D09B98D32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B83A6-F490-4521-8BBB-A2A235B752EE}" type="datetimeFigureOut">
              <a:rPr lang="ru-RU" smtClean="0"/>
              <a:pPr/>
              <a:t>30.10.2019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BB9F4-1201-46E5-A95F-94D09B98D32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B83A6-F490-4521-8BBB-A2A235B752EE}" type="datetimeFigureOut">
              <a:rPr lang="ru-RU" smtClean="0"/>
              <a:pPr/>
              <a:t>30.10.2019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BB9F4-1201-46E5-A95F-94D09B98D32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4CDB83A6-F490-4521-8BBB-A2A235B752EE}" type="datetimeFigureOut">
              <a:rPr lang="ru-RU" smtClean="0"/>
              <a:pPr/>
              <a:t>30.10.2019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126BB9F4-1201-46E5-A95F-94D09B98D32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B83A6-F490-4521-8BBB-A2A235B752EE}" type="datetimeFigureOut">
              <a:rPr lang="ru-RU" smtClean="0"/>
              <a:pPr/>
              <a:t>30.10.2019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BB9F4-1201-46E5-A95F-94D09B98D32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4CDB83A6-F490-4521-8BBB-A2A235B752EE}" type="datetimeFigureOut">
              <a:rPr lang="ru-RU" smtClean="0"/>
              <a:pPr/>
              <a:t>30.10.2019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126BB9F4-1201-46E5-A95F-94D09B98D32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4CDB83A6-F490-4521-8BBB-A2A235B752EE}" type="datetimeFigureOut">
              <a:rPr lang="ru-RU" smtClean="0"/>
              <a:pPr/>
              <a:t>30.10.2019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126BB9F4-1201-46E5-A95F-94D09B98D32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4CDB83A6-F490-4521-8BBB-A2A235B752EE}" type="datetimeFigureOut">
              <a:rPr lang="ru-RU" smtClean="0"/>
              <a:pPr/>
              <a:t>30.10.2019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126BB9F4-1201-46E5-A95F-94D09B98D32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gi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gi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27584" y="4005064"/>
            <a:ext cx="7630600" cy="2088232"/>
          </a:xfrm>
        </p:spPr>
        <p:txBody>
          <a:bodyPr>
            <a:normAutofit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Характеристика документации для получения кредита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гр. БД-31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r"/>
            <a:endParaRPr lang="ru-RU" sz="2000" cap="small" dirty="0" smtClean="0">
              <a:latin typeface="Segoe Script" pitchFamily="34" charset="0"/>
              <a:ea typeface="+mj-ea"/>
              <a:cs typeface="+mj-cs"/>
            </a:endParaRPr>
          </a:p>
          <a:p>
            <a:pPr algn="r"/>
            <a:r>
              <a:rPr lang="ru-RU" sz="2000" cap="small" dirty="0" smtClean="0">
                <a:latin typeface="Segoe Script" pitchFamily="34" charset="0"/>
                <a:ea typeface="+mj-ea"/>
                <a:cs typeface="+mj-cs"/>
              </a:rPr>
              <a:t> </a:t>
            </a:r>
            <a:endParaRPr lang="ru-RU" sz="2000" cap="small" dirty="0">
              <a:latin typeface="Segoe Script" pitchFamily="34" charset="0"/>
              <a:ea typeface="+mj-ea"/>
              <a:cs typeface="+mj-cs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39552" y="188640"/>
            <a:ext cx="8208912" cy="288032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None/>
            </a:pP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Министерство образования, науки и молодежной политики Краснодарского края</a:t>
            </a:r>
          </a:p>
          <a:p>
            <a:pPr algn="ctr">
              <a:buNone/>
            </a:pP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Государственное автономное профессиональное образовательное учреждение Краснодарского края </a:t>
            </a:r>
          </a:p>
          <a:p>
            <a:pPr algn="ctr">
              <a:buNone/>
            </a:pP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«Новороссийский колледж строительства и экономики</a:t>
            </a:r>
            <a:endParaRPr lang="ru-RU" b="1" dirty="0" smtClean="0">
              <a:solidFill>
                <a:schemeClr val="tx1"/>
              </a:solidFill>
            </a:endParaRPr>
          </a:p>
          <a:p>
            <a:pPr algn="ctr"/>
            <a:endParaRPr lang="ru-RU" b="1" dirty="0" smtClean="0">
              <a:solidFill>
                <a:schemeClr val="tx1"/>
              </a:solidFill>
            </a:endParaRPr>
          </a:p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Специальность 38.02.07 «Банковское дело»</a:t>
            </a:r>
          </a:p>
          <a:p>
            <a:pPr algn="ctr"/>
            <a:endParaRPr lang="ru-RU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 МДК 02.01 « Организация кредитной работы»</a:t>
            </a:r>
          </a:p>
          <a:p>
            <a:pPr algn="ctr"/>
            <a:endParaRPr lang="ru-RU" b="1" dirty="0" smtClean="0">
              <a:solidFill>
                <a:schemeClr val="tx1"/>
              </a:solidFill>
            </a:endParaRPr>
          </a:p>
          <a:p>
            <a:pPr algn="ctr"/>
            <a:endParaRPr lang="ru-RU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28596" y="714356"/>
            <a:ext cx="4143404" cy="5500726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ru-RU" sz="2000" dirty="0" smtClean="0"/>
              <a:t>2. По форме предоставления кредита</a:t>
            </a:r>
          </a:p>
          <a:p>
            <a:pPr>
              <a:lnSpc>
                <a:spcPct val="80000"/>
              </a:lnSpc>
            </a:pPr>
            <a:r>
              <a:rPr lang="ru-RU" sz="2000" dirty="0" smtClean="0"/>
              <a:t>2.1. В безналичной форме:</a:t>
            </a:r>
          </a:p>
          <a:p>
            <a:pPr>
              <a:lnSpc>
                <a:spcPct val="80000"/>
              </a:lnSpc>
            </a:pPr>
            <a:r>
              <a:rPr lang="ru-RU" sz="2000" dirty="0" smtClean="0"/>
              <a:t>I. зачисление безналичных денег на соответствующий счет заемщика, в том числе реструктуризация ранее выданного кредита и предоставление нового;</a:t>
            </a:r>
          </a:p>
          <a:p>
            <a:pPr>
              <a:lnSpc>
                <a:spcPct val="80000"/>
              </a:lnSpc>
            </a:pPr>
            <a:r>
              <a:rPr lang="ru-RU" sz="2000" dirty="0" smtClean="0"/>
              <a:t>II. кредитование с использованием векселей банка;</a:t>
            </a:r>
          </a:p>
          <a:p>
            <a:pPr>
              <a:lnSpc>
                <a:spcPct val="80000"/>
              </a:lnSpc>
            </a:pPr>
            <a:r>
              <a:rPr lang="ru-RU" sz="2000" dirty="0" smtClean="0"/>
              <a:t>III. в смешанной форме (сочетание 2-х предыдущих вариантов).</a:t>
            </a:r>
          </a:p>
          <a:p>
            <a:pPr>
              <a:lnSpc>
                <a:spcPct val="80000"/>
              </a:lnSpc>
            </a:pPr>
            <a:r>
              <a:rPr lang="ru-RU" sz="2000" dirty="0" smtClean="0"/>
              <a:t>2.2. В налично-денежной форме (как правило, физическим лицам)</a:t>
            </a:r>
          </a:p>
          <a:p>
            <a:endParaRPr lang="ru-RU" dirty="0"/>
          </a:p>
        </p:txBody>
      </p:sp>
      <p:pic>
        <p:nvPicPr>
          <p:cNvPr id="7170" name="Picture 2" descr="C:\Users\User\Desktop\для презент\TukLud_On1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48064" y="2924944"/>
            <a:ext cx="3333773" cy="2500330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Классификация кредитов 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endParaRPr lang="ru-RU" dirty="0"/>
          </a:p>
        </p:txBody>
      </p:sp>
      <p:pic>
        <p:nvPicPr>
          <p:cNvPr id="29698" name="Picture 2" descr="C:\Users\User\Desktop\для презент\55-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05973" y="2006600"/>
            <a:ext cx="4458327" cy="335122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6626" name="Picture 2" descr="C:\Users\User\Desktop\для презент\file1_html_m682ec190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0"/>
            <a:ext cx="8429684" cy="670771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3" name="Picture 3" descr="C:\Users\User\Desktop\для презент\sld_7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596" y="857232"/>
            <a:ext cx="8286807" cy="5643602"/>
          </a:xfrm>
          <a:prstGeom prst="rect">
            <a:avLst/>
          </a:prstGeom>
          <a:noFill/>
        </p:spPr>
      </p:pic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785786" y="142852"/>
            <a:ext cx="7467600" cy="725470"/>
          </a:xfrm>
        </p:spPr>
        <p:txBody>
          <a:bodyPr/>
          <a:lstStyle/>
          <a:p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Print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Принципы кредита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7650" name="Picture 2" descr="C:\Users\User\Desktop\для презент\principy-kreditovaniya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14475" y="1628800"/>
            <a:ext cx="6115050" cy="42957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2" descr="C:\Users\User\Desktop\для презент\496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1124744"/>
            <a:ext cx="6922022" cy="29921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1071538" y="357166"/>
            <a:ext cx="7467600" cy="3357586"/>
          </a:xfrm>
        </p:spPr>
        <p:txBody>
          <a:bodyPr>
            <a:normAutofit/>
          </a:bodyPr>
          <a:lstStyle/>
          <a:p>
            <a:endParaRPr lang="ru-RU" dirty="0" smtClean="0">
              <a:latin typeface="Segoe Print" pitchFamily="2" charset="0"/>
            </a:endParaRPr>
          </a:p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Кредит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движения ссудного капитала, включающее в себя мобилизацию свободных денежных средств на условиях платности, срочности, возвратности.</a:t>
            </a:r>
          </a:p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Банковский кредит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— денежная ссуда, выдаваемая банком на определённый срок на условиях возвратности и оплаты кредитного процента.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1265" name="Picture 1" descr="C:\Users\User\Desktop\для презент\10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03848" y="3861048"/>
            <a:ext cx="2725018" cy="2071702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54032"/>
          </a:xfrm>
        </p:spPr>
        <p:txBody>
          <a:bodyPr/>
          <a:lstStyle/>
          <a:p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Print" pitchFamily="2" charset="0"/>
              </a:rPr>
              <a:t>Классификация кредитов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1"/>
          </p:nvPr>
        </p:nvSpPr>
        <p:spPr>
          <a:xfrm>
            <a:off x="457200" y="1357298"/>
            <a:ext cx="6186502" cy="5500702"/>
          </a:xfrm>
        </p:spPr>
        <p:txBody>
          <a:bodyPr>
            <a:normAutofit fontScale="47500" lnSpcReduction="20000"/>
          </a:bodyPr>
          <a:lstStyle/>
          <a:p>
            <a:r>
              <a:rPr lang="ru-RU" sz="3300" i="1" dirty="0" smtClean="0"/>
              <a:t>1. По экономическому назначению кредита</a:t>
            </a:r>
            <a:endParaRPr lang="ru-RU" sz="3300" dirty="0" smtClean="0"/>
          </a:p>
          <a:p>
            <a:r>
              <a:rPr lang="ru-RU" sz="3300" dirty="0" smtClean="0"/>
              <a:t>1.1. Связанный (целевой):</a:t>
            </a:r>
          </a:p>
          <a:p>
            <a:r>
              <a:rPr lang="ru-RU" sz="3300" dirty="0" smtClean="0"/>
              <a:t>I. платежные (на проведение конкретной коммерческой сделки или удовлетворение временной нужды)</a:t>
            </a:r>
          </a:p>
          <a:p>
            <a:r>
              <a:rPr lang="ru-RU" sz="3300" dirty="0" smtClean="0"/>
              <a:t>на оплату расчетных (платежных) документов контрагентов клиента,</a:t>
            </a:r>
          </a:p>
          <a:p>
            <a:r>
              <a:rPr lang="ru-RU" sz="3300" dirty="0" smtClean="0"/>
              <a:t>на приобретение ценных бумаг;</a:t>
            </a:r>
          </a:p>
          <a:p>
            <a:r>
              <a:rPr lang="ru-RU" sz="3300" dirty="0" smtClean="0"/>
              <a:t>на авансовые платежи;</a:t>
            </a:r>
          </a:p>
          <a:p>
            <a:r>
              <a:rPr lang="ru-RU" sz="3300" dirty="0" smtClean="0"/>
              <a:t>на платежи в бюджеты;</a:t>
            </a:r>
          </a:p>
          <a:p>
            <a:r>
              <a:rPr lang="ru-RU" sz="3300" dirty="0" smtClean="0"/>
              <a:t>на заработную плату (выдача денег по чеку со ссудного счета заемщика);</a:t>
            </a:r>
          </a:p>
          <a:p>
            <a:r>
              <a:rPr lang="ru-RU" sz="3300" dirty="0" smtClean="0"/>
              <a:t>другие.</a:t>
            </a:r>
          </a:p>
          <a:p>
            <a:r>
              <a:rPr lang="ru-RU" sz="3300" dirty="0" smtClean="0"/>
              <a:t>II. на финансирование производственных затрат, т.е. на</a:t>
            </a:r>
          </a:p>
          <a:p>
            <a:r>
              <a:rPr lang="ru-RU" sz="3300" dirty="0" smtClean="0"/>
              <a:t>формирование запасов товарно-материальных ценностей;</a:t>
            </a:r>
          </a:p>
          <a:p>
            <a:r>
              <a:rPr lang="ru-RU" sz="3300" dirty="0" smtClean="0"/>
              <a:t>финансирование текущих производственных затрат;</a:t>
            </a:r>
          </a:p>
          <a:p>
            <a:r>
              <a:rPr lang="ru-RU" sz="3300" dirty="0" smtClean="0"/>
              <a:t>финансирование инвестиционных затрат, включая кредиты на лизинговые и т.п. операции (промежуточные);</a:t>
            </a:r>
          </a:p>
          <a:p>
            <a:r>
              <a:rPr lang="ru-RU" sz="3400" dirty="0" smtClean="0"/>
              <a:t>III. учет (покупка) векселей, включая операции </a:t>
            </a:r>
            <a:r>
              <a:rPr lang="ru-RU" sz="3400" dirty="0" err="1" smtClean="0"/>
              <a:t>репо</a:t>
            </a:r>
            <a:r>
              <a:rPr lang="ru-RU" sz="3400" dirty="0" smtClean="0"/>
              <a:t> (покупка с обязательством обратной продажи);</a:t>
            </a:r>
          </a:p>
          <a:p>
            <a:r>
              <a:rPr lang="ru-RU" sz="3400" dirty="0" smtClean="0"/>
              <a:t>IV. потребительские кредиты (физическим лицам).</a:t>
            </a:r>
          </a:p>
          <a:p>
            <a:r>
              <a:rPr lang="ru-RU" sz="3400" dirty="0" smtClean="0"/>
              <a:t>1.2. Несвязанный (без указания конкретной цели).</a:t>
            </a:r>
          </a:p>
          <a:p>
            <a:endParaRPr lang="ru-RU" dirty="0"/>
          </a:p>
        </p:txBody>
      </p:sp>
      <p:pic>
        <p:nvPicPr>
          <p:cNvPr id="6147" name="Picture 3" descr="C:\Users\User\Desktop\для презент\zexKCOuiq4w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86512" y="2857496"/>
            <a:ext cx="2491042" cy="1571636"/>
          </a:xfrm>
          <a:prstGeom prst="rect">
            <a:avLst/>
          </a:prstGeom>
          <a:ln>
            <a:noFill/>
          </a:ln>
          <a:effectLst>
            <a:glow rad="63500">
              <a:schemeClr val="accent1">
                <a:satMod val="175000"/>
                <a:alpha val="40000"/>
              </a:schemeClr>
            </a:glow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14282" y="0"/>
            <a:ext cx="6286544" cy="6858000"/>
          </a:xfrm>
        </p:spPr>
        <p:txBody>
          <a:bodyPr>
            <a:normAutofit fontScale="92500" lnSpcReduction="20000"/>
          </a:bodyPr>
          <a:lstStyle/>
          <a:p>
            <a:r>
              <a:rPr lang="ru-RU" i="1" dirty="0" smtClean="0"/>
              <a:t>3. По технике предоставления кредита</a:t>
            </a:r>
            <a:endParaRPr lang="ru-RU" dirty="0" smtClean="0"/>
          </a:p>
          <a:p>
            <a:r>
              <a:rPr lang="ru-RU" dirty="0" smtClean="0"/>
              <a:t>3.1. Одной суммой.</a:t>
            </a:r>
          </a:p>
          <a:p>
            <a:r>
              <a:rPr lang="ru-RU" dirty="0" smtClean="0"/>
              <a:t>3.2. С овердрафтом (схема кредитования, дающая клиенту право оплачивать с расчетного счета товары, работы, услуги своих контрагентов в сумме, превышающей объем кредитовых поступлений на его счет, т.е. иметь на этом счете дебетовое сальдо, максимально допустимые размер и срок которого устанавливаются в кредитном договоре между банком и данным клиентом; различают краткосрочный, продленный, сезонный виды овердрафта).</a:t>
            </a:r>
          </a:p>
          <a:p>
            <a:r>
              <a:rPr lang="ru-RU" dirty="0" smtClean="0"/>
              <a:t>3.3. В виде кредитной линии:</a:t>
            </a:r>
          </a:p>
          <a:p>
            <a:r>
              <a:rPr lang="ru-RU" dirty="0" smtClean="0"/>
              <a:t>простая (</a:t>
            </a:r>
            <a:r>
              <a:rPr lang="ru-RU" dirty="0" err="1" smtClean="0"/>
              <a:t>невозобновляемая</a:t>
            </a:r>
            <a:r>
              <a:rPr lang="ru-RU" dirty="0" smtClean="0"/>
              <a:t>) кредитная линия;</a:t>
            </a:r>
          </a:p>
          <a:p>
            <a:r>
              <a:rPr lang="ru-RU" dirty="0" smtClean="0"/>
              <a:t>возобновляемая (револьверная) кредитная линия, включая:</a:t>
            </a:r>
          </a:p>
          <a:p>
            <a:r>
              <a:rPr lang="ru-RU" dirty="0" smtClean="0"/>
              <a:t>онкольную (до востребования) кредитную линию;</a:t>
            </a:r>
          </a:p>
          <a:p>
            <a:r>
              <a:rPr lang="ru-RU" dirty="0" smtClean="0"/>
              <a:t>контокоррентную кредитную линию;</a:t>
            </a:r>
          </a:p>
          <a:p>
            <a:r>
              <a:rPr lang="ru-RU" dirty="0" smtClean="0"/>
              <a:t>3.4. Комбинированные варианты.</a:t>
            </a:r>
          </a:p>
          <a:p>
            <a:endParaRPr lang="ru-RU" dirty="0"/>
          </a:p>
        </p:txBody>
      </p:sp>
      <p:pic>
        <p:nvPicPr>
          <p:cNvPr id="10242" name="Picture 2" descr="C:\Users\User\Desktop\для презент\images (1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15074" y="2357430"/>
            <a:ext cx="2571768" cy="1926344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14282" y="142852"/>
            <a:ext cx="7143800" cy="6500858"/>
          </a:xfrm>
        </p:spPr>
        <p:txBody>
          <a:bodyPr>
            <a:normAutofit fontScale="85000" lnSpcReduction="20000"/>
          </a:bodyPr>
          <a:lstStyle/>
          <a:p>
            <a:r>
              <a:rPr lang="ru-RU" i="1" dirty="0" smtClean="0"/>
              <a:t>4. По способу предоставления кредита</a:t>
            </a:r>
            <a:endParaRPr lang="ru-RU" dirty="0" smtClean="0"/>
          </a:p>
          <a:p>
            <a:r>
              <a:rPr lang="ru-RU" dirty="0" smtClean="0"/>
              <a:t>4.1. Индивидуальный (предоставляемый заемщику одним банком).</a:t>
            </a:r>
          </a:p>
          <a:p>
            <a:r>
              <a:rPr lang="ru-RU" dirty="0" smtClean="0"/>
              <a:t>4.2. Синдицированный.</a:t>
            </a:r>
          </a:p>
          <a:p>
            <a:r>
              <a:rPr lang="ru-RU" i="1" dirty="0" smtClean="0"/>
              <a:t>5. По времени и технике погашения кредита</a:t>
            </a:r>
            <a:endParaRPr lang="ru-RU" dirty="0" smtClean="0"/>
          </a:p>
          <a:p>
            <a:r>
              <a:rPr lang="ru-RU" dirty="0" smtClean="0"/>
              <a:t>5.1. Погашаемые одной суммой в конце срока.</a:t>
            </a:r>
          </a:p>
          <a:p>
            <a:r>
              <a:rPr lang="ru-RU" dirty="0" smtClean="0"/>
              <a:t>5.2. Погашаемые равными долями через равные промежутки времени (этот вариант, как и следующий, предполагает согласование графика погашения основной суммы долга и процентов с указанием конкретных дат и сумм). Фактически это так называемый простой кредит (с ежемесячными равными суммами платежей).</a:t>
            </a:r>
          </a:p>
          <a:p>
            <a:r>
              <a:rPr lang="ru-RU" dirty="0" smtClean="0"/>
              <a:t>5.3. Погашаемые неравными долями через различные промежутки времени:</a:t>
            </a:r>
          </a:p>
          <a:p>
            <a:r>
              <a:rPr lang="ru-RU" dirty="0" smtClean="0"/>
              <a:t>сложный кредит (с выплатой от 20 до 50% суммы кредита в конце срока);</a:t>
            </a:r>
          </a:p>
          <a:p>
            <a:r>
              <a:rPr lang="ru-RU" dirty="0" smtClean="0"/>
              <a:t>прогрессивный кредит (с прогрессивно нарастающими к концу срока действия кредитного договора выплатами);</a:t>
            </a:r>
          </a:p>
          <a:p>
            <a:r>
              <a:rPr lang="ru-RU" dirty="0" smtClean="0"/>
              <a:t>сезонный кредит (</a:t>
            </a:r>
            <a:r>
              <a:rPr lang="ru-RU" dirty="0" err="1" smtClean="0"/>
              <a:t>кредит</a:t>
            </a:r>
            <a:r>
              <a:rPr lang="ru-RU" dirty="0" smtClean="0"/>
              <a:t> для сезонных производств с выплатами только в те месяцы, на которые приходятся максимальные суммы выручки).</a:t>
            </a:r>
          </a:p>
          <a:p>
            <a:endParaRPr lang="ru-RU" dirty="0"/>
          </a:p>
        </p:txBody>
      </p:sp>
      <p:pic>
        <p:nvPicPr>
          <p:cNvPr id="9217" name="Picture 1" descr="C:\Users\User\Desktop\для презент\credit_1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86578" y="857232"/>
            <a:ext cx="1785950" cy="135806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14282" y="142852"/>
            <a:ext cx="7715304" cy="207170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Для рассмотрения кредитной заявки Вам будет необходимо подготовить следующие документы:</a:t>
            </a:r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714348" y="1857365"/>
            <a:ext cx="7000924" cy="44627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/>
              <a:t>1. Заявление-анкета (по форме Банка). </a:t>
            </a:r>
          </a:p>
          <a:p>
            <a:r>
              <a:rPr lang="ru-RU" sz="2000" dirty="0" smtClean="0"/>
              <a:t>2. Паспорт заемщика, его поручителя. </a:t>
            </a:r>
          </a:p>
          <a:p>
            <a:r>
              <a:rPr lang="ru-RU" sz="2000" dirty="0" smtClean="0"/>
              <a:t>3. Документы, подтверждающие финансовое состояние и трудовую </a:t>
            </a:r>
            <a:r>
              <a:rPr lang="ru-RU" sz="2000" smtClean="0"/>
              <a:t>занятость заемщика:</a:t>
            </a:r>
            <a:endParaRPr lang="ru-RU" sz="2000" dirty="0" smtClean="0"/>
          </a:p>
          <a:p>
            <a:r>
              <a:rPr lang="ru-RU" sz="2000" dirty="0" smtClean="0"/>
              <a:t>4. Документы по предоставляемому залогу (в соответствии с требованиями Банка). </a:t>
            </a:r>
          </a:p>
          <a:p>
            <a:r>
              <a:rPr lang="ru-RU" sz="2000" dirty="0" smtClean="0"/>
              <a:t>5. Иные необходимые документы по запросу Банка.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  <p:pic>
        <p:nvPicPr>
          <p:cNvPr id="1028" name="Picture 4" descr="C:\Users\User\Desktop\для презент\ptmGNztC20U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57422" y="4857760"/>
            <a:ext cx="2468562" cy="1604565"/>
          </a:xfrm>
          <a:prstGeom prst="rect">
            <a:avLst/>
          </a:prstGeom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14282" y="357166"/>
            <a:ext cx="3357586" cy="1571636"/>
          </a:xfrm>
        </p:spPr>
        <p:txBody>
          <a:bodyPr>
            <a:noAutofit/>
          </a:bodyPr>
          <a:lstStyle/>
          <a:p>
            <a:pPr lvl="2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Заявление-анкета (по форме Банка).</a:t>
            </a:r>
          </a:p>
        </p:txBody>
      </p:sp>
      <p:pic>
        <p:nvPicPr>
          <p:cNvPr id="2050" name="Picture 2" descr="C:\Users\User\Desktop\для презент\anket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14744" y="0"/>
            <a:ext cx="4891645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57158" y="357166"/>
            <a:ext cx="6929486" cy="1042982"/>
          </a:xfrm>
        </p:spPr>
        <p:txBody>
          <a:bodyPr>
            <a:normAutofit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Паспорт заемщика (его поручителя)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5" name="Picture 3" descr="D:\Юля\учеба\2 курс\мдк\док-ты на кредит физ.лиц\ivanoviva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48" y="1357298"/>
            <a:ext cx="3105150" cy="4933950"/>
          </a:xfrm>
          <a:prstGeom prst="rect">
            <a:avLst/>
          </a:prstGeom>
          <a:noFill/>
        </p:spPr>
      </p:pic>
      <p:pic>
        <p:nvPicPr>
          <p:cNvPr id="3076" name="Picture 4" descr="D:\Юля\учеба\2 курс\мдк\док-ты на кредит физ.лиц\image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57686" y="2071678"/>
            <a:ext cx="3653179" cy="278608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85720" y="285728"/>
            <a:ext cx="7467600" cy="1471610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Документы, подтверждающие финансовое состояние и трудовую занятость заемщика и его поручителя: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098" name="Picture 2" descr="D:\Юля\учеба\2 курс\мдк\док-ты на кредит физ.лиц\OBRAZEC-SPRAVKA-V-SVOBODNOY-FORM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34" y="1643050"/>
            <a:ext cx="3990975" cy="4762500"/>
          </a:xfrm>
          <a:prstGeom prst="rect">
            <a:avLst/>
          </a:prstGeom>
          <a:noFill/>
        </p:spPr>
      </p:pic>
      <p:pic>
        <p:nvPicPr>
          <p:cNvPr id="4099" name="Picture 3" descr="D:\Юля\учеба\2 курс\мдк\док-ты на кредит физ.лиц\45d765fec9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0" y="1928802"/>
            <a:ext cx="4212090" cy="314327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169</TotalTime>
  <Words>446</Words>
  <Application>Microsoft Office PowerPoint</Application>
  <PresentationFormat>Экран (4:3)</PresentationFormat>
  <Paragraphs>72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Эркер</vt:lpstr>
      <vt:lpstr> Характеристика документации для получения кредита  гр. БД-31 </vt:lpstr>
      <vt:lpstr>Слайд 2</vt:lpstr>
      <vt:lpstr>Классификация кредитов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Классификация кредитов </vt:lpstr>
      <vt:lpstr>Слайд 12</vt:lpstr>
      <vt:lpstr>Слайд 13</vt:lpstr>
      <vt:lpstr>Принципы кредита</vt:lpstr>
      <vt:lpstr>Слайд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Делиховская</dc:creator>
  <cp:lastModifiedBy>delihovskaja</cp:lastModifiedBy>
  <cp:revision>37</cp:revision>
  <dcterms:created xsi:type="dcterms:W3CDTF">2013-09-10T18:43:05Z</dcterms:created>
  <dcterms:modified xsi:type="dcterms:W3CDTF">2019-10-30T13:51:28Z</dcterms:modified>
</cp:coreProperties>
</file>