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392" r:id="rId2"/>
    <p:sldId id="412" r:id="rId3"/>
    <p:sldId id="259" r:id="rId4"/>
    <p:sldId id="281" r:id="rId5"/>
    <p:sldId id="320" r:id="rId6"/>
    <p:sldId id="321" r:id="rId7"/>
    <p:sldId id="325" r:id="rId8"/>
    <p:sldId id="327" r:id="rId9"/>
    <p:sldId id="333" r:id="rId10"/>
    <p:sldId id="329" r:id="rId11"/>
    <p:sldId id="330" r:id="rId12"/>
    <p:sldId id="335" r:id="rId13"/>
    <p:sldId id="336" r:id="rId14"/>
    <p:sldId id="332" r:id="rId15"/>
    <p:sldId id="334" r:id="rId16"/>
    <p:sldId id="337" r:id="rId17"/>
    <p:sldId id="331" r:id="rId18"/>
    <p:sldId id="338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413" r:id="rId32"/>
    <p:sldId id="395" r:id="rId33"/>
    <p:sldId id="396" r:id="rId34"/>
    <p:sldId id="397" r:id="rId35"/>
    <p:sldId id="398" r:id="rId36"/>
    <p:sldId id="405" r:id="rId37"/>
    <p:sldId id="407" r:id="rId38"/>
    <p:sldId id="409" r:id="rId39"/>
    <p:sldId id="367" r:id="rId40"/>
    <p:sldId id="411" r:id="rId41"/>
    <p:sldId id="41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FF"/>
    <a:srgbClr val="FFFF99"/>
    <a:srgbClr val="66FFCC"/>
    <a:srgbClr val="FFFF00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660"/>
  </p:normalViewPr>
  <p:slideViewPr>
    <p:cSldViewPr>
      <p:cViewPr varScale="1">
        <p:scale>
          <a:sx n="108" d="100"/>
          <a:sy n="108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FDE1A9F-489A-40C3-B41F-1136FD742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7710-F18B-4E2E-AF39-234FF6B9C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22E1-33FA-4987-B2A4-D335BEFEC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AEFC-AC1E-4456-9D69-33ED952B1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4239-805B-4C86-929B-A7ED67570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E3F9-F8E6-4E07-94C5-40A969555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D138-34FB-473A-B5B0-750BD754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AD20-5310-49BB-896A-FE2F5ED2A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1E48-B51C-4FB9-A236-71F30A16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6D8F-2770-4AE8-946A-97700DDCF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210A-2F6D-4564-BF48-F6EC9B076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A732578-BB7C-461A-8CA2-267B21ED7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7" r:id="rId8"/>
    <p:sldLayoutId id="2147483938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8.xml"/><Relationship Id="rId18" Type="http://schemas.openxmlformats.org/officeDocument/2006/relationships/slide" Target="slide10.xml"/><Relationship Id="rId3" Type="http://schemas.openxmlformats.org/officeDocument/2006/relationships/slide" Target="slide22.xml"/><Relationship Id="rId21" Type="http://schemas.openxmlformats.org/officeDocument/2006/relationships/slide" Target="slide25.xml"/><Relationship Id="rId7" Type="http://schemas.openxmlformats.org/officeDocument/2006/relationships/slide" Target="slide23.xml"/><Relationship Id="rId12" Type="http://schemas.openxmlformats.org/officeDocument/2006/relationships/slide" Target="slide18.xml"/><Relationship Id="rId17" Type="http://schemas.openxmlformats.org/officeDocument/2006/relationships/slide" Target="slide27.xml"/><Relationship Id="rId2" Type="http://schemas.openxmlformats.org/officeDocument/2006/relationships/slide" Target="slide9.xml"/><Relationship Id="rId16" Type="http://schemas.openxmlformats.org/officeDocument/2006/relationships/slide" Target="slide30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11.xml"/><Relationship Id="rId24" Type="http://schemas.openxmlformats.org/officeDocument/2006/relationships/slide" Target="slide31.xml"/><Relationship Id="rId5" Type="http://schemas.openxmlformats.org/officeDocument/2006/relationships/slide" Target="slide19.xml"/><Relationship Id="rId15" Type="http://schemas.openxmlformats.org/officeDocument/2006/relationships/slide" Target="slide21.xml"/><Relationship Id="rId23" Type="http://schemas.openxmlformats.org/officeDocument/2006/relationships/slide" Target="slide14.xml"/><Relationship Id="rId10" Type="http://schemas.openxmlformats.org/officeDocument/2006/relationships/slide" Target="slide24.xml"/><Relationship Id="rId19" Type="http://schemas.openxmlformats.org/officeDocument/2006/relationships/slide" Target="slide26.xml"/><Relationship Id="rId4" Type="http://schemas.openxmlformats.org/officeDocument/2006/relationships/slide" Target="slide13.xml"/><Relationship Id="rId9" Type="http://schemas.openxmlformats.org/officeDocument/2006/relationships/slide" Target="slide16.xml"/><Relationship Id="rId14" Type="http://schemas.openxmlformats.org/officeDocument/2006/relationships/slide" Target="slide20.xml"/><Relationship Id="rId22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631113" cy="2306637"/>
          </a:xfrm>
        </p:spPr>
        <p:txBody>
          <a:bodyPr/>
          <a:lstStyle/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«Системы счисления»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13325"/>
            <a:ext cx="4673600" cy="1511300"/>
          </a:xfrm>
        </p:spPr>
        <p:txBody>
          <a:bodyPr/>
          <a:lstStyle/>
          <a:p>
            <a:pPr eaLnBrk="1" hangingPunct="1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Ильичева Татьяна Евгеньевна</a:t>
            </a:r>
          </a:p>
          <a:p>
            <a:pPr eaLnBrk="1" hangingPunct="1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студентов 1-х курсов всех специальностей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27088" y="836613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</a:rPr>
              <a:t>Новороссийский колледж строительства и экономики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286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84313"/>
            <a:ext cx="31686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92275" y="4581525"/>
            <a:ext cx="5329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Переход хода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1050" y="333375"/>
            <a:ext cx="5329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FF0000"/>
                </a:solidFill>
                <a:latin typeface="Garamond" pitchFamily="18" charset="0"/>
              </a:rPr>
              <a:t>ВИРУС!!!</a:t>
            </a:r>
          </a:p>
        </p:txBody>
      </p:sp>
      <p:sp>
        <p:nvSpPr>
          <p:cNvPr id="14341" name="AutoShape 5">
            <a:hlinkClick r:id="" action="ppaction://hlinkshowjump?jump=lastslideviewed" highlightClick="1">
              <a:snd r:embed="rId3" name="breeze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/>
              </a:rPr>
              <a:t>Ура!!!</a:t>
            </a:r>
          </a:p>
        </p:txBody>
      </p:sp>
      <p:sp>
        <p:nvSpPr>
          <p:cNvPr id="15363" name="AutoShape 3">
            <a:hlinkClick r:id="rId2" action="ppaction://hlinksldjump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4" descr="MCj04404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5076825" y="1087438"/>
            <a:ext cx="3097213" cy="1549400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algn="ctr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4 балла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latin typeface="Garamond" pitchFamily="18" charset="0"/>
              </a:rPr>
              <a:t>Система счисления- это … </a:t>
            </a:r>
          </a:p>
        </p:txBody>
      </p:sp>
      <p:sp>
        <p:nvSpPr>
          <p:cNvPr id="1638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9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0563" y="1916113"/>
            <a:ext cx="4103687" cy="923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совокупность символов (цифр) и правил их использования для представления чисел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2 балла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Как записывается римское число 1000</a:t>
            </a:r>
            <a:endParaRPr lang="ru-RU" sz="3600" b="1" i="1">
              <a:latin typeface="Garamond" pitchFamily="18" charset="0"/>
            </a:endParaRPr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724525" y="1844675"/>
            <a:ext cx="2087563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554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867400" y="5445125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539750" y="1844675"/>
            <a:ext cx="7956550" cy="2881313"/>
            <a:chOff x="977" y="1872"/>
            <a:chExt cx="12960" cy="3642"/>
          </a:xfrm>
        </p:grpSpPr>
        <p:graphicFrame>
          <p:nvGraphicFramePr>
            <p:cNvPr id="18439" name="Object 5"/>
            <p:cNvGraphicFramePr>
              <a:graphicFrameLocks noChangeAspect="1"/>
            </p:cNvGraphicFramePr>
            <p:nvPr/>
          </p:nvGraphicFramePr>
          <p:xfrm>
            <a:off x="977" y="2160"/>
            <a:ext cx="3600" cy="3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" r:id="rId3" imgW="1132027" imgH="1054303" progId="">
                    <p:embed/>
                  </p:oleObj>
                </mc:Choice>
                <mc:Fallback>
                  <p:oleObj r:id="rId3" imgW="1132027" imgH="1054303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" y="2160"/>
                          <a:ext cx="3600" cy="3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 flipH="1">
              <a:off x="4289" y="2736"/>
              <a:ext cx="115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721" y="1872"/>
              <a:ext cx="405" cy="8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1844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9" y="3168"/>
              <a:ext cx="432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graphicFrame>
          <p:nvGraphicFramePr>
            <p:cNvPr id="18443" name="Object 9"/>
            <p:cNvGraphicFramePr>
              <a:graphicFrameLocks noChangeAspect="1"/>
            </p:cNvGraphicFramePr>
            <p:nvPr/>
          </p:nvGraphicFramePr>
          <p:xfrm>
            <a:off x="6881" y="3168"/>
            <a:ext cx="2304" cy="2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r:id="rId5" imgW="517550" imgH="515722" progId="">
                    <p:embed/>
                  </p:oleObj>
                </mc:Choice>
                <mc:Fallback>
                  <p:oleObj r:id="rId5" imgW="517550" imgH="515722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1" y="3168"/>
                          <a:ext cx="2304" cy="2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185" y="1872"/>
              <a:ext cx="864" cy="1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ч</a:t>
              </a:r>
            </a:p>
          </p:txBody>
        </p:sp>
        <p:sp>
          <p:nvSpPr>
            <p:cNvPr id="1844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201" y="1872"/>
              <a:ext cx="1008" cy="1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т</a:t>
              </a:r>
            </a:p>
          </p:txBody>
        </p:sp>
        <p:sp>
          <p:nvSpPr>
            <p:cNvPr id="1844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2497" y="3600"/>
              <a:ext cx="1440" cy="17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ь</a:t>
              </a:r>
            </a:p>
          </p:txBody>
        </p:sp>
      </p:grpSp>
      <p:sp>
        <p:nvSpPr>
          <p:cNvPr id="18437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1225550" y="5229225"/>
            <a:ext cx="2087563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Память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Основание Вавилонской системы счисления</a:t>
            </a:r>
            <a:endParaRPr lang="ru-RU" sz="3600" b="1" i="1">
              <a:latin typeface="Garamond" pitchFamily="18" charset="0"/>
            </a:endParaRPr>
          </a:p>
        </p:txBody>
      </p:sp>
      <p:sp>
        <p:nvSpPr>
          <p:cNvPr id="1946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/>
              </a:rPr>
              <a:t>Ура!!!</a:t>
            </a:r>
          </a:p>
        </p:txBody>
      </p:sp>
      <p:sp>
        <p:nvSpPr>
          <p:cNvPr id="20483" name="AutoShape 3">
            <a:hlinkClick r:id="rId2" action="ppaction://hlinksldjump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4" name="Picture 4" descr="MCj04404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5076825" y="981075"/>
            <a:ext cx="3097213" cy="1800225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algn="ctr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554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67400" y="5445125"/>
            <a:ext cx="302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82563" y="2103438"/>
            <a:ext cx="8961437" cy="2833687"/>
            <a:chOff x="720" y="3312"/>
            <a:chExt cx="14112" cy="4464"/>
          </a:xfrm>
        </p:grpSpPr>
        <p:graphicFrame>
          <p:nvGraphicFramePr>
            <p:cNvPr id="21511" name="Object 5"/>
            <p:cNvGraphicFramePr>
              <a:graphicFrameLocks noChangeAspect="1"/>
            </p:cNvGraphicFramePr>
            <p:nvPr/>
          </p:nvGraphicFramePr>
          <p:xfrm>
            <a:off x="4464" y="4896"/>
            <a:ext cx="2156" cy="2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r:id="rId3" imgW="420204" imgH="505158" progId="">
                    <p:embed/>
                  </p:oleObj>
                </mc:Choice>
                <mc:Fallback>
                  <p:oleObj r:id="rId3" imgW="420204" imgH="505158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3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4896"/>
                          <a:ext cx="2156" cy="2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6"/>
            <p:cNvGraphicFramePr>
              <a:graphicFrameLocks noChangeAspect="1"/>
            </p:cNvGraphicFramePr>
            <p:nvPr/>
          </p:nvGraphicFramePr>
          <p:xfrm>
            <a:off x="10512" y="4805"/>
            <a:ext cx="2880" cy="2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4" r:id="rId5" imgW="910742" imgH="800100" progId="">
                    <p:embed/>
                  </p:oleObj>
                </mc:Choice>
                <mc:Fallback>
                  <p:oleObj r:id="rId5" imgW="910742" imgH="8001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12" y="4805"/>
                          <a:ext cx="2880" cy="2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20" y="3456"/>
              <a:ext cx="2369" cy="43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Д</a:t>
              </a:r>
            </a:p>
          </p:txBody>
        </p:sp>
        <p:sp>
          <p:nvSpPr>
            <p:cNvPr id="2151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32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151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200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151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920" y="4464"/>
              <a:ext cx="1991" cy="27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П</a:t>
              </a:r>
            </a:p>
          </p:txBody>
        </p:sp>
        <p:sp>
          <p:nvSpPr>
            <p:cNvPr id="2151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3104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  <p:sp>
          <p:nvSpPr>
            <p:cNvPr id="2151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256" y="3312"/>
              <a:ext cx="576" cy="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</a:p>
          </p:txBody>
        </p:sp>
      </p:grpSp>
      <p:sp>
        <p:nvSpPr>
          <p:cNvPr id="21509" name="AutoShape 1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042988" y="5589588"/>
            <a:ext cx="2087562" cy="57626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Дисплей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162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403350" y="1484313"/>
            <a:ext cx="6551613" cy="1600200"/>
          </a:xfrm>
          <a:prstGeom prst="actionButtonBlank">
            <a:avLst/>
          </a:prstGeom>
          <a:gradFill rotWithShape="0">
            <a:gsLst>
              <a:gs pos="0">
                <a:srgbClr val="FF9966"/>
              </a:gs>
              <a:gs pos="50000">
                <a:srgbClr val="FFBB99"/>
              </a:gs>
              <a:gs pos="100000">
                <a:srgbClr val="FF9966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6600"/>
                </a:solidFill>
                <a:latin typeface="Comic Sans MS" pitchFamily="66" charset="0"/>
              </a:rPr>
              <a:t>Попробуй другую цифру!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5638800" y="304800"/>
            <a:ext cx="3200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>
            <a:off x="2667000" y="533400"/>
            <a:ext cx="3276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8839200" y="609600"/>
            <a:ext cx="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8534400" y="2971800"/>
            <a:ext cx="0" cy="2895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6" name="Picture 4" descr="1242588314_glamour1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429000"/>
            <a:ext cx="22510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6092825"/>
            <a:ext cx="10112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Где зародилась десятичная система счисления?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355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Индия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отрабатывать умения учащихся переводить числа в позиционных системах счисления;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умение применять полученные знания на практике при переводе чисел в позиционных системах счисления;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повышать  мотивацию учащихся через использование нестандартных заданий;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над формированием умения оценивать свою работу и работу товарищей;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логическое мышление;</a:t>
            </a:r>
          </a:p>
          <a:p>
            <a:endParaRPr lang="ru-RU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Сколько различных последовательностей длиной в 7 символов можно составить из цифр 0 и 1?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458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81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Как называлось на Руси число 1050 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5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5724525" y="1844675"/>
            <a:ext cx="23764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Колода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Число 3</a:t>
            </a:r>
            <a:r>
              <a:rPr lang="en-US" sz="4800"/>
              <a:t>7</a:t>
            </a:r>
            <a:r>
              <a:rPr lang="ru-RU" sz="4800"/>
              <a:t> в римской системе счисления имеет вид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29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508625" y="1844675"/>
            <a:ext cx="2592388" cy="5762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XXXVII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latin typeface="Garamond" pitchFamily="18" charset="0"/>
              </a:rPr>
              <a:t>Назовите алфавит пятиричной системы счисления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3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5508625" y="1557338"/>
            <a:ext cx="2592388" cy="9175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0, 1, 2, 3, 4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latin typeface="Garamond" pitchFamily="18" charset="0"/>
              </a:rPr>
              <a:t>Какому числу в десятичной системе счисления соответствует число АА</a:t>
            </a:r>
            <a:r>
              <a:rPr lang="ru-RU" sz="1400" b="1" i="1">
                <a:latin typeface="Garamond" pitchFamily="18" charset="0"/>
              </a:rPr>
              <a:t>16</a:t>
            </a:r>
            <a:r>
              <a:rPr lang="ru-RU" sz="4400" b="1" i="1">
                <a:latin typeface="Garamond" pitchFamily="18" charset="0"/>
              </a:rPr>
              <a:t>?</a:t>
            </a:r>
            <a:endParaRPr lang="ru-RU" sz="4800" b="1" i="1">
              <a:latin typeface="Garamond" pitchFamily="18" charset="0"/>
            </a:endParaRPr>
          </a:p>
        </p:txBody>
      </p:sp>
      <p:sp>
        <p:nvSpPr>
          <p:cNvPr id="2867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77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508625" y="2205038"/>
            <a:ext cx="2592388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176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4000" b="1" i="1">
                <a:latin typeface="Garamond" pitchFamily="18" charset="0"/>
              </a:rPr>
              <a:t>Как называется основное электронное устройство компьютера, его “мозг”?</a:t>
            </a:r>
            <a:r>
              <a:rPr lang="ru-RU"/>
              <a:t> </a:t>
            </a:r>
            <a:r>
              <a:rPr lang="ru-RU" sz="4800" b="1" i="1">
                <a:latin typeface="Garamond" pitchFamily="18" charset="0"/>
              </a:rPr>
              <a:t>?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01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4572000" y="2205038"/>
            <a:ext cx="3529013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Процессор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2263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i="1"/>
              <a:t>При сложении двух единиц в двоичной системе получится:</a:t>
            </a:r>
            <a:endParaRPr lang="ru-RU" sz="4800" i="1">
              <a:latin typeface="Garamond" pitchFamily="18" charset="0"/>
            </a:endParaRPr>
          </a:p>
        </p:txBody>
      </p:sp>
      <p:sp>
        <p:nvSpPr>
          <p:cNvPr id="30724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932363" y="2205038"/>
            <a:ext cx="2303462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000000"/>
                </a:solidFill>
                <a:latin typeface="Garamond" pitchFamily="18" charset="0"/>
              </a:rPr>
              <a:t>Назовите алфавит семиричной системы счисления</a:t>
            </a:r>
          </a:p>
        </p:txBody>
      </p:sp>
      <p:sp>
        <p:nvSpPr>
          <p:cNvPr id="3174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49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067175" y="2205038"/>
            <a:ext cx="4033838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0, 1, 2, 3, 4, 5, 6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Способ представления чисел с помощью цифровых знаков</a:t>
            </a:r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3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779838" y="2205038"/>
            <a:ext cx="4176712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Система счисления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В названии какой известной восточной сказки фигурирует число, начертание которого представляет собой запись числа в недесятичной системе счисления? </a:t>
            </a:r>
            <a:endParaRPr lang="ru-RU" sz="3600" b="1" i="1">
              <a:latin typeface="Garamond" pitchFamily="18" charset="0"/>
            </a:endParaRPr>
          </a:p>
        </p:txBody>
      </p:sp>
      <p:sp>
        <p:nvSpPr>
          <p:cNvPr id="33796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797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4572000" y="2205038"/>
            <a:ext cx="3024188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1000 и 1 ночь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b="1" dirty="0">
                <a:solidFill>
                  <a:srgbClr val="002060"/>
                </a:solidFill>
                <a:latin typeface="Garamond" pitchFamily="18" charset="0"/>
              </a:rPr>
              <a:t>Обобщающий урок</a:t>
            </a:r>
            <a:br>
              <a:rPr lang="kk-KZ" sz="4800" b="1" dirty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Garamond" pitchFamily="18" charset="0"/>
              </a:rPr>
              <a:t>«Системы счисления»</a:t>
            </a:r>
          </a:p>
        </p:txBody>
      </p:sp>
      <p:pic>
        <p:nvPicPr>
          <p:cNvPr id="7171" name="Picture 16" descr="bs0118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12875"/>
            <a:ext cx="48974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18"/>
          <p:cNvSpPr>
            <a:spLocks noChangeArrowheads="1" noChangeShapeType="1" noTextEdit="1"/>
          </p:cNvSpPr>
          <p:nvPr/>
        </p:nvSpPr>
        <p:spPr bwMode="auto">
          <a:xfrm>
            <a:off x="251520" y="5229200"/>
            <a:ext cx="8352928" cy="11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  <a:r>
              <a:rPr lang="ru-RU" sz="3600" dirty="0">
                <a:solidFill>
                  <a:srgbClr val="FF0000"/>
                </a:solidFill>
              </a:rPr>
              <a:t> “Чтобы вывести из ничтожества всё, достаточно единицы”</a:t>
            </a:r>
            <a:r>
              <a:rPr lang="ru-RU" sz="3600" kern="10" dirty="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3141663"/>
            <a:ext cx="8496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latin typeface="Garamond" pitchFamily="18" charset="0"/>
              </a:rPr>
              <a:t>Как в 16-ричной системе счисления записывается число 13?</a:t>
            </a:r>
          </a:p>
        </p:txBody>
      </p:sp>
      <p:sp>
        <p:nvSpPr>
          <p:cNvPr id="3482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21" name="Picture 5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932363" y="2205038"/>
            <a:ext cx="2087562" cy="71913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5845" name="Содержимое 12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19163" y="1512888"/>
            <a:ext cx="7786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Все 5-буквенные слова, составленные из букв А, О, У, записаны в алфавитном порядке. Вот начало списка: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1. ААААА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ААААО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ААААУ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4. АААОА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……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Запишите слово, которое стоит на 101-м месте от начала списка. 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428625" y="188913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Задание </a:t>
            </a:r>
            <a:r>
              <a:rPr lang="ru-RU" sz="4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 для самостоятельного выполнения</a:t>
            </a:r>
            <a:endParaRPr lang="ru-RU" sz="4400" b="1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313" y="4221163"/>
            <a:ext cx="331311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ОАУАО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9750" y="2374900"/>
            <a:ext cx="778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Сколько единиц в двоичной записи числа 1025?</a:t>
            </a: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868363" y="404813"/>
            <a:ext cx="7129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для самостоятельного выполнения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613" y="3860800"/>
            <a:ext cx="4464050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Arial"/>
              </a:rPr>
              <a:t>Получаем: 10000000001</a:t>
            </a:r>
            <a:r>
              <a:rPr lang="ru-RU" sz="2400" baseline="-25000" dirty="0">
                <a:solidFill>
                  <a:srgbClr val="FF0000"/>
                </a:solidFill>
                <a:latin typeface="Arial"/>
              </a:rPr>
              <a:t>2</a:t>
            </a:r>
            <a:r>
              <a:rPr lang="ru-RU" sz="2400" dirty="0">
                <a:solidFill>
                  <a:srgbClr val="FF0000"/>
                </a:solidFill>
                <a:latin typeface="Arial"/>
              </a:rPr>
              <a:t>. В числе 2-е единицы.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95350" y="1989138"/>
            <a:ext cx="7786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800" b="1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В некоторой системе счисления число 12 записывается в виде 110. Укажите основание системы счисления.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76238" y="422275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Задание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 для самостоятельного выполнения</a:t>
            </a:r>
            <a:endParaRPr lang="ru-RU" sz="4400" b="1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1800" y="4581525"/>
            <a:ext cx="3167063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28625" y="1293813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Дано А=9D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B=237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Какое из чисел C, записанных в двоичной системе, отвечает условию A&lt;C&lt;B?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1)10011010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2)10011110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3)10011111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4)11011110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28625" y="0"/>
            <a:ext cx="83581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Задание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4 </a:t>
            </a:r>
            <a:r>
              <a:rPr lang="ru-RU" sz="3600" b="1">
                <a:solidFill>
                  <a:srgbClr val="215968"/>
                </a:solidFill>
                <a:latin typeface="Calibri" pitchFamily="34" charset="0"/>
                <a:cs typeface="Times New Roman" pitchFamily="18" charset="0"/>
              </a:rPr>
              <a:t>для самостоятельного выполнения</a:t>
            </a:r>
            <a:endParaRPr lang="ru-RU" sz="4400" b="1">
              <a:solidFill>
                <a:srgbClr val="215968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4532313"/>
            <a:ext cx="7027863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A&lt;C&lt;B: 1001 1101</a:t>
            </a:r>
            <a:r>
              <a:rPr lang="pt-BR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&lt;1001 1110</a:t>
            </a:r>
            <a:r>
              <a:rPr lang="pt-BR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&lt;1001 1111</a:t>
            </a:r>
            <a:r>
              <a:rPr lang="pt-BR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aseline="-25000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Задание</a:t>
            </a:r>
            <a:r>
              <a:rPr lang="ru-RU" sz="3200" b="1" i="1" dirty="0">
                <a:solidFill>
                  <a:srgbClr val="FF0000"/>
                </a:solidFill>
              </a:rPr>
              <a:t> 5. </a:t>
            </a:r>
            <a:r>
              <a:rPr lang="ru-RU" sz="3200" b="1" i="1" dirty="0">
                <a:solidFill>
                  <a:srgbClr val="002060"/>
                </a:solidFill>
              </a:rPr>
              <a:t>Решение неравенств.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Поставьте вместо знака ? знак &lt;, &gt; или =.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23850" y="2276475"/>
            <a:ext cx="3960813" cy="3508375"/>
          </a:xfrm>
        </p:spPr>
        <p:txBody>
          <a:bodyPr/>
          <a:lstStyle/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. 285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 ?  11D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111111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  ?   1111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   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6С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  ?   101001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    </a:t>
            </a:r>
          </a:p>
          <a:p>
            <a:pPr eaLnBrk="1" hangingPunct="1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   ?   125</a:t>
            </a:r>
            <a:r>
              <a:rPr lang="ru-RU" sz="3200" b="1" i="1" baseline="-2500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37063" y="2205038"/>
            <a:ext cx="3960812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273050" algn="ctr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285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 285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63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&lt;  585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 108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&gt; 41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  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=  85</a:t>
            </a:r>
            <a:r>
              <a:rPr lang="ru-RU" sz="2000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Задание</a:t>
            </a:r>
            <a:r>
              <a:rPr lang="ru-RU" sz="2400" b="1" i="1" dirty="0">
                <a:solidFill>
                  <a:srgbClr val="FF0000"/>
                </a:solidFill>
              </a:rPr>
              <a:t> 6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Числовые последовательности. Расположите числа, записанные в различных системах счисления, в порядке возрастания: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900113" y="1700213"/>
            <a:ext cx="6777037" cy="2185987"/>
          </a:xfrm>
        </p:spPr>
        <p:txBody>
          <a:bodyPr/>
          <a:lstStyle/>
          <a:p>
            <a:pPr eaLnBrk="1" hangingPunct="1"/>
            <a:r>
              <a:rPr lang="ru-RU" b="1" i="1"/>
              <a:t>35</a:t>
            </a:r>
            <a:r>
              <a:rPr lang="ru-RU" b="1" i="1" baseline="-25000"/>
              <a:t>10</a:t>
            </a:r>
            <a:r>
              <a:rPr lang="ru-RU" b="1" i="1"/>
              <a:t>, 36</a:t>
            </a:r>
            <a:r>
              <a:rPr lang="ru-RU" b="1" i="1" baseline="-25000"/>
              <a:t>8</a:t>
            </a:r>
            <a:r>
              <a:rPr lang="ru-RU" b="1" i="1"/>
              <a:t>, 3А</a:t>
            </a:r>
            <a:r>
              <a:rPr lang="ru-RU" b="1" i="1" baseline="-25000"/>
              <a:t>16</a:t>
            </a:r>
            <a:r>
              <a:rPr lang="ru-RU" b="1" i="1"/>
              <a:t>, 100101</a:t>
            </a:r>
            <a:r>
              <a:rPr lang="ru-RU" b="1" i="1" baseline="-25000"/>
              <a:t>2</a:t>
            </a:r>
            <a:r>
              <a:rPr lang="ru-RU" b="1" i="1"/>
              <a:t>, 130</a:t>
            </a:r>
            <a:r>
              <a:rPr lang="ru-RU" b="1" i="1" baseline="-25000"/>
              <a:t>4</a:t>
            </a:r>
            <a:r>
              <a:rPr lang="ru-RU" b="1" i="1"/>
              <a:t>         </a:t>
            </a:r>
          </a:p>
          <a:p>
            <a:pPr eaLnBrk="1" hangingPunct="1"/>
            <a:r>
              <a:rPr lang="ru-RU" b="1" i="1"/>
              <a:t>111001</a:t>
            </a:r>
            <a:r>
              <a:rPr lang="ru-RU" b="1" i="1" baseline="-25000"/>
              <a:t>2</a:t>
            </a:r>
            <a:r>
              <a:rPr lang="ru-RU" b="1" i="1"/>
              <a:t>, 64</a:t>
            </a:r>
            <a:r>
              <a:rPr lang="ru-RU" b="1" i="1" baseline="-25000"/>
              <a:t>8</a:t>
            </a:r>
            <a:r>
              <a:rPr lang="ru-RU" b="1" i="1"/>
              <a:t>, 9Е</a:t>
            </a:r>
            <a:r>
              <a:rPr lang="ru-RU" b="1" i="1" baseline="-25000"/>
              <a:t>16</a:t>
            </a:r>
            <a:r>
              <a:rPr lang="ru-RU" b="1" i="1"/>
              <a:t>, 25</a:t>
            </a:r>
            <a:r>
              <a:rPr lang="ru-RU" b="1" i="1" baseline="-25000"/>
              <a:t>10</a:t>
            </a:r>
            <a:r>
              <a:rPr lang="ru-RU" b="1" i="1"/>
              <a:t>, 210</a:t>
            </a:r>
            <a:r>
              <a:rPr lang="ru-RU" b="1" i="1" baseline="-25000"/>
              <a:t>3</a:t>
            </a:r>
            <a:r>
              <a:rPr lang="ru-RU" b="1" i="1"/>
              <a:t>         </a:t>
            </a:r>
          </a:p>
          <a:p>
            <a:pPr eaLnBrk="1" hangingPunct="1"/>
            <a:r>
              <a:rPr lang="ru-RU" b="1" i="1"/>
              <a:t>72</a:t>
            </a:r>
            <a:r>
              <a:rPr lang="ru-RU" b="1" i="1" baseline="-25000"/>
              <a:t>8</a:t>
            </a:r>
            <a:r>
              <a:rPr lang="ru-RU" b="1" i="1"/>
              <a:t>, 156</a:t>
            </a:r>
            <a:r>
              <a:rPr lang="ru-RU" b="1" i="1" baseline="-25000"/>
              <a:t>10</a:t>
            </a:r>
            <a:r>
              <a:rPr lang="ru-RU" b="1" i="1"/>
              <a:t>, 101001</a:t>
            </a:r>
            <a:r>
              <a:rPr lang="ru-RU" b="1" i="1" baseline="-25000"/>
              <a:t>2</a:t>
            </a:r>
            <a:r>
              <a:rPr lang="ru-RU" b="1" i="1"/>
              <a:t>, 8В</a:t>
            </a:r>
            <a:r>
              <a:rPr lang="ru-RU" b="1" i="1" baseline="-25000"/>
              <a:t>16</a:t>
            </a:r>
            <a:r>
              <a:rPr lang="ru-RU" b="1" i="1"/>
              <a:t>, 232</a:t>
            </a:r>
            <a:r>
              <a:rPr lang="ru-RU" b="1" i="1" baseline="-25000"/>
              <a:t>5</a:t>
            </a:r>
            <a:r>
              <a:rPr lang="ru-RU" b="1" i="1"/>
              <a:t>       </a:t>
            </a:r>
          </a:p>
          <a:p>
            <a:pPr eaLnBrk="1" hangingPunct="1"/>
            <a:r>
              <a:rPr lang="ru-RU" b="1" i="1"/>
              <a:t>12D</a:t>
            </a:r>
            <a:r>
              <a:rPr lang="ru-RU" b="1" i="1" baseline="-25000"/>
              <a:t>16</a:t>
            </a:r>
            <a:r>
              <a:rPr lang="ru-RU" b="1" i="1"/>
              <a:t>, 78</a:t>
            </a:r>
            <a:r>
              <a:rPr lang="ru-RU" b="1" i="1" baseline="-25000"/>
              <a:t>8</a:t>
            </a:r>
            <a:r>
              <a:rPr lang="ru-RU" b="1" i="1"/>
              <a:t>, 100011</a:t>
            </a:r>
            <a:r>
              <a:rPr lang="ru-RU" b="1" i="1" baseline="-25000"/>
              <a:t>2</a:t>
            </a:r>
            <a:r>
              <a:rPr lang="ru-RU" b="1" i="1"/>
              <a:t>, 541</a:t>
            </a:r>
            <a:r>
              <a:rPr lang="ru-RU" b="1" i="1" baseline="-25000"/>
              <a:t>10</a:t>
            </a:r>
            <a:r>
              <a:rPr lang="ru-RU" b="1" i="1"/>
              <a:t>, 124</a:t>
            </a:r>
            <a:r>
              <a:rPr lang="ru-RU" b="1" i="1" baseline="-25000"/>
              <a:t>5</a:t>
            </a:r>
            <a:r>
              <a:rPr lang="ru-RU" b="1" i="1"/>
              <a:t>   </a:t>
            </a:r>
            <a:r>
              <a:rPr lang="ru-RU" i="1"/>
              <a:t> 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450" y="4221163"/>
            <a:ext cx="6264275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130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, 36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35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100101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3А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210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25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64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111001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9Е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101001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72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2325, 8В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156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27305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  100011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124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788, 12D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541</a:t>
            </a:r>
            <a:r>
              <a:rPr lang="ru-RU" sz="24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>
          <a:xfrm>
            <a:off x="755650" y="476250"/>
            <a:ext cx="7704138" cy="2808288"/>
          </a:xfrm>
        </p:spPr>
        <p:txBody>
          <a:bodyPr/>
          <a:lstStyle/>
          <a:p>
            <a:pPr eaLnBrk="1" hangingPunct="1"/>
            <a:r>
              <a:rPr lang="ru-RU" b="1" i="1">
                <a:solidFill>
                  <a:srgbClr val="002060"/>
                </a:solidFill>
              </a:rPr>
              <a:t> </a:t>
            </a:r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через запятую в порядке возрастания все числа, не превосходящие 25, запись которых в двоичной системе счисления оканчивается на 101. Числа в ответе указывать в десятичной системе счисления.</a:t>
            </a:r>
            <a:b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Объект 1"/>
          <p:cNvSpPr>
            <a:spLocks noGrp="1"/>
          </p:cNvSpPr>
          <p:nvPr>
            <p:ph idx="1"/>
          </p:nvPr>
        </p:nvSpPr>
        <p:spPr>
          <a:xfrm>
            <a:off x="1042988" y="3141663"/>
            <a:ext cx="6777037" cy="26908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endParaRPr lang="ru-RU"/>
          </a:p>
          <a:p>
            <a:pPr marL="0" indent="0" eaLnBrk="1" hangingPunct="1">
              <a:buFont typeface="Symbol" pitchFamily="18" charset="2"/>
              <a:buNone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11488" y="4213225"/>
            <a:ext cx="30956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5, 13, 21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331913" y="285908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ИДЕЯ !!!</a:t>
            </a:r>
          </a:p>
        </p:txBody>
      </p:sp>
      <p:pic>
        <p:nvPicPr>
          <p:cNvPr id="5" name="Picture 20" descr="CRCTR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25938"/>
            <a:ext cx="19208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T_Borodina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3043238"/>
            <a:ext cx="64087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Здесь зашифрована известная русская поговорка. Прочитайте ее, двигаясь с помощью двоичных цифр в определенной последовательности. 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33438" y="3225800"/>
            <a:ext cx="2170112" cy="13144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Что посеешь,</a:t>
            </a:r>
          </a:p>
          <a:p>
            <a:pPr algn="ctr">
              <a:defRPr/>
            </a:pPr>
            <a:r>
              <a:rPr lang="ru-RU" dirty="0"/>
              <a:t>То и пожнешь..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8313" y="593725"/>
            <a:ext cx="5400675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r>
              <a:rPr lang="ru-RU" sz="2000"/>
              <a:t>СКОЛЬКО ЛЕТ ДЕВОЧКЕ</a:t>
            </a:r>
          </a:p>
          <a:p>
            <a:r>
              <a:rPr lang="ru-RU" sz="2000"/>
              <a:t>(А. Стариков)</a:t>
            </a:r>
          </a:p>
          <a:p>
            <a:r>
              <a:rPr lang="ru-RU" sz="2000"/>
              <a:t>Ей было тысяча сто лет,</a:t>
            </a:r>
            <a:br>
              <a:rPr lang="ru-RU" sz="2000"/>
            </a:br>
            <a:r>
              <a:rPr lang="ru-RU" sz="2000"/>
              <a:t>Она в сто первый класс ходила,</a:t>
            </a:r>
            <a:br>
              <a:rPr lang="ru-RU" sz="2000"/>
            </a:br>
            <a:r>
              <a:rPr lang="ru-RU" sz="2000"/>
              <a:t>В портфеле по сто книг носила —</a:t>
            </a:r>
            <a:br>
              <a:rPr lang="ru-RU" sz="2000"/>
            </a:br>
            <a:r>
              <a:rPr lang="ru-RU" sz="2000"/>
              <a:t>Все это правда, а не бред.</a:t>
            </a:r>
            <a:br>
              <a:rPr lang="ru-RU" sz="2000"/>
            </a:br>
            <a:r>
              <a:rPr lang="ru-RU" sz="2000"/>
              <a:t>Когда, пыля десятком ног,</a:t>
            </a:r>
            <a:br>
              <a:rPr lang="ru-RU" sz="2000"/>
            </a:br>
            <a:r>
              <a:rPr lang="ru-RU" sz="2000"/>
              <a:t>Она шагала по дороге,</a:t>
            </a:r>
            <a:br>
              <a:rPr lang="ru-RU" sz="2000"/>
            </a:br>
            <a:r>
              <a:rPr lang="ru-RU" sz="2000"/>
              <a:t>За ней всегда бежал щенок</a:t>
            </a:r>
            <a:br>
              <a:rPr lang="ru-RU" sz="2000"/>
            </a:br>
            <a:r>
              <a:rPr lang="ru-RU" sz="2000"/>
              <a:t>С одним хвостом, зато стоногий.</a:t>
            </a:r>
            <a:br>
              <a:rPr lang="ru-RU" sz="2000"/>
            </a:br>
            <a:r>
              <a:rPr lang="ru-RU" sz="2000"/>
              <a:t>Она ловила каждый звук</a:t>
            </a:r>
          </a:p>
          <a:p>
            <a:r>
              <a:rPr lang="ru-RU" sz="2000"/>
              <a:t>Своими десятью ушами, </a:t>
            </a:r>
            <a:br>
              <a:rPr lang="ru-RU" sz="2000"/>
            </a:br>
            <a:r>
              <a:rPr lang="ru-RU" sz="2000"/>
              <a:t>И десять загорелых рук</a:t>
            </a:r>
            <a:br>
              <a:rPr lang="ru-RU" sz="2000"/>
            </a:br>
            <a:r>
              <a:rPr lang="ru-RU" sz="2000"/>
              <a:t>Портфель и поводок держали.</a:t>
            </a:r>
            <a:br>
              <a:rPr lang="ru-RU" sz="2000"/>
            </a:br>
            <a:r>
              <a:rPr lang="ru-RU" sz="2000"/>
              <a:t>И десять темно-синих глаз </a:t>
            </a:r>
            <a:br>
              <a:rPr lang="ru-RU" sz="2000"/>
            </a:br>
            <a:r>
              <a:rPr lang="ru-RU" sz="2000"/>
              <a:t>Рассматривали мир привычно, </a:t>
            </a:r>
            <a:br>
              <a:rPr lang="ru-RU" sz="2000"/>
            </a:br>
            <a:r>
              <a:rPr lang="ru-RU" sz="2000"/>
              <a:t>Но станет все совсем обычным, </a:t>
            </a:r>
            <a:br>
              <a:rPr lang="ru-RU" sz="2000"/>
            </a:br>
            <a:r>
              <a:rPr lang="ru-RU" sz="2000"/>
              <a:t>Когда поймете наш рассказ</a:t>
            </a:r>
            <a:r>
              <a:rPr lang="ru-RU" sz="2000">
                <a:latin typeface="Bookman Old Style" pitchFamily="18" charset="0"/>
              </a:rPr>
              <a:t>! </a:t>
            </a:r>
          </a:p>
        </p:txBody>
      </p:sp>
      <p:pic>
        <p:nvPicPr>
          <p:cNvPr id="8195" name="Picture 5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781300"/>
            <a:ext cx="35575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1268413"/>
            <a:ext cx="7554912" cy="4752975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>
                <a:solidFill>
                  <a:srgbClr val="FF0000"/>
                </a:solidFill>
              </a:rPr>
              <a:t>Творческое 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бумагах одного чудака-математика была найдена его автобиография. Она начиналась следующими удивительными словами: </a:t>
            </a:r>
          </a:p>
          <a:p>
            <a:pPr marL="69850" indent="0" eaLnBrk="1" hangingPunct="1">
              <a:buFont typeface="Wingdings 2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«Я окончил курс университета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лет от роду. Спустя год,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-летним молодым человеком, я женился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летней девушке. Незначительная разница в возрасте – всего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лет – способствовала тому, что мы жили общими интересами и мечтами. Спустя несколько лет у меня была уже и маленькая семья из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детей. Жалованья я получал в месяц всего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рублей, из которых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1/10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приходилось   отдавать сестре, так что мы с детьми жили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рублей в месяц» и т.д. </a:t>
            </a:r>
          </a:p>
          <a:p>
            <a:pPr eaLnBrk="1" hangingPunct="1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Чем объяснить странные противоречия в числах этого отрывка?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1313"/>
            <a:ext cx="7705725" cy="1143000"/>
          </a:xfrm>
        </p:spPr>
        <p:txBody>
          <a:bodyPr/>
          <a:lstStyle/>
          <a:p>
            <a:pPr eaLnBrk="1" hangingPunct="1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Задания на развитие памяти, логического мышления 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Анаграммы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мгрмпроаа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программа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вредайр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24075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драйвер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50825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урезрба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браузер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лайф</a:t>
            </a:r>
            <a:r>
              <a:rPr lang="ru-RU"/>
              <a:t> 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124075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файл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ротином</a:t>
            </a:r>
            <a:r>
              <a:rPr lang="ru-RU"/>
              <a:t> 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124075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монитор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кроимноф</a:t>
            </a:r>
            <a:r>
              <a:rPr lang="ru-RU"/>
              <a:t> 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микрофон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слькаап</a:t>
            </a:r>
            <a:r>
              <a:rPr lang="ru-RU"/>
              <a:t> 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Паскаль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чесвентир 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винчестер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китйждос 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948488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джойстик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оглатмир 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алгоритм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тоаофпаарт </a:t>
            </a:r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694848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фотоаппарат</a:t>
            </a: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дакрерот </a:t>
            </a:r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6948488" y="41640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редактор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075238" y="4868863"/>
            <a:ext cx="17287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яинофрамиц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6948488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информация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507523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инеидоркоав 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кодирование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096125" cy="14398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Проверка ранее изученного материала: </a:t>
            </a:r>
            <a:r>
              <a:rPr lang="ru-RU" sz="3600" b="1" u="sng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6202363" cy="5184775"/>
          </a:xfrm>
        </p:spPr>
        <p:txBody>
          <a:bodyPr/>
          <a:lstStyle/>
          <a:p>
            <a:pPr marL="358775" indent="-358775" eaLnBrk="1" hangingPunct="1">
              <a:lnSpc>
                <a:spcPct val="80000"/>
              </a:lnSpc>
              <a:buFontTx/>
              <a:buNone/>
            </a:pPr>
            <a:endParaRPr lang="ru-RU" sz="2800"/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Наука о законах, методах и способах накопления, обработки и передачи информации.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Организованная последовательность действий.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Устройство ввода информации.         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Сколько байт в одном килобайте.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Устройство ввода в ЭВМ информации непосредственно с листа.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Минимальная единица измерения кол-ва информации. </a:t>
            </a:r>
          </a:p>
          <a:p>
            <a:pPr marL="358775" indent="-358775" eaLnBrk="1" hangingPunct="1">
              <a:lnSpc>
                <a:spcPct val="80000"/>
              </a:lnSpc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Специальный индикатор, указывающий позицию на экране 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588125" y="1989138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Информатика 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6588125" y="2924175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Алгоритм </a:t>
            </a:r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588125" y="3429000"/>
            <a:ext cx="21605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Клавиатура  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588125" y="3789363"/>
            <a:ext cx="21605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1024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659563" y="4292600"/>
            <a:ext cx="21605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Сканер 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659563" y="48688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Бит  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6659563" y="5516563"/>
            <a:ext cx="21605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Курсор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55" name="Group 63"/>
          <p:cNvGraphicFramePr>
            <a:graphicFrameLocks noGrp="1"/>
          </p:cNvGraphicFramePr>
          <p:nvPr/>
        </p:nvGraphicFramePr>
        <p:xfrm>
          <a:off x="971550" y="1557338"/>
          <a:ext cx="7151688" cy="5014914"/>
        </p:xfrm>
        <a:graphic>
          <a:graphicData uri="http://schemas.openxmlformats.org/drawingml/2006/table">
            <a:tbl>
              <a:tblPr/>
              <a:tblGrid>
                <a:gridCol w="143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04" name="WordArt 43"/>
          <p:cNvSpPr>
            <a:spLocks noChangeArrowheads="1" noChangeShapeType="1" noTextEdit="1"/>
          </p:cNvSpPr>
          <p:nvPr/>
        </p:nvSpPr>
        <p:spPr bwMode="auto">
          <a:xfrm>
            <a:off x="1000125" y="314325"/>
            <a:ext cx="7127875" cy="69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4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Счастливый случай!</a:t>
            </a:r>
          </a:p>
        </p:txBody>
      </p:sp>
      <p:sp>
        <p:nvSpPr>
          <p:cNvPr id="11305" name="Text Box 4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" action="ppaction://hlinksldjump"/>
              </a:rPr>
              <a:t>1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6" name="Text Box 45"/>
          <p:cNvSpPr txBox="1">
            <a:spLocks noChangeArrowheads="1"/>
          </p:cNvSpPr>
          <p:nvPr/>
        </p:nvSpPr>
        <p:spPr bwMode="auto">
          <a:xfrm>
            <a:off x="5508625" y="5661025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3" action="ppaction://hlinksldjump"/>
              </a:rPr>
              <a:t>2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7" name="Text Box 46"/>
          <p:cNvSpPr txBox="1">
            <a:spLocks noChangeArrowheads="1"/>
          </p:cNvSpPr>
          <p:nvPr/>
        </p:nvSpPr>
        <p:spPr bwMode="auto">
          <a:xfrm>
            <a:off x="4067175" y="37163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4" action="ppaction://hlinksldjump"/>
              </a:rPr>
              <a:t>3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8" name="Text Box 47"/>
          <p:cNvSpPr txBox="1">
            <a:spLocks noChangeArrowheads="1"/>
          </p:cNvSpPr>
          <p:nvPr/>
        </p:nvSpPr>
        <p:spPr bwMode="auto">
          <a:xfrm>
            <a:off x="5508625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5" action="ppaction://hlinksldjump"/>
              </a:rPr>
              <a:t>4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09" name="Text Box 48"/>
          <p:cNvSpPr txBox="1">
            <a:spLocks noChangeArrowheads="1"/>
          </p:cNvSpPr>
          <p:nvPr/>
        </p:nvSpPr>
        <p:spPr bwMode="auto">
          <a:xfrm>
            <a:off x="1187450" y="35734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6" action="ppaction://hlinksldjump"/>
              </a:rPr>
              <a:t>5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0" name="Text Box 49"/>
          <p:cNvSpPr txBox="1">
            <a:spLocks noChangeArrowheads="1"/>
          </p:cNvSpPr>
          <p:nvPr/>
        </p:nvSpPr>
        <p:spPr bwMode="auto">
          <a:xfrm>
            <a:off x="2627313" y="465296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7" action="ppaction://hlinksldjump"/>
              </a:rPr>
              <a:t>6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1" name="Text Box 50"/>
          <p:cNvSpPr txBox="1">
            <a:spLocks noChangeArrowheads="1"/>
          </p:cNvSpPr>
          <p:nvPr/>
        </p:nvSpPr>
        <p:spPr bwMode="auto">
          <a:xfrm>
            <a:off x="414020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8" action="ppaction://hlinksldjump"/>
              </a:rPr>
              <a:t>7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2" name="Text Box 51"/>
          <p:cNvSpPr txBox="1">
            <a:spLocks noChangeArrowheads="1"/>
          </p:cNvSpPr>
          <p:nvPr/>
        </p:nvSpPr>
        <p:spPr bwMode="auto">
          <a:xfrm>
            <a:off x="5435600" y="364490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9" action="ppaction://hlinksldjump"/>
              </a:rPr>
              <a:t>8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3" name="Text Box 52"/>
          <p:cNvSpPr txBox="1">
            <a:spLocks noChangeArrowheads="1"/>
          </p:cNvSpPr>
          <p:nvPr/>
        </p:nvSpPr>
        <p:spPr bwMode="auto">
          <a:xfrm>
            <a:off x="1187450" y="573405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0" action="ppaction://hlinksldjump"/>
              </a:rPr>
              <a:t>9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4" name="Text Box 53"/>
          <p:cNvSpPr txBox="1">
            <a:spLocks noChangeArrowheads="1"/>
          </p:cNvSpPr>
          <p:nvPr/>
        </p:nvSpPr>
        <p:spPr bwMode="auto">
          <a:xfrm>
            <a:off x="6877050" y="170021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9" action="ppaction://hlinksldjump"/>
              </a:rPr>
              <a:t>10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5" name="Text Box 54"/>
          <p:cNvSpPr txBox="1">
            <a:spLocks noChangeArrowheads="1"/>
          </p:cNvSpPr>
          <p:nvPr/>
        </p:nvSpPr>
        <p:spPr bwMode="auto">
          <a:xfrm>
            <a:off x="2627313" y="364490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1" action="ppaction://hlinksldjump"/>
              </a:rPr>
              <a:t>11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6" name="Text Box 55"/>
          <p:cNvSpPr txBox="1">
            <a:spLocks noChangeArrowheads="1"/>
          </p:cNvSpPr>
          <p:nvPr/>
        </p:nvSpPr>
        <p:spPr bwMode="auto">
          <a:xfrm>
            <a:off x="2627313" y="170021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2" action="ppaction://hlinksldjump"/>
              </a:rPr>
              <a:t>12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7" name="Text Box 56"/>
          <p:cNvSpPr txBox="1">
            <a:spLocks noChangeArrowheads="1"/>
          </p:cNvSpPr>
          <p:nvPr/>
        </p:nvSpPr>
        <p:spPr bwMode="auto">
          <a:xfrm>
            <a:off x="4067175" y="5734050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3" action="ppaction://hlinksldjump"/>
              </a:rPr>
              <a:t>13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8" name="Text Box 57"/>
          <p:cNvSpPr txBox="1">
            <a:spLocks noChangeArrowheads="1"/>
          </p:cNvSpPr>
          <p:nvPr/>
        </p:nvSpPr>
        <p:spPr bwMode="auto">
          <a:xfrm>
            <a:off x="1187450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4" action="ppaction://hlinksldjump"/>
              </a:rPr>
              <a:t>14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19" name="Text Box 58"/>
          <p:cNvSpPr txBox="1">
            <a:spLocks noChangeArrowheads="1"/>
          </p:cNvSpPr>
          <p:nvPr/>
        </p:nvSpPr>
        <p:spPr bwMode="auto">
          <a:xfrm>
            <a:off x="6948488" y="364490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5" action="ppaction://hlinksldjump"/>
              </a:rPr>
              <a:t>15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0" name="Text Box 59"/>
          <p:cNvSpPr txBox="1">
            <a:spLocks noChangeArrowheads="1"/>
          </p:cNvSpPr>
          <p:nvPr/>
        </p:nvSpPr>
        <p:spPr bwMode="auto">
          <a:xfrm>
            <a:off x="4067175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6" action="ppaction://hlinksldjump"/>
              </a:rPr>
              <a:t>16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1" name="Text Box 60"/>
          <p:cNvSpPr txBox="1">
            <a:spLocks noChangeArrowheads="1"/>
          </p:cNvSpPr>
          <p:nvPr/>
        </p:nvSpPr>
        <p:spPr bwMode="auto">
          <a:xfrm>
            <a:off x="5508625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7" action="ppaction://hlinksldjump"/>
              </a:rPr>
              <a:t>17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2" name="Text Box 61"/>
          <p:cNvSpPr txBox="1">
            <a:spLocks noChangeArrowheads="1"/>
          </p:cNvSpPr>
          <p:nvPr/>
        </p:nvSpPr>
        <p:spPr bwMode="auto">
          <a:xfrm>
            <a:off x="2627313" y="2636838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8" action="ppaction://hlinksldjump"/>
              </a:rPr>
              <a:t>18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3" name="Text Box 62"/>
          <p:cNvSpPr txBox="1">
            <a:spLocks noChangeArrowheads="1"/>
          </p:cNvSpPr>
          <p:nvPr/>
        </p:nvSpPr>
        <p:spPr bwMode="auto">
          <a:xfrm>
            <a:off x="6948488" y="4652963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8" action="ppaction://hlinksldjump"/>
              </a:rPr>
              <a:t>19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4" name="Text Box 64"/>
          <p:cNvSpPr txBox="1">
            <a:spLocks noChangeArrowheads="1"/>
          </p:cNvSpPr>
          <p:nvPr/>
        </p:nvSpPr>
        <p:spPr bwMode="auto">
          <a:xfrm>
            <a:off x="1187450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9" action="ppaction://hlinksldjump"/>
              </a:rPr>
              <a:t>20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5" name="Text Box 65"/>
          <p:cNvSpPr txBox="1">
            <a:spLocks noChangeArrowheads="1"/>
          </p:cNvSpPr>
          <p:nvPr/>
        </p:nvSpPr>
        <p:spPr bwMode="auto">
          <a:xfrm>
            <a:off x="2627313" y="5734050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0" action="ppaction://hlinksldjump"/>
              </a:rPr>
              <a:t>21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6" name="Text Box 66"/>
          <p:cNvSpPr txBox="1">
            <a:spLocks noChangeArrowheads="1"/>
          </p:cNvSpPr>
          <p:nvPr/>
        </p:nvSpPr>
        <p:spPr bwMode="auto">
          <a:xfrm>
            <a:off x="4067175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1" action="ppaction://hlinksldjump"/>
              </a:rPr>
              <a:t>22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7" name="Text Box 67"/>
          <p:cNvSpPr txBox="1">
            <a:spLocks noChangeArrowheads="1"/>
          </p:cNvSpPr>
          <p:nvPr/>
        </p:nvSpPr>
        <p:spPr bwMode="auto">
          <a:xfrm>
            <a:off x="6877050" y="2636838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11" action="ppaction://hlinksldjump"/>
              </a:rPr>
              <a:t>23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8" name="Text Box 68"/>
          <p:cNvSpPr txBox="1">
            <a:spLocks noChangeArrowheads="1"/>
          </p:cNvSpPr>
          <p:nvPr/>
        </p:nvSpPr>
        <p:spPr bwMode="auto">
          <a:xfrm>
            <a:off x="6948488" y="5661025"/>
            <a:ext cx="935037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2" action="ppaction://hlinksldjump"/>
              </a:rPr>
              <a:t>24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29" name="Text Box 69"/>
          <p:cNvSpPr txBox="1">
            <a:spLocks noChangeArrowheads="1"/>
          </p:cNvSpPr>
          <p:nvPr/>
        </p:nvSpPr>
        <p:spPr bwMode="auto">
          <a:xfrm>
            <a:off x="5508625" y="4652963"/>
            <a:ext cx="935038" cy="711200"/>
          </a:xfrm>
          <a:prstGeom prst="rect">
            <a:avLst/>
          </a:prstGeom>
          <a:solidFill>
            <a:srgbClr val="CC99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FF"/>
                </a:solidFill>
                <a:hlinkClick r:id="rId23" action="ppaction://hlinksldjump"/>
              </a:rPr>
              <a:t>25</a:t>
            </a:r>
            <a:endParaRPr lang="en-US" sz="4000" b="1">
              <a:solidFill>
                <a:srgbClr val="9900FF"/>
              </a:solidFill>
            </a:endParaRPr>
          </a:p>
        </p:txBody>
      </p:sp>
      <p:sp>
        <p:nvSpPr>
          <p:cNvPr id="11330" name="AutoShape 7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5763" y="908050"/>
            <a:ext cx="5546725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Проверка усвоения изученного материала</a:t>
            </a:r>
          </a:p>
        </p:txBody>
      </p:sp>
      <p:sp>
        <p:nvSpPr>
          <p:cNvPr id="2" name="5-конечная звезда 1">
            <a:hlinkClick r:id="rId24" action="ppaction://hlinksldjump"/>
          </p:cNvPr>
          <p:cNvSpPr/>
          <p:nvPr/>
        </p:nvSpPr>
        <p:spPr>
          <a:xfrm>
            <a:off x="8128000" y="6089650"/>
            <a:ext cx="836613" cy="6524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105275" cy="1220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aramond"/>
              </a:rPr>
              <a:t>Ура!!!</a:t>
            </a:r>
          </a:p>
        </p:txBody>
      </p:sp>
      <p:sp>
        <p:nvSpPr>
          <p:cNvPr id="12291" name="AutoShape 3">
            <a:hlinkClick r:id="" action="ppaction://hlinkshowjump?jump=lastslideviewed" highlightClick="1">
              <a:snd r:embed="rId2" name="drumroll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 descr="MCj04404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716463" y="1341438"/>
            <a:ext cx="3097212" cy="1511300"/>
          </a:xfrm>
          <a:prstGeom prst="wedgeEllipseCallout">
            <a:avLst>
              <a:gd name="adj1" fmla="val -41903"/>
              <a:gd name="adj2" fmla="val 1020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</a:t>
            </a:r>
          </a:p>
          <a:p>
            <a:pPr algn="ctr"/>
            <a:endParaRPr lang="ru-RU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779838" y="404813"/>
            <a:ext cx="3024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latin typeface="Garamond" pitchFamily="18" charset="0"/>
              </a:rPr>
              <a:t>3 балла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328453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/>
              <a:t>Какие виды систем счисления вы знаете?</a:t>
            </a:r>
          </a:p>
        </p:txBody>
      </p:sp>
      <p:sp>
        <p:nvSpPr>
          <p:cNvPr id="13316" name="AutoShape 4">
            <a:hlinkClick r:id="" action="ppaction://hlinkshowjump?jump=lastslideviewed" highlightClick="1">
              <a:snd r:embed="rId2" name="laser.wav"/>
            </a:hlinkClick>
          </p:cNvPr>
          <p:cNvSpPr>
            <a:spLocks noChangeArrowheads="1"/>
          </p:cNvSpPr>
          <p:nvPr/>
        </p:nvSpPr>
        <p:spPr bwMode="auto">
          <a:xfrm>
            <a:off x="4067175" y="6021388"/>
            <a:ext cx="1008063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7" name="Picture 5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24479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859338" y="1628775"/>
            <a:ext cx="3816350" cy="10080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bg1"/>
                </a:solidFill>
              </a:rPr>
              <a:t>Позиционные и 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</a:rPr>
              <a:t>непозиционные СС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2231</TotalTime>
  <Words>808</Words>
  <Application>Microsoft Office PowerPoint</Application>
  <PresentationFormat>Экран (4:3)</PresentationFormat>
  <Paragraphs>213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Arial</vt:lpstr>
      <vt:lpstr>Bookman Old Style</vt:lpstr>
      <vt:lpstr>Calibri</vt:lpstr>
      <vt:lpstr>Century Gothic</vt:lpstr>
      <vt:lpstr>Comic Sans MS</vt:lpstr>
      <vt:lpstr>Garamond</vt:lpstr>
      <vt:lpstr>Impact</vt:lpstr>
      <vt:lpstr>Symbol</vt:lpstr>
      <vt:lpstr>Tahoma</vt:lpstr>
      <vt:lpstr>Times New Roman</vt:lpstr>
      <vt:lpstr>Wingdings 2</vt:lpstr>
      <vt:lpstr>Остин</vt:lpstr>
      <vt:lpstr>«Системы счисления»  </vt:lpstr>
      <vt:lpstr>Цели</vt:lpstr>
      <vt:lpstr>Обобщающий урок «Системы счисления»</vt:lpstr>
      <vt:lpstr>Презентация PowerPoint</vt:lpstr>
      <vt:lpstr>            Задания на развитие памяти, логического мышления                                                    Анаграммы</vt:lpstr>
      <vt:lpstr>Проверка ранее изученного материала: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Повторяй! Не зевай!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5. Решение неравенств.  Поставьте вместо знака ? знак &lt;, &gt; или =.</vt:lpstr>
      <vt:lpstr>Задание 6  Числовые последовательности. Расположите числа, записанные в различных системах счисления, в порядке возрастания: </vt:lpstr>
      <vt:lpstr> Задание 7.  Укажите через запятую в порядке возрастания все числа, не превосходящие 25, запись которых в двоичной системе счисления оканчивается на 101. Числа в ответе указывать в десятичной системе счисления. </vt:lpstr>
      <vt:lpstr>Здесь зашифрована известная русская поговорка. Прочитайте ее, двигаясь с помощью двоичных цифр в определенной последовательности.  </vt:lpstr>
      <vt:lpstr>Презентация PowerPoint</vt:lpstr>
      <vt:lpstr>Творческое домашнее задание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Ильичёва Татьяна Евгеньевна</cp:lastModifiedBy>
  <cp:revision>169</cp:revision>
  <dcterms:created xsi:type="dcterms:W3CDTF">2009-02-06T08:45:38Z</dcterms:created>
  <dcterms:modified xsi:type="dcterms:W3CDTF">2019-11-13T10:52:48Z</dcterms:modified>
</cp:coreProperties>
</file>