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55" r:id="rId1"/>
  </p:sldMasterIdLst>
  <p:sldIdLst>
    <p:sldId id="276" r:id="rId2"/>
    <p:sldId id="275" r:id="rId3"/>
    <p:sldId id="277" r:id="rId4"/>
    <p:sldId id="294" r:id="rId5"/>
    <p:sldId id="278" r:id="rId6"/>
    <p:sldId id="295" r:id="rId7"/>
    <p:sldId id="288" r:id="rId8"/>
    <p:sldId id="292" r:id="rId9"/>
    <p:sldId id="289" r:id="rId10"/>
    <p:sldId id="293" r:id="rId11"/>
    <p:sldId id="279" r:id="rId12"/>
    <p:sldId id="257" r:id="rId13"/>
    <p:sldId id="272" r:id="rId14"/>
    <p:sldId id="258" r:id="rId15"/>
    <p:sldId id="264" r:id="rId16"/>
    <p:sldId id="265" r:id="rId17"/>
    <p:sldId id="280" r:id="rId18"/>
    <p:sldId id="291" r:id="rId19"/>
    <p:sldId id="281" r:id="rId20"/>
    <p:sldId id="282" r:id="rId21"/>
    <p:sldId id="283" r:id="rId22"/>
    <p:sldId id="259" r:id="rId23"/>
    <p:sldId id="266" r:id="rId24"/>
    <p:sldId id="260" r:id="rId25"/>
    <p:sldId id="274" r:id="rId26"/>
    <p:sldId id="267" r:id="rId27"/>
    <p:sldId id="271" r:id="rId28"/>
    <p:sldId id="261" r:id="rId29"/>
    <p:sldId id="286" r:id="rId30"/>
    <p:sldId id="285" r:id="rId31"/>
    <p:sldId id="268" r:id="rId32"/>
    <p:sldId id="269" r:id="rId33"/>
    <p:sldId id="263" r:id="rId34"/>
    <p:sldId id="290" r:id="rId35"/>
    <p:sldId id="287" r:id="rId36"/>
    <p:sldId id="270" r:id="rId37"/>
    <p:sldId id="29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75" d="100"/>
          <a:sy n="75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643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34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4091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492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44141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471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3512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026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84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120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970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65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218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58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087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516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F57B9-28F2-4976-89C4-4FA8B8A33628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494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images.yandex.ru/yandsearch?source=wiz&amp;fp=45&amp;uinfo=ww-1349-wh-673-fw-1124-fh-467-pd-1&amp;p=45&amp;text=%D0%BB%D0%B5%D0%BD%D1%82%D0%BE%D1%87%D0%BD%D1%8B%D0%B9%20%D1%84%D1%83%D0%BD%D0%B4%D0%B0%D0%BC%D0%B5%D0%BD%D1%82%20%D1%84%D0%BE%D1%82%D0%BE&amp;noreask=1&amp;pos=1355&amp;rpt=simage&amp;lr=35&amp;img_url=http://st-stroitel.okis.ru/img/st-stroitel/fff.gi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pt-online.org/288274" TargetMode="External"/><Relationship Id="rId2" Type="http://schemas.openxmlformats.org/officeDocument/2006/relationships/hyperlink" Target="https://ppt4web.ru/tekhnologija/osnovy-potochnojj-organizacii-stroitelstva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yslide.ru/presentation/osnovy-potochnoj-organizacii-stroitelstva" TargetMode="External"/><Relationship Id="rId5" Type="http://schemas.openxmlformats.org/officeDocument/2006/relationships/hyperlink" Target="http://www.stroyplan.info/osnovy-organizatsii-stroitelnogo-proizvodstva/2-potochnye-metody-organizatsii-stroitelnogo-proizvodstva/2-2-raznovidnosti-stroitelnogo-potoka.html" TargetMode="External"/><Relationship Id="rId4" Type="http://schemas.openxmlformats.org/officeDocument/2006/relationships/hyperlink" Target="https://presentacii.ru/presentation/osnovy-potochnoj-organizacii-stroitelstv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fp=0&amp;text=%D0%BE%D0%BF%D1%80%D0%B5%D0%B4%D0%B5%D0%BB%D0%B5%D0%BD%D0%B8%D0%B5%20%D1%84%D1%83%D0%BD%D0%B4%D0%B0%D0%BC%D0%B5%D0%BD%D1%82%20%D1%81%D1%82%D0%B0%D0%BA%D0%B0%D0%BD%D0%BD%D0%BE%D0%B3%D0%BE%20%D1%82%D0%B8%D0%BF%D0%B0&amp;noreask=1&amp;pos=1&amp;lr=35&amp;rpt=simage&amp;uinfo=ww-1349-wh-673-fw-1124-fh-467-pd-1&amp;img_url=http://cdn.stpulscen.ru/system/images/product/002/335/829_thumb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3"/>
            <a:ext cx="58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Методы  строительства и производства СМР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4169992"/>
            <a:ext cx="45720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преподаватель спец. дисциплин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Недильская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И .И.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7"/>
            <a:ext cx="6318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 Расчет основных параметров потока с учетом обеспечения одновременности совмещения выполнения большинства работ и согласованности между продолжительностью выполнения отдельных видов работ и числом ведущих машин и рабочих бригад.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6. Расчет последовательности перехода ведущих строительных бригад рабочих и машин с объекта на объект с учетом соблюдения запланированного ритма строительства.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" descr="ff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36911"/>
            <a:ext cx="4392488" cy="4283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277220"/>
            <a:ext cx="6912768" cy="56323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создания строительного потока необходимо: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	производственный процесс строительства расчленить на состав­ляющие процессы;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	разделить труд между исполнителями;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	создать производственный ритм;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	максимально совместить во времени выполнение строительных процессов.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Строительный поток графически изображается в виде цикло­граммы.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Циклограмма - графическое изображение развития строительного по­тока в пространстве и во времени. Составляющие строительного по­тока на циклограмме изображаются наклонными линиями.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Autofit/>
          </a:bodyPr>
          <a:lstStyle/>
          <a:p>
            <a:pPr marL="180000" indent="180000" algn="just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Поточный метод – это такой метод организации работ, который обеспечивает планомерный и рит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мичный выпуск готовой строительной продукции на основе непрерывной и равномерной работы трудовых коллективов неизменного состава, обеспеченных своевременной и комплектной поставкой всех необходимых материально-технических ресурсов.</a:t>
            </a:r>
          </a:p>
        </p:txBody>
      </p:sp>
      <p:pic>
        <p:nvPicPr>
          <p:cNvPr id="4" name="Рисунок 3" descr="40042_html_7ba91a8d поточ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2826" y="2818779"/>
            <a:ext cx="5593470" cy="395183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Реализация поточного метода производства работ выдвигает определенные требования 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производства. Общий производственный процесс при этом разделяется на ряд простых процессов или работ, выполняемых бригадами (звеньями), имеющими постоянный состав.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ендарный график работ при последовательном методе возведения зданий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93096"/>
            <a:ext cx="6120680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693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этом случае требуется широкая специализация строительных бригад и звеньев. Когда это условие не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быть выполнено, поточный метод применяют в работе комплексных бригад, что приводит к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меньшей расчлененности строительного процесса на работы и операции и снижает эффективность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поточного метода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транше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996951"/>
            <a:ext cx="5148065" cy="386104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17632" cy="243914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в практику строительного производства поточных методов ведения работ позволяет реализовать важнейшие принципы организации строительства – планомерность и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круглогодичность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ведения строительных работ. Поточные методы обеспечивают эффективное использование материальных и  технических ресурсов, денежных средств, повышение производительности труда, снижение себестоимости работ и достижение высоких технико-экономических показателей деятельности строительной организации.</a:t>
            </a:r>
            <a: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Фундамен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6182" y="4005064"/>
            <a:ext cx="5175249" cy="285293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06904"/>
            <a:ext cx="8640960" cy="303342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применении поточного метода происходит: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сокращение потерь рабочего времени примерно на 23 %;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улучшение условий эксплуатации строительных машин – 19 %;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снижение себестоимости строительства – 15 %;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повышение производительности труда – 40 %;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сокращение сроков строительства примерно в 1,8 раза.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Преимущества поточного метода организации строительного производства становятся более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очевидными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сравнении его с последовательным и параллельным методами организации работ.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Стены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6182" y="3573016"/>
            <a:ext cx="5175249" cy="328498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67544" y="53913"/>
            <a:ext cx="8424936" cy="61247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</a:tabLst>
            </a:pPr>
            <a:endParaRPr lang="ru-RU" sz="2400" b="1" dirty="0" smtClean="0" bmk="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</a:tabLst>
            </a:pPr>
            <a:r>
              <a:rPr kumimoji="0" lang="ru-RU" sz="24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Параметры строительного потока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Принято различать три вида параметров потока: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	пространственные;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	технологические;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	параметры времени.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пространственным строительным параметрам относятся делянка, захватка, монтажный участок, фронт работ, ярус.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технологическим параметрам - число частных потоков, объемы работ, трудоемкость, интенсивность потока.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параметрам времени - шаг потока, темп потока, модуль цикличности.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Частные потоки являются составляющими строительного по­тока. Число частных потоков зависит от глубины расчленения строи­тельного процесса на составляющие.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6561.jpg"/>
          <p:cNvPicPr>
            <a:picLocks noChangeAspect="1"/>
          </p:cNvPicPr>
          <p:nvPr/>
        </p:nvPicPr>
        <p:blipFill>
          <a:blip r:embed="rId2" cstate="print"/>
          <a:srcRect b="14720"/>
          <a:stretch>
            <a:fillRect/>
          </a:stretch>
        </p:blipFill>
        <p:spPr>
          <a:xfrm>
            <a:off x="1801298" y="3313739"/>
            <a:ext cx="5541404" cy="354426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260648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Интенсивность или мощность потока - это количество вы­пускаемой строительной продукции в единицу времени.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Модуль цикличности (к) - это отрезок времени, являющийся единицей измерения продолжительности строительного потока.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Модуль цикличности для ритмичного частного потока являет­ся продолжительностью частного потока на захватке. 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9"/>
            <a:ext cx="3219102" cy="3175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7"/>
            <a:ext cx="5688632" cy="72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140968"/>
            <a:ext cx="1224136" cy="7200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3416300"/>
          <a:ext cx="6096000" cy="254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3416300"/>
          <a:ext cx="6096000" cy="254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3568" y="4293096"/>
          <a:ext cx="5400600" cy="360040"/>
        </p:xfrm>
        <a:graphic>
          <a:graphicData uri="http://schemas.openxmlformats.org/drawingml/2006/table">
            <a:tbl>
              <a:tblPr/>
              <a:tblGrid>
                <a:gridCol w="5400600"/>
              </a:tblGrid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где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ритм потока</a:t>
                      </a:r>
                      <a:endParaRPr lang="ru-RU" sz="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</a:t>
            </a: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 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 - ритм потока.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79512" y="4725124"/>
            <a:ext cx="8784976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продолжительность частного потока на захватках меня­ется, то за модуль цикличности принимается наименьшая продолжи­тельность частного потока на соответствующей захватке.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 потока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 </a:t>
            </a:r>
            <a:r>
              <a:rPr kumimoji="0" lang="ru-RU" sz="1600" b="0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промежуток времени между двумя смежными частными потоками.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может быть равным модулю цикличности (рис. 1,2), мень­ше (рис. 1,3) и больше его (рис. 1,4).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784887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002060"/>
                </a:solidFill>
                <a:latin typeface="Bookman Old Style" pitchFamily="18" charset="0"/>
              </a:rPr>
              <a:t>Цель урока:</a:t>
            </a:r>
            <a:r>
              <a:rPr lang="ru-RU" sz="3200" b="1" dirty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  <a:t>ознакомить студентов с темой   </a:t>
            </a:r>
            <a:r>
              <a:rPr lang="ru-RU" sz="3200" b="1" dirty="0" smtClean="0">
                <a:solidFill>
                  <a:srgbClr val="404040"/>
                </a:solidFill>
                <a:latin typeface="Bookman Old Style" pitchFamily="18" charset="0"/>
              </a:rPr>
              <a:t>«</a:t>
            </a:r>
            <a:r>
              <a:rPr lang="ru-RU" sz="2800" dirty="0" smtClean="0">
                <a:ln w="18000">
                  <a:solidFill>
                    <a:srgbClr val="54A021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Методы строительства, цель </a:t>
            </a:r>
            <a:r>
              <a:rPr lang="ru-RU" sz="2800" dirty="0">
                <a:ln w="18000">
                  <a:solidFill>
                    <a:srgbClr val="54A021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и сущность поточной организации строительства и производства СМР</a:t>
            </a:r>
            <a:r>
              <a:rPr lang="ru-RU" sz="3200" b="1" dirty="0" smtClean="0">
                <a:solidFill>
                  <a:srgbClr val="404040"/>
                </a:solidFill>
                <a:latin typeface="Corbel"/>
              </a:rPr>
              <a:t>».</a:t>
            </a:r>
            <a: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  <a:t/>
            </a:r>
            <a:b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Bookman Old Style" pitchFamily="18" charset="0"/>
              </a:rPr>
              <a:t>Задачи урока:</a:t>
            </a:r>
            <a: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  <a:t> </a:t>
            </a:r>
            <a:r>
              <a:rPr lang="ru-RU" sz="3200" b="1" dirty="0" smtClean="0">
                <a:solidFill>
                  <a:srgbClr val="404040"/>
                </a:solidFill>
                <a:latin typeface="Bookman Old Style" pitchFamily="18" charset="0"/>
              </a:rPr>
              <a:t>Изучить </a:t>
            </a:r>
            <a: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  <a:t>основные понятия   </a:t>
            </a:r>
            <a:r>
              <a:rPr lang="ru-RU" sz="3200" b="1" dirty="0" smtClean="0">
                <a:solidFill>
                  <a:srgbClr val="404040"/>
                </a:solidFill>
                <a:latin typeface="Bookman Old Style" pitchFamily="18" charset="0"/>
              </a:rPr>
              <a:t>о методах строительства и </a:t>
            </a:r>
            <a:r>
              <a:rPr lang="ru-RU" sz="2800" dirty="0" smtClean="0">
                <a:ln w="18000">
                  <a:solidFill>
                    <a:srgbClr val="54A021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сущности </a:t>
            </a:r>
            <a:r>
              <a:rPr lang="ru-RU" sz="2800" dirty="0">
                <a:ln w="18000">
                  <a:solidFill>
                    <a:srgbClr val="54A021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поточной организации строительства и производства СМР</a:t>
            </a:r>
            <a:r>
              <a:rPr lang="ru-RU" sz="3200" b="1" i="1" dirty="0" smtClean="0">
                <a:solidFill>
                  <a:srgbClr val="404040"/>
                </a:solidFill>
                <a:latin typeface="Corbel"/>
              </a:rPr>
              <a:t>.</a:t>
            </a:r>
            <a: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  <a:t/>
            </a:r>
            <a:b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</a:br>
            <a: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  <a:t>Закрепить материал с помощью контрольных вопросов.</a:t>
            </a:r>
          </a:p>
          <a:p>
            <a:pPr lvl="0" algn="ctr"/>
            <a: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  <a:t>Привить интерес к дисциплине и специальности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5020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38437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3240359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2664296" cy="2736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971600" y="279604"/>
            <a:ext cx="7344816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 потока определяет количество строительной продукции, выпускаемой в единицу времени в условных единицах измерения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1"/>
            <a:ext cx="7416824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539552" y="4085613"/>
            <a:ext cx="8424936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число захваток, Т - продолжительность потока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Строительные потоки, классифицируемые по структуре и виду конечной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продукции.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ним относятся: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частный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поток – элементарный строительный поток, представляющий собой последовательное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одного процесса на ряде захваток (ярусов) звеном или одним рабочим; продукцией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частного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потока являются элементы конструкций или работы (например, устройство опалубки, рытье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котлована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заделка швов и т.д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ерекрыт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780382"/>
            <a:ext cx="5328591" cy="3077618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17632" cy="222312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специализированный поток –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совокупность технологически связанных частных потоков, выполняемых на одних и тех же захватках и объединенных общей строительной продукцией в виде законченных конструктивных элементов или выполненных видов работ (земляные работы, устройство фундаментов, малярные работы и т.д.); в данном потоке принимают участие комплексные или специализированные бригады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Крыш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1266" y="2973639"/>
            <a:ext cx="3005080" cy="2255334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объектный поток – совокупность технологически и организационно связанных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специализированных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потоков, совместной продукцией которых являются законченные здания или сооружения;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комплексный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поток – совокупность организационно связанных объектных потоков,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объединенных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общей продукцией, представленной в виде комплекса зданий и сооружений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дома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9755" y="3429000"/>
            <a:ext cx="5150478" cy="34290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056784" cy="3175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 комплексом понимается совокупность технологически связанных объектов, а также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архитектурно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законченные ансамбли, включаемые в определенную очередь строительства или представляющие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собой законченное промышленное (агропромышленное) предприятие, район застройки</a:t>
            </a:r>
            <a:r>
              <a:rPr lang="ru-RU" sz="2400" dirty="0">
                <a:solidFill>
                  <a:srgbClr val="54A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131877"/>
            <a:ext cx="4439382" cy="353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557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272717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Строительные потоки, классифицируемые по продолжительности строительства: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кратковременный поток организуют при возведении отдельных зданий (сооружений) или групп</a:t>
            </a:r>
            <a:b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объектов, продолжительность строительства которых не превышает одного года;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долговременный поток действует при сооружении объектов или комплексов, продолжительность</a:t>
            </a:r>
            <a:b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строительства которых более одного года;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сквозной (непрерывный) поток включает изготовление конструкций, их транспортирование на строи-</a:t>
            </a:r>
            <a:b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тельную площадку и процесс возведения зданий (например, при строительстве силами домостроительного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комбината).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дом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60232" y="4843193"/>
            <a:ext cx="2236651" cy="2014807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file1_html_3be3caab ритмичные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8300" y="2162969"/>
            <a:ext cx="5867400" cy="3162300"/>
          </a:xfrm>
          <a:prstGeom prst="rect">
            <a:avLst/>
          </a:prstGeom>
        </p:spPr>
      </p:pic>
      <p:pic>
        <p:nvPicPr>
          <p:cNvPr id="3" name="Содержимое 3" descr="file1_html_3be3caab ритмичные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132856"/>
            <a:ext cx="5867400" cy="3162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764704"/>
            <a:ext cx="696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Строительные потоки, классифицируемые по ритмичности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Строительные потоки, классифицируемые по ритмичности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ритмичные, в свою очередь подразделяющиеся в зависимости от продолжительности выполнения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 на захватках (объектах) на: а)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равноритмичные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(т.е. имеющие одинаковые ритмы); б)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кратноритмичные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(потоки, имеющие кратные продолжительности выполнения работ на захватках); в)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ритмичные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(потоки, у которых ритмы работы каждой бригады постоянны, но не равны и не кратны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 другу);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тади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083694"/>
            <a:ext cx="4464496" cy="287369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</a:t>
            </a:r>
            <a:r>
              <a:rPr lang="ru-RU" sz="2800" dirty="0" err="1" smtClean="0"/>
              <a:t>равноритмичных</a:t>
            </a:r>
            <a:r>
              <a:rPr lang="ru-RU" sz="2800" dirty="0" smtClean="0"/>
              <a:t> потоках (рис. 1.5) модуль цикличности во всех частных потоках является постоянной величиной </a:t>
            </a:r>
            <a:r>
              <a:rPr lang="en-US" sz="2800" i="1" dirty="0" smtClean="0"/>
              <a:t>к</a:t>
            </a:r>
            <a:r>
              <a:rPr lang="ru-RU" sz="2800" dirty="0" smtClean="0"/>
              <a:t> = </a:t>
            </a:r>
            <a:r>
              <a:rPr lang="en-US" sz="2800" i="1" dirty="0" smtClean="0"/>
              <a:t>const.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799"/>
            <a:ext cx="3096344" cy="2952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528392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4509120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Кратноритмичные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потоки (рис. 1.6) сохраняют кратность модуля цикличности в разных частных потоках, а отличаются тем, что в каждом частном потоке модуль цикличности имеет свое посто­янное значение.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Строительство можно вести следующими методами: последо­вательным, параллельным и поточным. При последовательном мето­де каждое последующее здание возводится после окончания строи­тельства предыдущего, однородные строительные процессы выполня­ются последовательно.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параллельном методе возведение зданий осуществляется одновременно.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строитель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254715"/>
            <a:ext cx="4032448" cy="243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Неритмичные частные потоки (рис. 1.7) характеризуются раз­ной продолжительностью </a:t>
            </a:r>
            <a:r>
              <a:rPr lang="en-US" sz="2800" b="1" i="1" dirty="0" smtClean="0"/>
              <a:t>к</a:t>
            </a:r>
            <a:r>
              <a:rPr lang="ru-RU" sz="2800" dirty="0" smtClean="0"/>
              <a:t> на захватках.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4889403" cy="38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86308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неритмичные, подразделяющиеся на потоки с: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однородным изменением ритма (все специализированные потоки на однородных захватках (объектах) имеют одинаковые ритмы, а на разных захватках – неодинаковые); б) неоднородным изменением ритма (ритмы всех специализированных потоков на всех захватках различны).</a:t>
            </a:r>
            <a:r>
              <a:rPr lang="ru-RU" sz="27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pic>
        <p:nvPicPr>
          <p:cNvPr id="5" name="Содержимое 4" descr="до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3081754"/>
            <a:ext cx="4303421" cy="3227566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практике строительства </a:t>
            </a:r>
            <a:r>
              <a:rPr lang="ru-RU" sz="27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равноритмичные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7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кратноритмичные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потоки чрезвычайно редки, так</a:t>
            </a:r>
            <a:b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объемы строительно-монтажных работ, а, следовательно, и продолжительность их выполнения, будут существенно различаться даже у зданий, имеющих одинаковую конструктивную схему.</a:t>
            </a:r>
            <a:r>
              <a:rPr lang="ru-RU" sz="7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Содержимое 5" descr="Конечн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6182" y="2160588"/>
            <a:ext cx="5175249" cy="38814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3212975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tx1"/>
                </a:solidFill>
              </a:rPr>
              <a:t>Равноритмичным</a:t>
            </a:r>
            <a:r>
              <a:rPr lang="ru-RU" sz="2400" b="1" dirty="0">
                <a:solidFill>
                  <a:schemeClr val="tx1"/>
                </a:solidFill>
              </a:rPr>
              <a:t> строительным потоком является поток с одинаковой продолжительностью</a:t>
            </a:r>
          </a:p>
          <a:p>
            <a:r>
              <a:rPr lang="ru-RU" sz="2400" dirty="0">
                <a:solidFill>
                  <a:schemeClr val="tx1"/>
                </a:solidFill>
              </a:rPr>
              <a:t>выполнения всех процессов на всех захватках. В практике строительства встречается достаточно редко.</a:t>
            </a:r>
          </a:p>
          <a:p>
            <a:r>
              <a:rPr lang="ru-RU" sz="2400" dirty="0">
                <a:solidFill>
                  <a:schemeClr val="tx1"/>
                </a:solidFill>
              </a:rPr>
              <a:t>Данный вид потока может быть использован только при планировании возведения отдельного </a:t>
            </a:r>
            <a:r>
              <a:rPr lang="ru-RU" sz="2400" dirty="0" smtClean="0">
                <a:solidFill>
                  <a:schemeClr val="tx1"/>
                </a:solidFill>
              </a:rPr>
              <a:t>объекта или </a:t>
            </a:r>
            <a:r>
              <a:rPr lang="ru-RU" sz="2400" dirty="0">
                <a:solidFill>
                  <a:schemeClr val="tx1"/>
                </a:solidFill>
              </a:rPr>
              <a:t>группы одинаковых объектов с очень высоким организационным уровнем строительства и </a:t>
            </a:r>
            <a:r>
              <a:rPr lang="ru-RU" sz="2400" dirty="0" smtClean="0">
                <a:solidFill>
                  <a:schemeClr val="tx1"/>
                </a:solidFill>
              </a:rPr>
              <a:t>материально-технического </a:t>
            </a:r>
            <a:r>
              <a:rPr lang="ru-RU" sz="2400" dirty="0">
                <a:solidFill>
                  <a:schemeClr val="tx1"/>
                </a:solidFill>
              </a:rPr>
              <a:t>обеспечения, осуществляемого по принципу производственно-технической </a:t>
            </a:r>
            <a:r>
              <a:rPr lang="ru-RU" sz="2400" dirty="0" smtClean="0">
                <a:solidFill>
                  <a:schemeClr val="tx1"/>
                </a:solidFill>
              </a:rPr>
              <a:t>комплектации</a:t>
            </a:r>
            <a:r>
              <a:rPr lang="ru-RU" sz="2400" dirty="0">
                <a:solidFill>
                  <a:schemeClr val="tx1"/>
                </a:solidFill>
              </a:rPr>
              <a:t>, когда бесперебойно функционирует промышленно-транспортно-строительный конвейер.</a:t>
            </a:r>
          </a:p>
        </p:txBody>
      </p:sp>
      <p:pic>
        <p:nvPicPr>
          <p:cNvPr id="4" name="Рисунок 3" descr="image037 рррр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5126882"/>
            <a:ext cx="4176464" cy="1685162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глубине расчленения строительного процесса: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	с полным расчленением;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	с частичным (неполным) расчленением.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Полное расчленение - это разделение строительных процессов на простые процессы, что обеспечивает использование принципов специализации, высокое качество работ. Это целесообразно в услови­ях действия длительных строительных потоков.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jelezobe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9314" y="3645024"/>
            <a:ext cx="4384854" cy="317318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5197398"/>
            <a:ext cx="8640960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Технологическим перерыв - это перерыв в производстве,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ванный характером применяемых строительных материалов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(твердение .бетона и т.д.)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2247269"/>
            <a:ext cx="8712968" cy="26161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04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04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Технологический цикл - совокупность строительных частных потоков от первого до завершающего, выполняемых для выпуска строительной продукции. Продолжительность технологического цик­ла - это отрезок времени между началами первого и завершающего строительных процессов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04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54652"/>
            <a:ext cx="8820472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краткосрочном строительстве используют потоки с не­полным расчленением строительного процесса.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степени развития - установившиеся и неустановившиеся.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53536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КОНТРОЛЬНЫЕ ВОПРОСЫ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1Методы строительства</a:t>
            </a:r>
            <a:b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2Недостатки последовательного метода строительства 3Недостатки параллельного метода строительства 4Поточный 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 – это ?</a:t>
            </a:r>
            <a:b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Достоинства 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недостатки поточного метода 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строительства</a:t>
            </a:r>
            <a:b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Частный 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поток – 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это?</a:t>
            </a:r>
            <a:b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Равноритмичным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строительным потоком 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  <a:r>
              <a:rPr lang="ru-RU" sz="2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Неритмичные</a:t>
            </a:r>
            <a:r>
              <a:rPr lang="ru-RU" sz="2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подразделяющиеся на потоки </a:t>
            </a:r>
            <a:r>
              <a:rPr lang="ru-RU" sz="2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9Равноретмичные и кратковременные потоки ?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76672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defRPr/>
            </a:pPr>
            <a:r>
              <a:rPr lang="ru-RU" altLang="ru-RU" dirty="0" smtClean="0"/>
              <a:t>                                                 Список литературы</a:t>
            </a:r>
          </a:p>
          <a:p>
            <a:pPr fontAlgn="auto">
              <a:buFontTx/>
              <a:buChar char="-"/>
              <a:defRPr/>
            </a:pPr>
            <a:r>
              <a:rPr lang="ru-RU" altLang="ru-RU" dirty="0" err="1" smtClean="0"/>
              <a:t>СНиП</a:t>
            </a:r>
            <a:r>
              <a:rPr lang="ru-RU" altLang="ru-RU" dirty="0" smtClean="0"/>
              <a:t> 12-01-2004 Организация строительства.  Одобрены и введены в действие Постановлением Госстроя России от 19 апреля 2004 г. N 70;</a:t>
            </a:r>
          </a:p>
          <a:p>
            <a:pPr fontAlgn="auto">
              <a:defRPr/>
            </a:pPr>
            <a:r>
              <a:rPr lang="ru-RU" altLang="ru-RU" dirty="0" smtClean="0"/>
              <a:t>     - </a:t>
            </a:r>
            <a:r>
              <a:rPr lang="ru-RU" altLang="ru-RU" dirty="0" err="1" smtClean="0"/>
              <a:t>СНиП</a:t>
            </a:r>
            <a:r>
              <a:rPr lang="ru-RU" altLang="ru-RU" dirty="0" smtClean="0"/>
              <a:t> 3.01.01-85*"Организация строительного производства", </a:t>
            </a:r>
            <a:endParaRPr lang="ru-RU" altLang="ru-RU" b="1" dirty="0" smtClean="0"/>
          </a:p>
          <a:p>
            <a:pPr fontAlgn="auto">
              <a:defRPr/>
            </a:pPr>
            <a:r>
              <a:rPr lang="ru-RU" altLang="ru-RU" dirty="0" smtClean="0"/>
              <a:t>     - </a:t>
            </a:r>
            <a:r>
              <a:rPr lang="ru-RU" altLang="ru-RU" dirty="0" err="1" smtClean="0"/>
              <a:t>СНиП</a:t>
            </a:r>
            <a:r>
              <a:rPr lang="ru-RU" altLang="ru-RU" dirty="0" smtClean="0"/>
              <a:t> 01.04.03-85 "Нормы продолжительности строительства и задела в строительстве предприятий, зданий и сооружений" (издание 1991 г. в качестве рекомендуемых);</a:t>
            </a:r>
            <a:endParaRPr lang="ru-RU" altLang="ru-RU" b="1" dirty="0" smtClean="0"/>
          </a:p>
          <a:p>
            <a:pPr fontAlgn="auto">
              <a:defRPr/>
            </a:pPr>
            <a:r>
              <a:rPr lang="ru-RU" altLang="ru-RU" dirty="0" smtClean="0"/>
              <a:t>     - </a:t>
            </a:r>
            <a:r>
              <a:rPr lang="ru-RU" altLang="ru-RU" dirty="0" err="1" smtClean="0"/>
              <a:t>Л.Г.Дикман</a:t>
            </a:r>
            <a:r>
              <a:rPr lang="ru-RU" altLang="ru-RU" dirty="0" smtClean="0"/>
              <a:t> «Организация строительного производства», 2003г. Глава 11;</a:t>
            </a:r>
            <a:endParaRPr lang="ru-RU" altLang="ru-RU" b="1" dirty="0" smtClean="0"/>
          </a:p>
          <a:p>
            <a:pPr fontAlgn="auto">
              <a:defRPr/>
            </a:pPr>
            <a:r>
              <a:rPr lang="ru-RU" altLang="ru-RU" dirty="0" smtClean="0"/>
              <a:t>     -</a:t>
            </a:r>
            <a:r>
              <a:rPr lang="ru-RU" altLang="ru-RU" dirty="0" err="1" smtClean="0"/>
              <a:t>Т.Н.Цай</a:t>
            </a:r>
            <a:r>
              <a:rPr lang="ru-RU" altLang="ru-RU" dirty="0" smtClean="0"/>
              <a:t>  «Организация строительного производства», 1999г. Глава 8.</a:t>
            </a:r>
          </a:p>
          <a:p>
            <a:r>
              <a:rPr lang="en-US" altLang="ru-RU" dirty="0" smtClean="0">
                <a:hlinkClick r:id="rId2"/>
              </a:rPr>
              <a:t>https://ppt4web.ru/tekhnologija/osnovy-potochnojj-organizacii-stroitelstva.html</a:t>
            </a:r>
            <a:endParaRPr lang="ru-RU" altLang="ru-RU" dirty="0" smtClean="0"/>
          </a:p>
          <a:p>
            <a:r>
              <a:rPr lang="en-US" altLang="ru-RU" dirty="0" smtClean="0">
                <a:hlinkClick r:id="rId3"/>
              </a:rPr>
              <a:t>https://ppt-online.org/288274</a:t>
            </a:r>
            <a:endParaRPr lang="ru-RU" altLang="ru-RU" dirty="0" smtClean="0"/>
          </a:p>
          <a:p>
            <a:r>
              <a:rPr lang="en-US" altLang="ru-RU" dirty="0" smtClean="0">
                <a:hlinkClick r:id="rId4"/>
              </a:rPr>
              <a:t>https://presentacii.ru/presentation/osnovy-potochnoj-organizacii-stroitelstva</a:t>
            </a:r>
            <a:endParaRPr lang="ru-RU" altLang="ru-RU" dirty="0" smtClean="0"/>
          </a:p>
          <a:p>
            <a:r>
              <a:rPr lang="en-US" altLang="ru-RU" dirty="0" smtClean="0">
                <a:hlinkClick r:id="rId5"/>
              </a:rPr>
              <a:t>http://www.stroyplan.info/osnovy-organizatsii-stroitelnogo-proizvodstva/2-potochnye-metody-organizatsii-stroitelnogo-proizvodstva/2-2-raznovidnosti-stroitelnogo-potoka.html</a:t>
            </a:r>
            <a:endParaRPr lang="ru-RU" altLang="ru-RU" dirty="0" smtClean="0"/>
          </a:p>
          <a:p>
            <a:r>
              <a:rPr lang="en-US" altLang="ru-RU" dirty="0" smtClean="0">
                <a:hlinkClick r:id="rId6"/>
              </a:rPr>
              <a:t>https://myslide.ru/presentation/osnovy-potochnoj-organizacii-stroitelstva</a:t>
            </a:r>
            <a:endParaRPr lang="ru-RU" alt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3577661"/>
            <a:ext cx="4464496" cy="30103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260649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Недостатки последовательного метода: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	наибольшая продолжительность строительства;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	наименьшее потребление ресурсов: трудовых и материально- технических;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	вынужденные перерывы-простои, связанные с переходом от выпол­нения работ на одной захватке к другой, от одного участка к другому и т.д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Недостатки параллельного метода: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	большое сосредоточение ресурсов на одних объектах за счет тормо­жения строительства других, при этом создаются условия для наруше­ния правил техники безопасности;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	вынужденные перерывы при переходе от возведения одного строи­тельного объекта к другому.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1718" y="3040581"/>
            <a:ext cx="5040559" cy="3484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Поточный метод сохраняет достоинства первых двух методов и устраняет их недостатки.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Поточный метод - это научный метод, обеспечивающий последовательное выполнение однородных строительных процессов, параллельное выполнение разнородных, непрерывное выполнение строительных работ и равномерность потребления ресурсов.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17033"/>
            <a:ext cx="4536504" cy="309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65830"/>
            <a:ext cx="88924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Для поточного метода характерны следующие черты: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 Расчленение работы на составляющие процессы в соответствии со специальностью и квалификацией исполнителей.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2. Расчленение фронта работ на отдельные участки для создания наиболее благоприятных условий работ отдельным исполнителям.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3. Максимальное совмещение процессов во времени.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8" descr="prod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40769"/>
            <a:ext cx="3167584" cy="328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474832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80928"/>
            <a:ext cx="4962128" cy="37215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Поточный метод обеспечивает равномерность потребления ресурсов и ритмичность выпуска готовой продукции. Поточная организация создает, в свою очередь, благоприятные условия для работы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организаций смежников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подрядных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организаций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заводов поставщиков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транспорта, снабженческих </a:t>
            </a:r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оргaнов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8204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Организация поточного производства в строительстве предусматривает: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Выявление объектов, близких между собой по объемно-планировочным и конструктивным решениям, технологии их возведения.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Расчленение процесса возведения объектов на отдельные работы, предпочтительно равные или кратные по трудоемкости.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Установление целесообразной последовательности выполнения работ, соединение взаимосвязанных работ в общий совокупный процесс и их синхронизацию, чем достигается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непрерывность строительного производства.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 Закрепление отдельных видов работ за определенными бригадами рабочих, установление последовательности включения в поток отдельных объектов и движения бригад в процессе выполнения работ на отдельных объектах.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" descr="kartinka-9-big-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6770" y="3717032"/>
            <a:ext cx="4183621" cy="306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1335</Words>
  <Application>Microsoft Office PowerPoint</Application>
  <PresentationFormat>Экран (4:3)</PresentationFormat>
  <Paragraphs>109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Внедрение в практику строительного производства поточных методов ведения работ позволяет реализовать важнейшие принципы организации строительства – планомерность и круглогодичность ведения строительных работ. Поточные методы обеспечивают эффективное использование материальных и  технических ресурсов, денежных средств, повышение производительности труда, снижение себестоимости работ и достижение высоких технико-экономических показателей деятельности строительной организации. </vt:lpstr>
      <vt:lpstr>При применении поточного метода происходит: • сокращение потерь рабочего времени примерно на 23 %; • улучшение условий эксплуатации строительных машин – 19 %; • снижение себестоимости строительства – 15 %; • повышение производительности труда – 40 %; • сокращение сроков строительства примерно в 1,8 раза. Преимущества поточного метода организации строительного производства становятся более очевидными при сравнении его с последовательным и параллельным методами организации работ. </vt:lpstr>
      <vt:lpstr>Слайд 17</vt:lpstr>
      <vt:lpstr>Слайд 18</vt:lpstr>
      <vt:lpstr>Слайд 19</vt:lpstr>
      <vt:lpstr>Слайд 20</vt:lpstr>
      <vt:lpstr>Слайд 21</vt:lpstr>
      <vt:lpstr>Слайд 22</vt:lpstr>
      <vt:lpstr>• специализированный поток – совокупность технологически связанных частных потоков, выполняемых на одних и тех же захватках и объединенных общей строительной продукцией в виде законченных конструктивных элементов или выполненных видов работ (земляные работы, устройство фундаментов, малярные работы и т.д.); в данном потоке принимают участие комплексные или специализированные бригады; </vt:lpstr>
      <vt:lpstr>Слайд 24</vt:lpstr>
      <vt:lpstr>Слайд 25</vt:lpstr>
      <vt:lpstr>Строительные потоки, классифицируемые по продолжительности строительства: • кратковременный поток организуют при возведении отдельных зданий (сооружений) или групп объектов, продолжительность строительства которых не превышает одного года; • долговременный поток действует при сооружении объектов или комплексов, продолжительность строительства которых более одного года; • сквозной (непрерывный) поток включает изготовление конструкций, их транспортирование на строи- тельную площадку и процесс возведения зданий (например, при строительстве силами домостроительного комбината). </vt:lpstr>
      <vt:lpstr>Слайд 27</vt:lpstr>
      <vt:lpstr>Слайд 28</vt:lpstr>
      <vt:lpstr>Слайд 29</vt:lpstr>
      <vt:lpstr>Слайд 30</vt:lpstr>
      <vt:lpstr>• неритмичные, подразделяющиеся на потоки с: а) однородным изменением ритма (все специализированные потоки на однородных захватках (объектах) имеют одинаковые ритмы, а на разных захватках – неодинаковые); б) неоднородным изменением ритма (ритмы всех специализированных потоков на всех захватках различны). </vt:lpstr>
      <vt:lpstr>В практике строительства равноритмичные и кратноритмичные потоки чрезвычайно редки, так как объемы строительно-монтажных работ, а, следовательно, и продолжительность их выполнения, будут существенно различаться даже у зданий, имеющих одинаковую конструктивную схему. </vt:lpstr>
      <vt:lpstr>Слайд 33</vt:lpstr>
      <vt:lpstr>Слайд 34</vt:lpstr>
      <vt:lpstr>Слайд 35</vt:lpstr>
      <vt:lpstr>КОНТРОЛЬНЫЕ ВОПРОСЫ  1Методы строительства 2Недостатки последовательного метода строительства 3Недостатки параллельного метода строительства 4Поточный метод – это ? 5 Достоинства и недостатки поточного метода строительства 6  Частный поток – это? 7 Равноритмичным строительным потоком  8 Неритмичные, подразделяющиеся на потоки ? 9Равноретмичные и кратковременные потоки ?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biblio</dc:creator>
  <cp:lastModifiedBy>gubanova</cp:lastModifiedBy>
  <cp:revision>45</cp:revision>
  <dcterms:created xsi:type="dcterms:W3CDTF">2015-04-16T10:29:11Z</dcterms:created>
  <dcterms:modified xsi:type="dcterms:W3CDTF">2019-11-18T10:30:40Z</dcterms:modified>
</cp:coreProperties>
</file>