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6"/>
  </p:notesMasterIdLst>
  <p:sldIdLst>
    <p:sldId id="277" r:id="rId2"/>
    <p:sldId id="272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85" r:id="rId11"/>
    <p:sldId id="286" r:id="rId12"/>
    <p:sldId id="287" r:id="rId13"/>
    <p:sldId id="288" r:id="rId14"/>
    <p:sldId id="29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58" autoAdjust="0"/>
  </p:normalViewPr>
  <p:slideViewPr>
    <p:cSldViewPr>
      <p:cViewPr>
        <p:scale>
          <a:sx n="70" d="100"/>
          <a:sy n="70" d="100"/>
        </p:scale>
        <p:origin x="-1164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99063E-C627-4806-9D2D-E8AC99E2DD70}" type="datetimeFigureOut">
              <a:rPr lang="ru-RU"/>
              <a:pPr>
                <a:defRPr/>
              </a:pPr>
              <a:t>06.12.2019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338471B-F286-49AE-8BD9-110CB7C9E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791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0BDCB-1BEE-4513-868C-0AFA967C45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761F0-A401-4857-82B6-3EFEDDCA93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D8AD7-25DC-4287-A6B4-5533935DE7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DDA4C-3F79-4901-84CB-57B9B1E8F6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675AB-95F4-420D-BD7B-AB15596D69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DED55-60C2-4B2B-A77F-8851DFA12F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5AD9B-5F3D-4A4B-BDF4-CE849394BB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38048-62E0-4623-A89B-14A64469B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0FEED-A21F-4949-9CB2-A517C71231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708D4-9288-4513-B2CB-870904419F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07BEB-7750-4989-AADC-D565E780B6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4CC871B7-AE2F-462C-9EC1-B54EE16C6F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slow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p=1&amp;text=%D0%B6%D0%B5%D0%BB%D0%B5%D0%B7%D0%BE%D0%B1%D0%B5%D1%82%D0%BE%D0%BD%D0%BD%D1%8B%D0%B9%20%D0%BA%D0%B0%D1%80%D0%BA%D0%B0%D1%81&amp;fp=1&amp;pos=31&amp;uinfo=ww-1349-wh-586-fw-1124-fh-448-pd-1&amp;rpt=simage&amp;img_url=http://stroystandart.info/img/zhelezobeton_1_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39750" y="2565400"/>
            <a:ext cx="82089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/>
              <a:t>Несущий остов и конструктивные системы зданий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2200" y="4365104"/>
            <a:ext cx="20939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Преподаватель </a:t>
            </a:r>
          </a:p>
          <a:p>
            <a:r>
              <a:rPr lang="ru-RU" dirty="0" smtClean="0"/>
              <a:t>Антипина Т.В.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92150"/>
            <a:ext cx="5235575" cy="584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5940425" y="692150"/>
            <a:ext cx="2879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800">
                <a:effectLst/>
              </a:rPr>
              <a:t>Конструктивные схемы </a:t>
            </a:r>
          </a:p>
          <a:p>
            <a:pPr algn="ctr"/>
            <a:r>
              <a:rPr lang="ru-RU" sz="1800" b="1" i="1">
                <a:effectLst/>
              </a:rPr>
              <a:t>стеновой</a:t>
            </a:r>
          </a:p>
          <a:p>
            <a:pPr algn="ctr"/>
            <a:r>
              <a:rPr lang="ru-RU" sz="1800">
                <a:effectLst/>
              </a:rPr>
              <a:t>конструктивной </a:t>
            </a:r>
          </a:p>
          <a:p>
            <a:pPr algn="ctr"/>
            <a:r>
              <a:rPr lang="ru-RU" sz="1800">
                <a:effectLst/>
              </a:rPr>
              <a:t>системы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300788" y="2349500"/>
            <a:ext cx="26289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а) с продольными несущими стенами;</a:t>
            </a:r>
            <a:endParaRPr lang="ru-RU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б) с поперечными несущими стенами;</a:t>
            </a:r>
            <a:endParaRPr lang="ru-RU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в) смешанная схема;</a:t>
            </a:r>
            <a:endParaRPr lang="ru-RU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 – несущая наружная стена; 2 – несущая внутренняя  стена;</a:t>
            </a:r>
            <a:endParaRPr lang="ru-RU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3 – самонесущая стена; </a:t>
            </a:r>
          </a:p>
          <a:p>
            <a:pPr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4 – стены жёсткости (лестничная клетка);</a:t>
            </a:r>
            <a:endParaRPr lang="ru-RU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5 – плиты перекрытий</a:t>
            </a:r>
            <a:endParaRPr lang="ru-RU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4"/>
          <p:cNvSpPr>
            <a:spLocks noChangeArrowheads="1"/>
          </p:cNvSpPr>
          <p:nvPr/>
        </p:nvSpPr>
        <p:spPr bwMode="auto">
          <a:xfrm>
            <a:off x="1403350" y="260350"/>
            <a:ext cx="6445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800">
                <a:effectLst/>
              </a:rPr>
              <a:t>Конструктивные схемы </a:t>
            </a:r>
          </a:p>
          <a:p>
            <a:pPr algn="ctr"/>
            <a:r>
              <a:rPr lang="ru-RU" sz="1800" b="1" i="1">
                <a:effectLst/>
              </a:rPr>
              <a:t>стоечно-балочной (каркасной)</a:t>
            </a:r>
            <a:r>
              <a:rPr lang="ru-RU" sz="1800">
                <a:effectLst/>
              </a:rPr>
              <a:t> конструктивной системы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908050"/>
            <a:ext cx="7345362" cy="453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79388" y="5661025"/>
            <a:ext cx="8964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а) с продольным расположением ригелей; б) с поперечным расположением ригелей;</a:t>
            </a:r>
            <a:endParaRPr lang="ru-RU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в) с перекрёстным расположением ригелей; г) безригельная каркасная конструктивная система; 1 - колонны; 2 - ригели; 3 плиты перекрытий; 4 - плита-капитель или надколонная плита; 5 - межколонные плиты;  6 - пролётная плита с опиранием по контуру</a:t>
            </a:r>
            <a:endParaRPr lang="ru-RU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1331913" y="549275"/>
            <a:ext cx="6443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800" b="1">
                <a:effectLst/>
              </a:rPr>
              <a:t>Виды каркасов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339752" y="5301208"/>
            <a:ext cx="45354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600" dirty="0"/>
              <a:t>а) рамный; б) рамно-связевой; в) связевой; </a:t>
            </a:r>
          </a:p>
          <a:p>
            <a:pPr>
              <a:defRPr/>
            </a:pPr>
            <a:r>
              <a:rPr lang="ru-RU" sz="1600" dirty="0"/>
              <a:t>1 - ригель; 2 - диафрагма жёсткости;</a:t>
            </a:r>
          </a:p>
          <a:p>
            <a:pPr>
              <a:defRPr/>
            </a:pPr>
            <a:r>
              <a:rPr lang="ru-RU" sz="1600" dirty="0"/>
              <a:t>3 - шарнирное соединение ригеля с колонной</a:t>
            </a:r>
          </a:p>
        </p:txBody>
      </p:sp>
      <p:pic>
        <p:nvPicPr>
          <p:cNvPr id="49154" name="Picture 2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309158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1331913" y="333375"/>
            <a:ext cx="64436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800">
                <a:effectLst/>
              </a:rPr>
              <a:t>Конструктивные схемы </a:t>
            </a:r>
          </a:p>
          <a:p>
            <a:pPr algn="ctr"/>
            <a:r>
              <a:rPr lang="ru-RU" sz="1800" b="1" i="1">
                <a:effectLst/>
              </a:rPr>
              <a:t>смешанной</a:t>
            </a:r>
            <a:r>
              <a:rPr lang="ru-RU" sz="1800">
                <a:effectLst/>
              </a:rPr>
              <a:t> конструктивной системы</a:t>
            </a:r>
            <a:r>
              <a:rPr lang="en-US" sz="1800">
                <a:effectLst/>
              </a:rPr>
              <a:t>:</a:t>
            </a:r>
            <a:endParaRPr lang="ru-RU" sz="1800">
              <a:effectLst/>
            </a:endParaRPr>
          </a:p>
          <a:p>
            <a:pPr algn="ctr"/>
            <a:r>
              <a:rPr lang="ru-RU" sz="1800" b="1" i="1">
                <a:effectLst/>
              </a:rPr>
              <a:t>неполный каркас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907704" y="5085184"/>
            <a:ext cx="47513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600" dirty="0"/>
              <a:t>а) с продольным расположением ригелей; </a:t>
            </a:r>
          </a:p>
          <a:p>
            <a:pPr>
              <a:defRPr/>
            </a:pPr>
            <a:r>
              <a:rPr lang="ru-RU" sz="1600" dirty="0"/>
              <a:t>б) с поперечным расположением ригелей; </a:t>
            </a:r>
          </a:p>
          <a:p>
            <a:pPr>
              <a:defRPr/>
            </a:pPr>
            <a:r>
              <a:rPr lang="ru-RU" sz="1600" dirty="0"/>
              <a:t>1 - колонны; 2 - ригели; 3 - плиты перекрытий;</a:t>
            </a:r>
          </a:p>
          <a:p>
            <a:pPr>
              <a:defRPr/>
            </a:pPr>
            <a:r>
              <a:rPr lang="ru-RU" sz="1600" dirty="0"/>
              <a:t>4 - несущие стены</a:t>
            </a:r>
          </a:p>
        </p:txBody>
      </p:sp>
      <p:pic>
        <p:nvPicPr>
          <p:cNvPr id="50178" name="Picture 2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5"/>
            <a:ext cx="7872413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9127976" cy="38862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15187321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5"/>
          <p:cNvSpPr>
            <a:spLocks noChangeArrowheads="1"/>
          </p:cNvSpPr>
          <p:nvPr/>
        </p:nvSpPr>
        <p:spPr bwMode="auto">
          <a:xfrm>
            <a:off x="4859338" y="260350"/>
            <a:ext cx="3094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effectLst/>
              </a:rPr>
              <a:t>Несущий остов здания</a:t>
            </a:r>
            <a:endParaRPr lang="ru-RU">
              <a:effectLst/>
            </a:endParaRPr>
          </a:p>
        </p:txBody>
      </p:sp>
      <p:pic>
        <p:nvPicPr>
          <p:cNvPr id="4104" name="Picture 8" descr="http://ligamasterov.com/pic/tender/5491/208_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76250"/>
            <a:ext cx="3360738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4356100" y="908050"/>
            <a:ext cx="46085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hangingPunct="0"/>
            <a:r>
              <a:rPr lang="ru-RU" sz="1800" b="1" i="1">
                <a:effectLst/>
              </a:rPr>
              <a:t>Несущий остов здания - </a:t>
            </a:r>
            <a:r>
              <a:rPr lang="ru-RU" sz="1800">
                <a:effectLst/>
              </a:rPr>
              <a:t>пространственная структура горизонтальных и вертикальных несущих элементов (фундаменты, стены, столбы, перекрытия и т.п.), где каждый элемент выполняет специфические функции единой системы</a:t>
            </a:r>
            <a:r>
              <a:rPr lang="ru-RU" sz="1800" b="1">
                <a:effectLst/>
              </a:rPr>
              <a:t>.</a:t>
            </a:r>
            <a:endParaRPr lang="ru-RU" sz="1800">
              <a:effectLst/>
            </a:endParaRP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611188" y="3213100"/>
            <a:ext cx="8386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hangingPunct="0"/>
            <a:r>
              <a:rPr lang="ru-RU" sz="1800">
                <a:effectLst/>
              </a:rPr>
              <a:t>Конструктивное решение элементов и частей несущего остова определяет </a:t>
            </a:r>
            <a:r>
              <a:rPr lang="ru-RU" sz="1800" b="1" i="1">
                <a:effectLst/>
              </a:rPr>
              <a:t>конструктивную систему здания</a:t>
            </a:r>
            <a:r>
              <a:rPr lang="ru-RU" sz="1800">
                <a:effectLst/>
              </a:rPr>
              <a:t>, обеспечивающую этому зданию прочность, жесткость и устойчивость</a:t>
            </a:r>
            <a:r>
              <a:rPr lang="ru-RU" sz="1800" b="1" i="1">
                <a:effectLst/>
              </a:rPr>
              <a:t>.</a:t>
            </a:r>
            <a:endParaRPr lang="ru-RU" sz="1800">
              <a:effectLst/>
            </a:endParaRPr>
          </a:p>
        </p:txBody>
      </p:sp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611188" y="4076700"/>
            <a:ext cx="83883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sz="1800">
                <a:solidFill>
                  <a:srgbClr val="333399"/>
                </a:solidFill>
                <a:effectLst/>
                <a:cs typeface="Times New Roman" pitchFamily="18" charset="0"/>
              </a:rPr>
              <a:t>Конструктивные системы различаются по ряду характерных признаков:</a:t>
            </a:r>
            <a:endParaRPr lang="ru-RU" sz="1800">
              <a:solidFill>
                <a:srgbClr val="333399"/>
              </a:solidFill>
              <a:effectLst/>
            </a:endParaRPr>
          </a:p>
          <a:p>
            <a:pPr indent="450850" eaLnBrk="0" hangingPunct="0">
              <a:buFontTx/>
              <a:buChar char="•"/>
            </a:pPr>
            <a:r>
              <a:rPr lang="ru-RU" sz="1800">
                <a:solidFill>
                  <a:srgbClr val="333399"/>
                </a:solidFill>
                <a:effectLst/>
                <a:cs typeface="Times New Roman" pitchFamily="18" charset="0"/>
              </a:rPr>
              <a:t>по характеру работы (по способу распределения и передачи усилий, возникающих от внешних воздействий);</a:t>
            </a:r>
            <a:endParaRPr lang="ru-RU" sz="1800">
              <a:solidFill>
                <a:srgbClr val="333399"/>
              </a:solidFill>
              <a:effectLst/>
            </a:endParaRPr>
          </a:p>
          <a:p>
            <a:pPr indent="450850" eaLnBrk="0" hangingPunct="0">
              <a:buFontTx/>
              <a:buChar char="•"/>
            </a:pPr>
            <a:r>
              <a:rPr lang="ru-RU" sz="1800">
                <a:solidFill>
                  <a:srgbClr val="333399"/>
                </a:solidFill>
                <a:effectLst/>
                <a:cs typeface="Times New Roman" pitchFamily="18" charset="0"/>
              </a:rPr>
              <a:t>по форме несущих элементов (прямолинейные и криволинейные);</a:t>
            </a:r>
            <a:endParaRPr lang="ru-RU" sz="1800">
              <a:solidFill>
                <a:srgbClr val="333399"/>
              </a:solidFill>
              <a:effectLst/>
            </a:endParaRPr>
          </a:p>
          <a:p>
            <a:pPr indent="450850" eaLnBrk="0" hangingPunct="0">
              <a:buFontTx/>
              <a:buChar char="•"/>
            </a:pPr>
            <a:r>
              <a:rPr lang="ru-RU" sz="1800">
                <a:solidFill>
                  <a:srgbClr val="333399"/>
                </a:solidFill>
                <a:effectLst/>
                <a:cs typeface="Times New Roman" pitchFamily="18" charset="0"/>
              </a:rPr>
              <a:t>по системе их пространственной взаимосвязи (плоскостные и пространственные).</a:t>
            </a:r>
            <a:endParaRPr lang="ru-RU" sz="1800">
              <a:solidFill>
                <a:srgbClr val="333399"/>
              </a:solidFill>
              <a:effectLst/>
            </a:endParaRPr>
          </a:p>
          <a:p>
            <a:pPr indent="450850" algn="just" eaLnBrk="0" hangingPunct="0"/>
            <a:r>
              <a:rPr lang="ru-RU" sz="1800">
                <a:solidFill>
                  <a:srgbClr val="333399"/>
                </a:solidFill>
                <a:effectLst/>
                <a:cs typeface="Times New Roman" pitchFamily="18" charset="0"/>
              </a:rPr>
              <a:t>В практике строительства исторически сложились следующие конструктивные системы: </a:t>
            </a:r>
            <a:r>
              <a:rPr lang="ru-RU" sz="1800" b="1" i="1">
                <a:solidFill>
                  <a:srgbClr val="333399"/>
                </a:solidFill>
                <a:effectLst/>
                <a:cs typeface="Times New Roman" pitchFamily="18" charset="0"/>
              </a:rPr>
              <a:t>стоечно-балочная, стеновая, арочная, сводчатая и подвесная (висячая).</a:t>
            </a:r>
            <a:endParaRPr lang="ru-RU" sz="1800">
              <a:solidFill>
                <a:srgbClr val="333399"/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755650" y="620713"/>
            <a:ext cx="77406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800" b="1" i="1">
                <a:effectLst/>
              </a:rPr>
              <a:t>Стоечно-балочная конструктивная система</a:t>
            </a:r>
            <a:r>
              <a:rPr lang="ru-RU" sz="1800" i="1">
                <a:effectLst/>
              </a:rPr>
              <a:t> </a:t>
            </a:r>
            <a:r>
              <a:rPr lang="ru-RU" sz="1800">
                <a:effectLst/>
              </a:rPr>
              <a:t>состоит из вертикальных несущих элементов – </a:t>
            </a:r>
            <a:r>
              <a:rPr lang="ru-RU" sz="1800" i="1">
                <a:effectLst/>
              </a:rPr>
              <a:t>стоек, столбов, колонн</a:t>
            </a:r>
            <a:r>
              <a:rPr lang="ru-RU" sz="1800">
                <a:effectLst/>
              </a:rPr>
              <a:t>, и горизонтальных несущих элементов – </a:t>
            </a:r>
            <a:r>
              <a:rPr lang="ru-RU" sz="1800" i="1">
                <a:effectLst/>
              </a:rPr>
              <a:t>балок, прогонов</a:t>
            </a:r>
            <a:r>
              <a:rPr lang="ru-RU" sz="1800">
                <a:effectLst/>
              </a:rPr>
              <a:t>, называемых также </a:t>
            </a:r>
            <a:r>
              <a:rPr lang="ru-RU" sz="1800" i="1">
                <a:effectLst/>
              </a:rPr>
              <a:t>ригелями</a:t>
            </a:r>
            <a:r>
              <a:rPr lang="ru-RU" sz="1800">
                <a:effectLst/>
              </a:rPr>
              <a:t>, и </a:t>
            </a:r>
            <a:r>
              <a:rPr lang="ru-RU" sz="1800" i="1">
                <a:effectLst/>
              </a:rPr>
              <a:t>плит</a:t>
            </a:r>
            <a:r>
              <a:rPr lang="ru-RU" sz="1800">
                <a:effectLst/>
              </a:rPr>
              <a:t> (панелей), уложенных на горизонтальные элементы.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3167062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0725" y="2420938"/>
            <a:ext cx="366236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 bwMode="auto">
          <a:xfrm>
            <a:off x="7812088" y="4076700"/>
            <a:ext cx="144462" cy="2889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755650" y="482600"/>
            <a:ext cx="77406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800" b="1" i="1">
                <a:effectLst/>
              </a:rPr>
              <a:t>Стеновая конструктивная система</a:t>
            </a:r>
            <a:r>
              <a:rPr lang="ru-RU" sz="1800">
                <a:effectLst/>
              </a:rPr>
              <a:t> состоит из распространённых конструктивных элементов </a:t>
            </a:r>
            <a:r>
              <a:rPr lang="ru-RU" sz="1800" i="1">
                <a:effectLst/>
              </a:rPr>
              <a:t>плит</a:t>
            </a:r>
            <a:r>
              <a:rPr lang="ru-RU" sz="1800">
                <a:effectLst/>
              </a:rPr>
              <a:t> (горизонтальных панелей) и </a:t>
            </a:r>
            <a:r>
              <a:rPr lang="ru-RU" sz="1800" i="1">
                <a:effectLst/>
              </a:rPr>
              <a:t>стен</a:t>
            </a:r>
            <a:r>
              <a:rPr lang="ru-RU" sz="1800">
                <a:effectLst/>
              </a:rPr>
              <a:t> (вертикальных панелей). Плиты и стены являются прямолинейными по форме несущими элементами. По системе пространственной взаимосвязи несущих элементов стеновая конструктивная система также является пространственной.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812088" y="4076700"/>
            <a:ext cx="144462" cy="2889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81300"/>
            <a:ext cx="3805238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36838"/>
            <a:ext cx="33115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755650" y="758825"/>
            <a:ext cx="7740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800">
                <a:effectLst/>
              </a:rPr>
              <a:t>В </a:t>
            </a:r>
            <a:r>
              <a:rPr lang="ru-RU" sz="1800" b="1" i="1">
                <a:effectLst/>
              </a:rPr>
              <a:t>арочной конструктивной системе </a:t>
            </a:r>
            <a:r>
              <a:rPr lang="ru-RU" sz="1800">
                <a:effectLst/>
              </a:rPr>
              <a:t>несущий элемент – брус имеет криволинейное очертание и работает на сжатие. По системе пространственной взаимосвязи арочная конструктивная система является плоскостной.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812088" y="4076700"/>
            <a:ext cx="144462" cy="2889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565400"/>
            <a:ext cx="3671887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65400"/>
            <a:ext cx="41036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755650" y="620713"/>
            <a:ext cx="77406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800">
                <a:effectLst/>
              </a:rPr>
              <a:t>В </a:t>
            </a:r>
            <a:r>
              <a:rPr lang="ru-RU" sz="1800" b="1" i="1">
                <a:effectLst/>
              </a:rPr>
              <a:t>сводчатой конструктивной системе</a:t>
            </a:r>
            <a:r>
              <a:rPr lang="ru-RU" sz="1800">
                <a:effectLst/>
              </a:rPr>
              <a:t> материал работает на сжатие, передавая с верхних элементов на нижние полезную нагрузку и собственный вес. Эта конструктивная система по форме несущих элементов является криволинейной, а по системе пространственной взаимосвязи несущих элементов относится к пространственной.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812088" y="4076700"/>
            <a:ext cx="144462" cy="2889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2565400"/>
            <a:ext cx="3640138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781300"/>
            <a:ext cx="3271837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755650" y="620713"/>
            <a:ext cx="77406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800">
                <a:effectLst/>
              </a:rPr>
              <a:t>В </a:t>
            </a:r>
            <a:r>
              <a:rPr lang="ru-RU" sz="1800" b="1" i="1">
                <a:effectLst/>
              </a:rPr>
              <a:t>подвесной (висячей) конструктивной системе</a:t>
            </a:r>
            <a:r>
              <a:rPr lang="ru-RU" sz="1800">
                <a:effectLst/>
              </a:rPr>
              <a:t> основные несущие элементы (металлические стержни, ванты – системы тросов), криволинейные по форме, работают на растяжение. По системе пространственной взаимосвязи несущих элементов эта конструктивная система является пространственной.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812088" y="4076700"/>
            <a:ext cx="144462" cy="2889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92375"/>
            <a:ext cx="2808288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852738"/>
            <a:ext cx="3911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7812088" y="4076700"/>
            <a:ext cx="144462" cy="2889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750" y="1700213"/>
          <a:ext cx="7956550" cy="4076701"/>
        </p:xfrm>
        <a:graphic>
          <a:graphicData uri="http://schemas.openxmlformats.org/drawingml/2006/table">
            <a:tbl>
              <a:tblPr/>
              <a:tblGrid>
                <a:gridCol w="1987550"/>
                <a:gridCol w="1990725"/>
                <a:gridCol w="1989138"/>
                <a:gridCol w="1989137"/>
              </a:tblGrid>
              <a:tr h="30641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Конструктивная система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Характерные признаки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 работы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несущих элементов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 пространственной взаимосвязи несущих элементов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Стоечно-балочная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балка – на изгиб, стойка – на сжатие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прямолинейная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пространственная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Стеновая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плита – на изгиб, стена – на сжатие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прямолинейная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пространственная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Арочная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сжатие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криволинейная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плоскостная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Сводчатая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сжатие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криволинейная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пространственная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Подвесная (висячая)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растяжение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(стержни, тросы)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криволинейная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пространственная</a:t>
                      </a:r>
                    </a:p>
                  </a:txBody>
                  <a:tcPr marL="66805" marR="668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8" name="Rectangle 1"/>
          <p:cNvSpPr>
            <a:spLocks noChangeArrowheads="1"/>
          </p:cNvSpPr>
          <p:nvPr/>
        </p:nvSpPr>
        <p:spPr bwMode="auto">
          <a:xfrm>
            <a:off x="395288" y="836613"/>
            <a:ext cx="8053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0850" algn="r" eaLnBrk="0" hangingPunct="0"/>
            <a:r>
              <a:rPr lang="ru-RU" b="1">
                <a:solidFill>
                  <a:srgbClr val="333399"/>
                </a:solidFill>
                <a:effectLst/>
                <a:cs typeface="Times New Roman" pitchFamily="18" charset="0"/>
              </a:rPr>
              <a:t>Характерные признаки основных конструктивных систем</a:t>
            </a:r>
            <a:endParaRPr lang="ru-RU" b="1">
              <a:solidFill>
                <a:srgbClr val="333399"/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0113" y="692150"/>
            <a:ext cx="7272337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>
                <a:effectLst/>
              </a:rPr>
              <a:t>В зависимости от характера расположения основных несущих конструкций стоечно-балочная (каркасная) и стеновая (бескаркасная) конструктивные системы зданий могут иметь несколько конструктивных подсистем, так называемых </a:t>
            </a:r>
            <a:r>
              <a:rPr lang="ru-RU" sz="1800" b="1" i="1" dirty="0">
                <a:effectLst/>
              </a:rPr>
              <a:t>конструктивных схем</a:t>
            </a:r>
            <a:r>
              <a:rPr lang="ru-RU" sz="1800" dirty="0">
                <a:effectLst/>
              </a:rPr>
              <a:t> зданий</a:t>
            </a:r>
            <a:r>
              <a:rPr lang="ru-RU" sz="1800" dirty="0"/>
              <a:t>. 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92375"/>
            <a:ext cx="56896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1379</TotalTime>
  <Words>608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цкву</dc:creator>
  <cp:lastModifiedBy>avanesyan</cp:lastModifiedBy>
  <cp:revision>178</cp:revision>
  <dcterms:created xsi:type="dcterms:W3CDTF">2009-02-09T11:15:39Z</dcterms:created>
  <dcterms:modified xsi:type="dcterms:W3CDTF">2019-12-06T11:40:15Z</dcterms:modified>
</cp:coreProperties>
</file>