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88" r:id="rId3"/>
    <p:sldId id="287" r:id="rId4"/>
    <p:sldId id="257" r:id="rId5"/>
    <p:sldId id="258" r:id="rId6"/>
    <p:sldId id="281" r:id="rId7"/>
    <p:sldId id="261" r:id="rId8"/>
    <p:sldId id="263" r:id="rId9"/>
    <p:sldId id="265" r:id="rId10"/>
    <p:sldId id="266" r:id="rId11"/>
    <p:sldId id="267" r:id="rId12"/>
    <p:sldId id="280" r:id="rId13"/>
    <p:sldId id="268" r:id="rId14"/>
    <p:sldId id="282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3" r:id="rId24"/>
    <p:sldId id="277" r:id="rId25"/>
    <p:sldId id="278" r:id="rId26"/>
    <p:sldId id="279" r:id="rId27"/>
    <p:sldId id="285" r:id="rId28"/>
    <p:sldId id="284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5B942BC-C160-4A79-B3E7-67F25919C2F9}" type="datetimeFigureOut">
              <a:rPr lang="ru-RU" smtClean="0"/>
              <a:pPr/>
              <a:t>10.12.2019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546757B-2223-4969-A0AD-8EC67A9E30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8143932" cy="30003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РЕЗЬБА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 Изображение и обозначение на чертеже</a:t>
            </a:r>
            <a:endParaRPr lang="ru-RU" sz="6000" dirty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571876"/>
            <a:ext cx="7743852" cy="287448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Презентация на тему:  </a:t>
            </a:r>
          </a:p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« Резьба. Изображение и обозначение на чертеже»</a:t>
            </a:r>
          </a:p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Для всех специальностей</a:t>
            </a:r>
          </a:p>
          <a:p>
            <a:pPr algn="ctr"/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Преподаватель </a:t>
            </a:r>
            <a:r>
              <a:rPr lang="ru-RU" sz="2800" dirty="0" err="1" smtClean="0">
                <a:solidFill>
                  <a:schemeClr val="accent1">
                    <a:lumMod val="50000"/>
                  </a:schemeClr>
                </a:solidFill>
              </a:rPr>
              <a:t>Гомозова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 Л.Н.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7256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Все резьбы разделяют на две следующие группы: 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стандартизированные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 — резьбы с установленными стандартами параметрами: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профилем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шагом и диаметром;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нестандартизированные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или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специальные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(резьбы,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параметры которых не соответствуют стандартизированным)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14282" y="1"/>
            <a:ext cx="871543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элементы и параметры резьбы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имеют следующие определения по ГОСТ 11708-82 и приведены ниже.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Левая резьба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образована контуром, вращающимся против часо­вой стрелки и перемещающимся вдоль оси в направлении от наблюдателя (рис. I).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Правая резьба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образована контуром, вращающимся по часовой стрелке и перемещающимся вдоль оси в направлении от наблюдателя (рис. II).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3553" name="Рисунок 2" descr="http://cherch.ru/images/stories/7/image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4071942"/>
            <a:ext cx="6143668" cy="2357454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1670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4" name="Picture 6" descr="Картинки по запросу что такое резьба черчение"/>
          <p:cNvPicPr>
            <a:picLocks noChangeAspect="1" noChangeArrowheads="1"/>
          </p:cNvPicPr>
          <p:nvPr/>
        </p:nvPicPr>
        <p:blipFill>
          <a:blip r:embed="rId2" cstate="print"/>
          <a:srcRect b="5814"/>
          <a:stretch>
            <a:fillRect/>
          </a:stretch>
        </p:blipFill>
        <p:spPr bwMode="auto">
          <a:xfrm>
            <a:off x="285720" y="285728"/>
            <a:ext cx="8572560" cy="57864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214282" y="214290"/>
            <a:ext cx="8643998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Профиль резьбы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контур резьбы в плоскости, проходящей через ее ось.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Угол профиля 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— угол между боковыми сторонами</a:t>
            </a:r>
            <a:r>
              <a:rPr kumimoji="0" lang="ru-RU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профиля.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Шаг резьбы Р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расстояние между соседними одноименными боковыми сторонами профиля в направлении, параллельном оси резьбы.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cherch.ru/images/stories/7/image01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071810"/>
            <a:ext cx="814393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57158" y="357166"/>
            <a:ext cx="84296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Ход резьбы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b="1" baseline="-25000" dirty="0" err="1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— расстояние между ближайшими одноименными боковыми сторонами профиля, принадлежащими одной и той же винтовой поверхности, в направлении, параллельном оси резьбы. Ход резьбы 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величина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относительного осевого перемещения винта (гайки) за один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оборот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285720" y="0"/>
            <a:ext cx="8572560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Наружный диаметр резьбы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d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— для болта, D — для гайки) — диаметр воображаемого цилиндра,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описанного вокруг вершин наружной резьбы или впадин внутренней резьбы.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Внутренний диаметр резьбы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(d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для болта, — для гайки) — диаметр воображаемого цилиндра,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вписанного во впадины наружной резьбы или в вершины внутренней резьбы.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Средний диаметр резьбы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(d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для болта, D</a:t>
            </a:r>
            <a:r>
              <a:rPr kumimoji="0" lang="ru-RU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— для гайки) — диаметр воображаемого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соосного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 резьбой цилиндра, который пересекает витки резьбы таким образом, что ширина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выступа резьбы и ширина впадины (канавки) оказываются равными.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214290"/>
            <a:ext cx="8572560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Условное обозначение метрической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резьбы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регламентирует ГОСТ 8724-81. 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Оно состоит из буквы М</a:t>
            </a:r>
            <a:r>
              <a:rPr lang="ru-RU" sz="2800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(символа метрической резьбы), номинального диаметра резьбы, шага и направления резьбы (если она левая).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Многозаходные метрические резьбы обозначают (после номинального диаметра) буквами 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Рh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значением хода резьбы, буквой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и числовым значением шага. 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 обозначения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трехзаходной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левой метрической резьбы с номинальным диаметром 24 мм, с шагом 1 мм и значением хода 3 мм: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М24´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Рh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1-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LH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7"/>
            <a:ext cx="85725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Обозначения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метрической резьбы и варианты его нанесения на чертеже </a:t>
            </a:r>
          </a:p>
        </p:txBody>
      </p:sp>
      <p:pic>
        <p:nvPicPr>
          <p:cNvPr id="3" name="Рисунок 2" descr="2-104"/>
          <p:cNvPicPr/>
          <p:nvPr/>
        </p:nvPicPr>
        <p:blipFill>
          <a:blip r:embed="rId2" cstate="print"/>
          <a:srcRect t="3387" b="10935"/>
          <a:stretch>
            <a:fillRect/>
          </a:stretch>
        </p:blipFill>
        <p:spPr bwMode="auto">
          <a:xfrm>
            <a:off x="357158" y="1714488"/>
            <a:ext cx="8429684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0112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Условное обозначения метрической конической резьбы 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(ГОСТ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25229-82)включает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буквенное обозначение (МК), диаметр резьбы в основной плоскости, шаг и направление (если оно левое)</a:t>
            </a:r>
          </a:p>
        </p:txBody>
      </p:sp>
      <p:pic>
        <p:nvPicPr>
          <p:cNvPr id="4" name="Рисунок 3" descr="http://dgng.pstu.ru/sprav/2.1.2.files/image002.jpg"/>
          <p:cNvPicPr/>
          <p:nvPr/>
        </p:nvPicPr>
        <p:blipFill>
          <a:blip r:embed="rId2" cstate="print"/>
          <a:srcRect b="9797"/>
          <a:stretch>
            <a:fillRect/>
          </a:stretch>
        </p:blipFill>
        <p:spPr bwMode="auto">
          <a:xfrm>
            <a:off x="357159" y="3071810"/>
            <a:ext cx="8501121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Условное обозначение трубной цилиндрической резьбы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регламентирует ГОСТ 6357-81. Оно состоит из буквы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и условного размера – внутреннего диаметра трубы в дюймах.</a:t>
            </a:r>
          </a:p>
        </p:txBody>
      </p:sp>
      <p:pic>
        <p:nvPicPr>
          <p:cNvPr id="3" name="Рисунок 2" descr="2-105-2"/>
          <p:cNvPicPr/>
          <p:nvPr/>
        </p:nvPicPr>
        <p:blipFill>
          <a:blip r:embed="rId2" cstate="print"/>
          <a:srcRect b="10745"/>
          <a:stretch>
            <a:fillRect/>
          </a:stretch>
        </p:blipFill>
        <p:spPr bwMode="auto">
          <a:xfrm>
            <a:off x="285720" y="2667090"/>
            <a:ext cx="8501122" cy="2476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51520" y="988661"/>
            <a:ext cx="835292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урока</a:t>
            </a:r>
            <a:r>
              <a:rPr kumimoji="0" lang="ru-RU" sz="2800" b="1" i="1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Организовать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деятельность обучающихся по изучению понятия о резьбе,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ее обозначении и назначении; умении классифицировать соединения и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крепежный материал.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7256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Условное обозначение трубной конической резьбы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(ГОСТ 6211-81) состоит из буквенного обозначения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(наружная резьба) и 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Rс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(внутренняя резьба), диаметра резьбы в основной плоскости в дюймах </a:t>
            </a:r>
          </a:p>
        </p:txBody>
      </p:sp>
      <p:pic>
        <p:nvPicPr>
          <p:cNvPr id="3" name="Рисунок 2" descr="http://dgng.pstu.ru/sprav/2.1.2.files/image00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617216"/>
            <a:ext cx="8429684" cy="24548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725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Условное обозначение трапецеидальной резьбы.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Обозначение однозаходной трапецеидальной резьбы (ГОСТ 9484-81) состоит из букв 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наружного диаметра и шага</a:t>
            </a:r>
          </a:p>
        </p:txBody>
      </p:sp>
      <p:pic>
        <p:nvPicPr>
          <p:cNvPr id="3" name="Рисунок 2" descr="2-106-1"/>
          <p:cNvPicPr/>
          <p:nvPr/>
        </p:nvPicPr>
        <p:blipFill>
          <a:blip r:embed="rId2" cstate="print"/>
          <a:srcRect b="12249"/>
          <a:stretch>
            <a:fillRect/>
          </a:stretch>
        </p:blipFill>
        <p:spPr bwMode="auto">
          <a:xfrm>
            <a:off x="357158" y="2809430"/>
            <a:ext cx="8429684" cy="2262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725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Обозначение многозаходной трапецеидальной резьбы (ГОСТ 24739-81) состоит из букв 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наружного диаметра, хода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шага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2-106-2"/>
          <p:cNvPicPr/>
          <p:nvPr/>
        </p:nvPicPr>
        <p:blipFill>
          <a:blip r:embed="rId2" cstate="print"/>
          <a:srcRect b="9091"/>
          <a:stretch>
            <a:fillRect/>
          </a:stretch>
        </p:blipFill>
        <p:spPr bwMode="auto">
          <a:xfrm>
            <a:off x="285720" y="2676645"/>
            <a:ext cx="8501121" cy="2895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011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Условное обозначение упорной резьбы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(ГОСТ 10177-82) состоит из буквы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наружного диаметра и шага резьбы: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28×5. Для многозаходной резьбы  обозначение состоит из буквы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наружного диаметра, хода и шага: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28×10(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LH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Рисунок 2" descr="2-106"/>
          <p:cNvPicPr/>
          <p:nvPr/>
        </p:nvPicPr>
        <p:blipFill>
          <a:blip r:embed="rId2" cstate="print"/>
          <a:srcRect b="11787"/>
          <a:stretch>
            <a:fillRect/>
          </a:stretch>
        </p:blipFill>
        <p:spPr bwMode="auto">
          <a:xfrm>
            <a:off x="357158" y="2586648"/>
            <a:ext cx="8429683" cy="291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42968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Условное обозначение круглой резьбы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для электротехнической арматуры по ГОСТ 28108-89 состоит из букв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(серия) и наружного диаметра, например, Е27 </a:t>
            </a:r>
          </a:p>
        </p:txBody>
      </p:sp>
      <p:pic>
        <p:nvPicPr>
          <p:cNvPr id="3" name="Рисунок 2" descr="2-107-1"/>
          <p:cNvPicPr/>
          <p:nvPr/>
        </p:nvPicPr>
        <p:blipFill>
          <a:blip r:embed="rId2" cstate="print"/>
          <a:srcRect b="20354"/>
          <a:stretch>
            <a:fillRect/>
          </a:stretch>
        </p:blipFill>
        <p:spPr bwMode="auto">
          <a:xfrm>
            <a:off x="2714612" y="2647708"/>
            <a:ext cx="2645917" cy="2852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357166"/>
            <a:ext cx="85011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Резьба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прямоугольная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не стандартизованная на чертежах задается всеми конструктивными размерами: наружным и внутренним диаметрами, шагом, шириной зуба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/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Рекомендуется показывать в масштабе увеличения профиль данной резьбы и все ее размеры.</a:t>
            </a:r>
          </a:p>
        </p:txBody>
      </p:sp>
      <p:pic>
        <p:nvPicPr>
          <p:cNvPr id="3" name="Рисунок 2" descr="2-107-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928934"/>
            <a:ext cx="8429684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dgng.pstu.ru/sprav/2.1.2.files/image0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714356"/>
            <a:ext cx="778674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85720" y="603297"/>
            <a:ext cx="857256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 обозначает надпись 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М50?1,5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? 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Как нужно проводить выносные линии при обозначении резьбы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?</a:t>
            </a:r>
            <a:endParaRPr lang="ru-RU" sz="24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Какой шаг указывают в обозначении резьбы? 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arenR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какому виду относятся резьбовые соединения?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282" y="357166"/>
            <a:ext cx="87154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СПИСОК  ЛИТЕРАТУРЫ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1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Боголюбов С. К.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Инженерная графика: Учебник для средних специальных учебных заведений. – 3-е изд.,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испр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 доп. – М.: Машиностроение, 2006. – с. 392: ил.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Боголюбов С. К.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Индивидуальные задания по курсу черчения: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пособие для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учащихся техникумов. – М.: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Высш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., 2007. – 368 с.: ил.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Бродский А. М.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Практикум по инженерной графике: Учеб. Пособие для сред. проф. образования / А. М. Бродский, Э. М.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Фазлулин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В. А.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Халдинов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– М.: Издательский центр «Академия», 2004. – 192 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Куликов В. П.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Стандарты инженерной графики: учебное пособие. – М.: ФОРУМ:ИНФРА-М, 2007. – 240 с. – (Профессиональное образование).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91664"/>
            <a:ext cx="8352928" cy="5416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познакомить учеников с методами изображения и обозначения метрической резьбы;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воспитательная: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умений воспитывать в себе графическую культуру и техническую речь;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развивающая: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умений развивать техническую грамотность и кругозор;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развитию у учеников умений выделять главное в изучаемом объекте;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познавательный интерес, умение работать со справочными таблицами;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928694"/>
          </a:xfrm>
        </p:spPr>
        <p:txBody>
          <a:bodyPr>
            <a:noAutofit/>
          </a:bodyPr>
          <a:lstStyle/>
          <a:p>
            <a:pPr algn="ctr" fontAlgn="base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Что такое резьба?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428596" y="1411306"/>
            <a:ext cx="835824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Резьбовые соединения широко распространены в машиностроении. Они обладают такими достоинствами, как универсальность, высокая надежность, способность воспринимать большие нагрузки, удобство сборки и разборки, простота изготовления.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 элементом всех резьбовых соединений является резьба.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0042"/>
            <a:ext cx="8183880" cy="2071702"/>
          </a:xfrm>
        </p:spPr>
        <p:txBody>
          <a:bodyPr>
            <a:normAutofit/>
          </a:bodyPr>
          <a:lstStyle/>
          <a:p>
            <a:pPr fontAlgn="base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Резьба — поверхность, образованная при винтовом движении плоского контура по цилиндрической или конической поверхности.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 descr="Картинки по запросу что такое резьба черч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7416824" cy="62151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Картинки по запросу что такое резьба черч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929618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081988" cy="785818"/>
          </a:xfrm>
        </p:spPr>
        <p:txBody>
          <a:bodyPr>
            <a:normAutofit/>
          </a:bodyPr>
          <a:lstStyle/>
          <a:p>
            <a:r>
              <a:rPr lang="ru-RU" dirty="0" smtClean="0"/>
              <a:t>Резьбы классифицируются по следующим признакам </a:t>
            </a:r>
            <a:endParaRPr lang="ru-RU" dirty="0"/>
          </a:p>
        </p:txBody>
      </p:sp>
      <p:pic>
        <p:nvPicPr>
          <p:cNvPr id="5" name="Рисунок 4" descr="http://cherch.ru/images/stories/7/image01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928670"/>
            <a:ext cx="8358246" cy="55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57158" y="357166"/>
            <a:ext cx="8429684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формы поверхности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на которой нарезана резьба, они подразделяются на цилиндрические и конические;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расположения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резьбы на поверхности стержня или отверстия они подразделяются на внешние и внутренние;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формы профиля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различают резьбы треугольного, прямоугольного, трапецеидального, круглого и других профилей;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500042"/>
            <a:ext cx="857256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эксплуатационному назначению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резьбы делятся на крепежные (метрические, дюймовые), крепежно-уплотнительные (трубные, конические), ходовые (трапецеидальные, упорные, прямоугольные, круглые), специальные и др.;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зависимости от направления винтовой поверхности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различают правые и левые резьбы;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числу заходов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резьбы подразделяются на однозаходные и многозаходные (двух-,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трехзаходные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т. д.).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285</TotalTime>
  <Words>264</Words>
  <Application>Microsoft Office PowerPoint</Application>
  <PresentationFormat>Экран (4:3)</PresentationFormat>
  <Paragraphs>74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Эркер</vt:lpstr>
      <vt:lpstr>РЕЗЬБА Изображение и обозначение на чертеже</vt:lpstr>
      <vt:lpstr>Слайд 2</vt:lpstr>
      <vt:lpstr>Слайд 3</vt:lpstr>
      <vt:lpstr>Что такое резьба?</vt:lpstr>
      <vt:lpstr>Резьба — поверхность, образованная при винтовом движении плоского контура по цилиндрической или конической поверхности.</vt:lpstr>
      <vt:lpstr>Слайд 6</vt:lpstr>
      <vt:lpstr>Резьбы классифицируются по следующим признакам 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РЕЗЬБА</dc:title>
  <dc:creator>Marina</dc:creator>
  <cp:lastModifiedBy>avanesyan</cp:lastModifiedBy>
  <cp:revision>33</cp:revision>
  <dcterms:created xsi:type="dcterms:W3CDTF">2019-12-07T16:12:12Z</dcterms:created>
  <dcterms:modified xsi:type="dcterms:W3CDTF">2019-12-10T10:51:13Z</dcterms:modified>
</cp:coreProperties>
</file>