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83" r:id="rId3"/>
    <p:sldId id="278" r:id="rId4"/>
    <p:sldId id="257" r:id="rId5"/>
    <p:sldId id="259" r:id="rId6"/>
    <p:sldId id="258" r:id="rId7"/>
    <p:sldId id="260" r:id="rId8"/>
    <p:sldId id="264" r:id="rId9"/>
    <p:sldId id="263" r:id="rId10"/>
    <p:sldId id="279" r:id="rId11"/>
    <p:sldId id="282" r:id="rId12"/>
    <p:sldId id="280" r:id="rId13"/>
    <p:sldId id="275" r:id="rId14"/>
    <p:sldId id="274" r:id="rId15"/>
    <p:sldId id="276" r:id="rId16"/>
    <p:sldId id="277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5EA26"/>
    <a:srgbClr val="2D34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14CD-358B-4EB7-8453-E0FCC011235C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68E3-D1DA-4E6B-AF60-82FD9F644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68E3-D1DA-4E6B-AF60-82FD9F644C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98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работает анимация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E873-990A-4F03-B941-71BB246309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Пористые</a:t>
            </a:r>
            <a:r>
              <a:rPr lang="ru-RU" baseline="0" dirty="0" smtClean="0"/>
              <a:t> материалы широко используются в современном строительстве и промышленности, в частности, для поглощения вредных шумов. Падая на поверхность, звуковая волна частично отражается от неё, частично поглощается материалом поверхности, переходя в тепловую энергию, частично может пройти через ограждающий материал.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E873-990A-4F03-B941-71BB246309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v777.ru/index.php/doma-i-kvartiri/osnovnye-svojstva-zvukopogloshhayushhix-materialov.html" TargetMode="External"/><Relationship Id="rId2" Type="http://schemas.openxmlformats.org/officeDocument/2006/relationships/hyperlink" Target="https://elit-ss.ru/zvukoizoljacionnye-materialy-zvukopogloshhajushh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obuild.ru/teploizplacionnie-materialy/zvukopogloschayuchie-materialy.php" TargetMode="External"/><Relationship Id="rId4" Type="http://schemas.openxmlformats.org/officeDocument/2006/relationships/hyperlink" Target="http://docs.cntd.ru/document/gost-23499-200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589240"/>
            <a:ext cx="3456856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Преподаватель </a:t>
            </a:r>
            <a:r>
              <a:rPr lang="ru-RU" dirty="0" err="1" smtClean="0">
                <a:solidFill>
                  <a:schemeClr val="tx1"/>
                </a:solidFill>
              </a:rPr>
              <a:t>Недильская</a:t>
            </a:r>
            <a:r>
              <a:rPr lang="ru-RU" dirty="0" smtClean="0">
                <a:solidFill>
                  <a:schemeClr val="tx1"/>
                </a:solidFill>
              </a:rPr>
              <a:t> И.И.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6629400" cy="23853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343F"/>
                </a:solidFill>
              </a:rPr>
              <a:t>Номенклатура </a:t>
            </a:r>
            <a:r>
              <a:rPr lang="ru-RU" sz="3200" b="1" dirty="0">
                <a:solidFill>
                  <a:srgbClr val="2D343F"/>
                </a:solidFill>
              </a:rPr>
              <a:t>и свойства </a:t>
            </a:r>
            <a:r>
              <a:rPr lang="ru-RU" sz="3200" b="1" dirty="0" smtClean="0">
                <a:solidFill>
                  <a:srgbClr val="2D343F"/>
                </a:solidFill>
              </a:rPr>
              <a:t>звукопоглощающих </a:t>
            </a:r>
            <a:r>
              <a:rPr lang="ru-RU" sz="3200" b="1" dirty="0">
                <a:solidFill>
                  <a:srgbClr val="2D343F"/>
                </a:solidFill>
              </a:rPr>
              <a:t>материалов</a:t>
            </a:r>
            <a:r>
              <a:rPr lang="ru-RU" sz="3200" dirty="0">
                <a:solidFill>
                  <a:srgbClr val="2D343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5112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Акустические плиты «</a:t>
            </a:r>
            <a:r>
              <a:rPr lang="ru-RU" b="1" dirty="0" err="1">
                <a:solidFill>
                  <a:schemeClr val="tx1"/>
                </a:solidFill>
              </a:rPr>
              <a:t>Акминит</a:t>
            </a:r>
            <a:r>
              <a:rPr lang="ru-RU" b="1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1659945"/>
            <a:ext cx="4104456" cy="499715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50" b="1" dirty="0"/>
              <a:t>Эти звукопоглощающие материалы изготовляют на основе гранулированной минеральной ваты и композиций крахмального связующего с добавками. </a:t>
            </a:r>
            <a:endParaRPr lang="ru-RU" sz="2050" b="1" dirty="0" smtClean="0"/>
          </a:p>
          <a:p>
            <a:pPr marL="114300" indent="0">
              <a:buNone/>
            </a:pPr>
            <a:r>
              <a:rPr lang="ru-RU" sz="2050" b="1" dirty="0" smtClean="0"/>
              <a:t>Их </a:t>
            </a:r>
            <a:r>
              <a:rPr lang="ru-RU" sz="2050" b="1" dirty="0"/>
              <a:t>используют для отделки потолков и верхней части стен общественных и административных зданий с относительной влажностью воздуха не более 70%.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67" y="1655130"/>
            <a:ext cx="4814173" cy="46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467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Акустические плиты «</a:t>
            </a:r>
            <a:r>
              <a:rPr lang="ru-RU" b="1" dirty="0" err="1">
                <a:solidFill>
                  <a:schemeClr val="tx1"/>
                </a:solidFill>
              </a:rPr>
              <a:t>Акмигран</a:t>
            </a:r>
            <a:r>
              <a:rPr lang="ru-RU" b="1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628800"/>
            <a:ext cx="4392488" cy="4976716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производства таких звукопоглощающих материалов как акустических плит «</a:t>
            </a:r>
            <a:r>
              <a:rPr lang="ru-RU" b="1" dirty="0" err="1"/>
              <a:t>Акмигран</a:t>
            </a:r>
            <a:r>
              <a:rPr lang="ru-RU" b="1" dirty="0"/>
              <a:t>» применяют минеральную или стеклянную гранулированную вату и связующие, состоящие из крахмала, </a:t>
            </a:r>
            <a:r>
              <a:rPr lang="ru-RU" b="1" dirty="0" err="1"/>
              <a:t>карбоксилцеллюлозы</a:t>
            </a:r>
            <a:r>
              <a:rPr lang="ru-RU" b="1" dirty="0"/>
              <a:t> и бентонита. Из приготовленной смеси формируют плиты толщиной 2см, которые после сушки подвергают отделке (калибруют, шлифуют и окрашивают).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Лицевая поверхность плит имеет </a:t>
            </a:r>
            <a:r>
              <a:rPr lang="ru-RU" b="1" dirty="0" err="1"/>
              <a:t>трещиновую</a:t>
            </a:r>
            <a:r>
              <a:rPr lang="ru-RU" b="1" dirty="0"/>
              <a:t> </a:t>
            </a:r>
            <a:r>
              <a:rPr lang="ru-RU" b="1" dirty="0" err="1" smtClean="0"/>
              <a:t>фактуруПрименяют</a:t>
            </a:r>
            <a:r>
              <a:rPr lang="ru-RU" b="1" dirty="0" smtClean="0"/>
              <a:t> </a:t>
            </a:r>
            <a:r>
              <a:rPr lang="ru-RU" b="1" dirty="0"/>
              <a:t>для звукопоглощающей отделки потолков и стен общественных и административных зданий. </a:t>
            </a:r>
          </a:p>
        </p:txBody>
      </p:sp>
      <p:pic>
        <p:nvPicPr>
          <p:cNvPr id="4" name="Рисунок 3" descr="zvukoizolyatsionnie-zvukopoglowayuwie-material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" y="2060848"/>
            <a:ext cx="4716016" cy="42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29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672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Акустические плиты «</a:t>
            </a:r>
            <a:r>
              <a:rPr lang="ru-RU" b="1" dirty="0" err="1">
                <a:solidFill>
                  <a:schemeClr val="tx1"/>
                </a:solidFill>
              </a:rPr>
              <a:t>Силакпор</a:t>
            </a:r>
            <a:r>
              <a:rPr lang="ru-RU" b="1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1628800"/>
            <a:ext cx="4392488" cy="52292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b="1" dirty="0"/>
              <a:t>Из легковесного газобетона плотностью 300-350 кг/м3 изготовляют такие звукопоглощающие материалы как акустические плиты «</a:t>
            </a:r>
            <a:r>
              <a:rPr lang="ru-RU" b="1" dirty="0" err="1"/>
              <a:t>Силакпор</a:t>
            </a:r>
            <a:r>
              <a:rPr lang="ru-RU" b="1" dirty="0"/>
              <a:t>». Лицевая поверхность звукопоглощающего материала имеет продольную щелевидную перфорацию, что придает ей не только лучший вид, но и повышенную способность к поглощению </a:t>
            </a:r>
            <a:r>
              <a:rPr lang="ru-RU" b="1" dirty="0" smtClean="0"/>
              <a:t>шума</a:t>
            </a:r>
            <a:endParaRPr lang="ru-RU" b="1" dirty="0"/>
          </a:p>
        </p:txBody>
      </p:sp>
      <p:pic>
        <p:nvPicPr>
          <p:cNvPr id="4" name="Рисунок 3" descr="izoton_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644008" cy="4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2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9054" y="2782669"/>
            <a:ext cx="25956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Плитные</a:t>
            </a:r>
            <a:endParaRPr lang="ru-RU" b="1" dirty="0" smtClean="0"/>
          </a:p>
          <a:p>
            <a:pPr algn="ctr"/>
            <a:r>
              <a:rPr lang="ru-RU" b="1" dirty="0" smtClean="0"/>
              <a:t>поглотители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0426" y="1700808"/>
            <a:ext cx="1776448" cy="646331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Пористые</a:t>
            </a:r>
          </a:p>
          <a:p>
            <a:pPr algn="ctr"/>
            <a:r>
              <a:rPr lang="ru-RU" b="1" dirty="0" smtClean="0"/>
              <a:t>поглотители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9457" y="1700808"/>
            <a:ext cx="1845378" cy="646331"/>
          </a:xfrm>
          <a:prstGeom prst="rect">
            <a:avLst/>
          </a:prstGeom>
          <a:solidFill>
            <a:srgbClr val="E5EA2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Резонансные</a:t>
            </a:r>
          </a:p>
          <a:p>
            <a:pPr algn="ctr"/>
            <a:r>
              <a:rPr lang="ru-RU" b="1" dirty="0" smtClean="0"/>
              <a:t>поглотители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7310" y="2782669"/>
            <a:ext cx="25939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Перфорированные</a:t>
            </a:r>
          </a:p>
          <a:p>
            <a:pPr algn="ctr"/>
            <a:r>
              <a:rPr lang="ru-RU" b="1" dirty="0" smtClean="0"/>
              <a:t>поглотители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2924" y="2780928"/>
            <a:ext cx="2595600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Пористые</a:t>
            </a:r>
          </a:p>
          <a:p>
            <a:pPr algn="ctr"/>
            <a:r>
              <a:rPr lang="ru-RU" b="1" dirty="0" smtClean="0"/>
              <a:t>поглотители</a:t>
            </a:r>
            <a:endParaRPr lang="ru-RU" b="1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5400000">
            <a:off x="2752460" y="-190021"/>
            <a:ext cx="720080" cy="30615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451249" y="173308"/>
            <a:ext cx="720080" cy="23349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0" idx="2"/>
            <a:endCxn id="8" idx="0"/>
          </p:cNvCxnSpPr>
          <p:nvPr/>
        </p:nvCxnSpPr>
        <p:spPr>
          <a:xfrm rot="5400000">
            <a:off x="1536735" y="2277258"/>
            <a:ext cx="435530" cy="5752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2"/>
            <a:endCxn id="11" idx="0"/>
          </p:cNvCxnSpPr>
          <p:nvPr/>
        </p:nvCxnSpPr>
        <p:spPr>
          <a:xfrm rot="16200000" flipH="1">
            <a:off x="3060458" y="1328827"/>
            <a:ext cx="435530" cy="24721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12" idx="0"/>
          </p:cNvCxnSpPr>
          <p:nvPr/>
        </p:nvCxnSpPr>
        <p:spPr>
          <a:xfrm>
            <a:off x="7438650" y="2347139"/>
            <a:ext cx="2074" cy="43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8951" y="3742034"/>
            <a:ext cx="27358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Конструкция:</a:t>
            </a:r>
          </a:p>
          <a:p>
            <a:r>
              <a:rPr lang="ru-RU" sz="2000" b="1" dirty="0" smtClean="0"/>
              <a:t>Упруго-подвешенные плиты с закрытой поверхностью</a:t>
            </a:r>
          </a:p>
          <a:p>
            <a:r>
              <a:rPr lang="ru-RU" sz="2000" b="1" dirty="0"/>
              <a:t>Поглощают преимущественно низкие частоты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216399" y="3558787"/>
            <a:ext cx="2704872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dirty="0" smtClean="0"/>
              <a:t>Упруго-подвешенные с перфорированной поверхностью, с шлицевыми или открытыми швами</a:t>
            </a:r>
          </a:p>
          <a:p>
            <a:r>
              <a:rPr lang="ru-RU" sz="1950" b="1" dirty="0"/>
              <a:t>Поглощают преимущественно средние частоты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11168" y="3742034"/>
            <a:ext cx="3025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Упруго-подвешенные или наклеенные (нанесённые) непосредственно на конструкцию материалы с пористой поверхностью</a:t>
            </a:r>
          </a:p>
          <a:p>
            <a:r>
              <a:rPr lang="ru-RU" b="1" dirty="0"/>
              <a:t>Преимущественно для поглощения высоких частот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64654" y="395952"/>
            <a:ext cx="438343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Звукопоглотители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7326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Характеристика поглощения звука оценивается коэффициентом звукопоглощения.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23760"/>
            <a:ext cx="744696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7008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Коэффициент звукопоглощения меняется в пределах от 0 до 1. При нулевом значении коэффициента звукопоглощения звук полностью отражается, при полном звукопоглощении коэффициент равен единице. К звукопоглощающим материалам относят те, которые имеют коэффициент звукопоглощения не менее 0,4.</a:t>
            </a:r>
          </a:p>
        </p:txBody>
      </p:sp>
    </p:spTree>
    <p:extLst>
      <p:ext uri="{BB962C8B-B14F-4D97-AF65-F5344CB8AC3E}">
        <p14:creationId xmlns:p14="http://schemas.microsoft.com/office/powerpoint/2010/main" xmlns="" val="1190242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4" descr="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60000">
            <a:off x="449399" y="526604"/>
            <a:ext cx="8541632" cy="6247100"/>
          </a:xfrm>
          <a:noFill/>
        </p:spPr>
      </p:pic>
    </p:spTree>
    <p:extLst>
      <p:ext uri="{BB962C8B-B14F-4D97-AF65-F5344CB8AC3E}">
        <p14:creationId xmlns:p14="http://schemas.microsoft.com/office/powerpoint/2010/main" xmlns="" val="199326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Picture 4" descr="IMG_0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395667" cy="605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MG_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432552" y="833852"/>
            <a:ext cx="7976311" cy="59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949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прохождения звуковой волны через пористый материал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5" descr="IM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70" t="6790" r="5048" b="1892"/>
          <a:stretch>
            <a:fillRect/>
          </a:stretch>
        </p:blipFill>
        <p:spPr bwMode="auto">
          <a:xfrm>
            <a:off x="2267744" y="1698799"/>
            <a:ext cx="4248472" cy="515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0314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Какие материалы называют звукопоглощающими ?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По форме звукопоглощающие материалы делятся на … (Закончите фразу).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По характеру поглощения звука звукопоглощающие материалы делят на …(закончите фразу)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Какие звукопоглощающие материалы относятся к пористым с твёрдым скелетом?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Как делятся звукопоглощающие материалы по своей структуре?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Напишите формулу коэффициента звукопоглощения.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При каком коэффициенте поглощения материал считают звукопоглощающим?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Какие бывают Акустические плиты?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Нарисуйте схему прохождения звуковой волны через пористый материал. </a:t>
            </a:r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68166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Архитектурное материаловедение. Айрапетов Д.П. </a:t>
            </a:r>
            <a:r>
              <a:rPr lang="ru-RU" dirty="0" smtClean="0"/>
              <a:t>1983</a:t>
            </a:r>
          </a:p>
          <a:p>
            <a:r>
              <a:rPr lang="ru-RU" dirty="0"/>
              <a:t>Архитектурное материаловедение, Тихонов Ю.М., </a:t>
            </a:r>
            <a:r>
              <a:rPr lang="ru-RU" dirty="0" err="1"/>
              <a:t>Панибратов</a:t>
            </a:r>
            <a:r>
              <a:rPr lang="ru-RU" dirty="0"/>
              <a:t> Ю.П., Мещеряков Ю.Г., </a:t>
            </a:r>
            <a:r>
              <a:rPr lang="ru-RU" dirty="0" smtClean="0"/>
              <a:t>2013</a:t>
            </a:r>
          </a:p>
          <a:p>
            <a:r>
              <a:rPr lang="en-US" dirty="0" smtClean="0">
                <a:hlinkClick r:id="rId2"/>
              </a:rPr>
              <a:t>https://elit-ss.ru/zvukoizoljacionnye-materialy-zvukopogloshhajushhie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http://sv777.ru/index.php/doma-i-kvartiri/osnovnye-svojstva-zvukopogloshhayushhix-materialov.html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http://docs.cntd.ru/document/gost-23499-2009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http://www.alobuild.ru/teploizplacionnie-materialy/zvukopogloschayuchie-materialy.php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81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84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Bookman Old Style" pitchFamily="18" charset="0"/>
              </a:rPr>
              <a:t>Цель урока:</a:t>
            </a:r>
            <a:r>
              <a:rPr lang="ru-RU" sz="2400" b="1" dirty="0" smtClean="0">
                <a:latin typeface="Bookman Old Style" pitchFamily="18" charset="0"/>
              </a:rPr>
              <a:t> ознакомить студентов с темой   </a:t>
            </a:r>
            <a:r>
              <a:rPr lang="ru-RU" sz="2400" b="1" dirty="0" smtClean="0">
                <a:latin typeface="Bookman Old Style" pitchFamily="18" charset="0"/>
              </a:rPr>
              <a:t>«</a:t>
            </a:r>
            <a:r>
              <a:rPr lang="ru-RU" sz="2400" dirty="0" err="1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Звукопоглащающие</a:t>
            </a:r>
            <a:r>
              <a:rPr lang="ru-RU" sz="24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материалы</a:t>
            </a:r>
            <a:r>
              <a:rPr lang="ru-RU" sz="2400" b="1" dirty="0" smtClean="0">
                <a:latin typeface="Corbel"/>
              </a:rPr>
              <a:t>».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i="1" dirty="0" smtClean="0">
                <a:latin typeface="Bookman Old Style" pitchFamily="18" charset="0"/>
              </a:rPr>
              <a:t>Задачи урока:</a:t>
            </a:r>
            <a:r>
              <a:rPr lang="ru-RU" sz="2400" b="1" dirty="0" smtClean="0">
                <a:latin typeface="Bookman Old Style" pitchFamily="18" charset="0"/>
              </a:rPr>
              <a:t> изучить основные понятия по теме: </a:t>
            </a:r>
            <a:r>
              <a:rPr lang="ru-RU" sz="2400" dirty="0" err="1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Звукопоглащающие</a:t>
            </a:r>
            <a:r>
              <a:rPr lang="ru-RU" sz="24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материалы</a:t>
            </a:r>
            <a:r>
              <a:rPr lang="ru-RU" sz="2400" b="1" i="1" dirty="0" smtClean="0">
                <a:latin typeface="Corbel"/>
              </a:rPr>
              <a:t>.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algn="ctr">
              <a:defRPr/>
            </a:pPr>
            <a:r>
              <a:rPr lang="ru-RU" sz="2400" b="1" dirty="0" smtClean="0">
                <a:latin typeface="Bookman Old Style" pitchFamily="18" charset="0"/>
              </a:rPr>
              <a:t>Привить интерес к дисциплине и специальности</a:t>
            </a:r>
          </a:p>
          <a:p>
            <a:pPr algn="ctr">
              <a:defRPr/>
            </a:pPr>
            <a:endParaRPr lang="ru-RU" sz="2400" b="1" dirty="0" smtClean="0">
              <a:latin typeface="Bookman Old Style" pitchFamily="18" charset="0"/>
            </a:endParaRPr>
          </a:p>
          <a:p>
            <a:pPr algn="ctr">
              <a:defRPr/>
            </a:pPr>
            <a:endParaRPr lang="ru-RU" sz="2400" b="1" dirty="0" smtClean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Bookman Old Style" pitchFamily="18" charset="0"/>
              </a:rPr>
              <a:t>Преподаватель </a:t>
            </a:r>
            <a:r>
              <a:rPr lang="ru-RU" sz="2400" b="1" dirty="0" err="1" smtClean="0">
                <a:latin typeface="Bookman Old Style" pitchFamily="18" charset="0"/>
              </a:rPr>
              <a:t>Недильская</a:t>
            </a:r>
            <a:r>
              <a:rPr lang="ru-RU" sz="2400" b="1" dirty="0" smtClean="0">
                <a:latin typeface="Bookman Old Style" pitchFamily="18" charset="0"/>
              </a:rPr>
              <a:t> И .И.</a:t>
            </a:r>
          </a:p>
          <a:p>
            <a:pPr algn="ctr">
              <a:defRPr/>
            </a:pPr>
            <a:r>
              <a:rPr lang="ru-RU" sz="2400" b="1" dirty="0" smtClean="0">
                <a:latin typeface="Bookman Old Style" pitchFamily="18" charset="0"/>
              </a:rPr>
              <a:t>Дисциплина : «Архитектурное материаловедение» специальность 07.02.01, А-31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7301" y="1628800"/>
            <a:ext cx="8229600" cy="151216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способность </a:t>
            </a:r>
            <a:r>
              <a:rPr lang="ru-RU" b="1" dirty="0">
                <a:solidFill>
                  <a:schemeClr val="tx1"/>
                </a:solidFill>
              </a:rPr>
              <a:t>материала (преграды) превращать кинетическую энергию, переносимую звуковой волной, в тепловую энергию.</a:t>
            </a:r>
          </a:p>
        </p:txBody>
      </p:sp>
      <p:pic>
        <p:nvPicPr>
          <p:cNvPr id="4" name="Рисунок 3" descr="sound_proof_foam_acoustic_fo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26669"/>
            <a:ext cx="4386089" cy="3403128"/>
          </a:xfrm>
          <a:prstGeom prst="rect">
            <a:avLst/>
          </a:prstGeom>
        </p:spPr>
      </p:pic>
      <p:pic>
        <p:nvPicPr>
          <p:cNvPr id="5" name="Рисунок 4" descr="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070581" cy="30529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9425" y="544324"/>
            <a:ext cx="8121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None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Звукопоглощением</a:t>
            </a:r>
            <a:r>
              <a:rPr lang="ru-RU" sz="4000" b="1" dirty="0"/>
              <a:t> называют</a:t>
            </a:r>
          </a:p>
        </p:txBody>
      </p:sp>
    </p:spTree>
    <p:extLst>
      <p:ext uri="{BB962C8B-B14F-4D97-AF65-F5344CB8AC3E}">
        <p14:creationId xmlns:p14="http://schemas.microsoft.com/office/powerpoint/2010/main" xmlns="" val="106855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3010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Звукопоглощающими называют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73424"/>
            <a:ext cx="431628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материалы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применяемые для внутренней отделки помещений с целью улучшения акустических свойств последних. Основной целью применения звукопоглощающих материалов является снижение слышимых шумов в промышленных и общественных зданиях.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5225"/>
            <a:ext cx="4335308" cy="325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28800"/>
            <a:ext cx="43334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0280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 форме </a:t>
            </a:r>
            <a:r>
              <a:rPr lang="ru-RU" sz="3600" b="1" dirty="0" smtClean="0"/>
              <a:t> подразделяют </a:t>
            </a:r>
            <a:r>
              <a:rPr lang="ru-RU" sz="3600" b="1" dirty="0"/>
              <a:t>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464496" cy="524604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штучные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dirty="0"/>
              <a:t>блоки, плиты</a:t>
            </a:r>
            <a:r>
              <a:rPr lang="ru-RU" b="1" dirty="0" smtClean="0"/>
              <a:t>);</a:t>
            </a:r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рулонные </a:t>
            </a:r>
          </a:p>
          <a:p>
            <a:pPr marL="0" indent="0">
              <a:buNone/>
            </a:pPr>
            <a:r>
              <a:rPr lang="ru-RU" b="1" dirty="0" smtClean="0"/>
              <a:t>(маты, полосовые прокладки, холсты);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рыхлые и сыпучие </a:t>
            </a:r>
            <a:r>
              <a:rPr lang="ru-RU" b="1" dirty="0"/>
              <a:t>(вата минеральная, стеклянная, керамзит и другие пористые заполнители).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470096"/>
            <a:ext cx="2538028" cy="25778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439" y="1268760"/>
            <a:ext cx="2872730" cy="3181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753" y="4047958"/>
            <a:ext cx="4266220" cy="27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231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78"/>
          <a:stretch/>
        </p:blipFill>
        <p:spPr>
          <a:xfrm>
            <a:off x="3995936" y="3501007"/>
            <a:ext cx="4949184" cy="3356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по характеру поглощения звука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делят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на 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60" y="1628800"/>
            <a:ext cx="3720765" cy="54726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пористые </a:t>
            </a:r>
            <a:r>
              <a:rPr lang="ru-RU" sz="2400" b="1" dirty="0">
                <a:solidFill>
                  <a:srgbClr val="FF0000"/>
                </a:solidFill>
              </a:rPr>
              <a:t>с твердым скелетом, </a:t>
            </a:r>
            <a:r>
              <a:rPr lang="ru-RU" sz="2400" b="1" dirty="0"/>
              <a:t>в которых звук поглощается в результате вязкого трения в порах, при этом звуковая энергия переходит в тепло </a:t>
            </a:r>
            <a:r>
              <a:rPr lang="ru-RU" sz="2400" b="1" dirty="0" smtClean="0"/>
              <a:t>(пеностекло, газобетон и </a:t>
            </a:r>
            <a:r>
              <a:rPr lang="ru-RU" sz="2400" b="1" dirty="0"/>
              <a:t>другие пористые материалы с твердым скелетом</a:t>
            </a:r>
            <a:r>
              <a:rPr lang="ru-RU" sz="2400" b="1" dirty="0" smtClean="0"/>
              <a:t>);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71"/>
          <a:stretch/>
        </p:blipFill>
        <p:spPr>
          <a:xfrm>
            <a:off x="4005177" y="1268760"/>
            <a:ext cx="5142717" cy="2448271"/>
          </a:xfrm>
        </p:spPr>
      </p:pic>
    </p:spTree>
    <p:extLst>
      <p:ext uri="{BB962C8B-B14F-4D97-AF65-F5344CB8AC3E}">
        <p14:creationId xmlns:p14="http://schemas.microsoft.com/office/powerpoint/2010/main" xmlns="" val="6020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404664"/>
            <a:ext cx="3816424" cy="6264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пористые с гибким скелетом</a:t>
            </a:r>
            <a:r>
              <a:rPr lang="ru-RU" b="1" dirty="0"/>
              <a:t>, в которых кроме резкого трения в порах возникают релаксационные потери, связанные с деформацией нежесткого скелета (минеральная, скелетная, базальтовая и хлопковая ваты; древесноволокнистые плиты и другие аналогичные по характеру материалы);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944" y="3463273"/>
            <a:ext cx="4828056" cy="33947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7" y="116632"/>
            <a:ext cx="4853923" cy="34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35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744416" cy="63367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панельные материалы и конструкции</a:t>
            </a:r>
            <a:r>
              <a:rPr lang="ru-RU" dirty="0"/>
              <a:t>, </a:t>
            </a:r>
            <a:r>
              <a:rPr lang="ru-RU" b="1" dirty="0"/>
              <a:t>звукопоглощение которых обусловлено активным сопротивлением системы, совершающей вынужденные колебания под действием падающей звуковой волны (тонкие панели из фанеры, жесткие древесноволокнистые плиты, звуконепроницаемые ткани и т. п.). </a:t>
            </a:r>
          </a:p>
          <a:p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998" y="188640"/>
            <a:ext cx="5141217" cy="38559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" t="794" r="-507" b="11738"/>
          <a:stretch/>
        </p:blipFill>
        <p:spPr>
          <a:xfrm>
            <a:off x="3938998" y="3693670"/>
            <a:ext cx="51816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84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Звукопоглощающие материалы по своей структуре разделяются на: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46"/>
          <a:stretch/>
        </p:blipFill>
        <p:spPr>
          <a:xfrm>
            <a:off x="899592" y="1671378"/>
            <a:ext cx="7560840" cy="5186622"/>
          </a:xfrm>
        </p:spPr>
      </p:pic>
    </p:spTree>
    <p:extLst>
      <p:ext uri="{BB962C8B-B14F-4D97-AF65-F5344CB8AC3E}">
        <p14:creationId xmlns:p14="http://schemas.microsoft.com/office/powerpoint/2010/main" xmlns="" val="368803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184</TotalTime>
  <Words>652</Words>
  <Application>Microsoft Office PowerPoint</Application>
  <PresentationFormat>Экран (4:3)</PresentationFormat>
  <Paragraphs>81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Номенклатура и свойства звукопоглощающих материалов.</vt:lpstr>
      <vt:lpstr>Слайд 2</vt:lpstr>
      <vt:lpstr>Слайд 3</vt:lpstr>
      <vt:lpstr>Звукопоглощающими называют </vt:lpstr>
      <vt:lpstr>По форме  подразделяют на: </vt:lpstr>
      <vt:lpstr>по характеру поглощения звука делят на : </vt:lpstr>
      <vt:lpstr>Слайд 7</vt:lpstr>
      <vt:lpstr>Слайд 8</vt:lpstr>
      <vt:lpstr>Звукопоглощающие материалы по своей структуре разделяются на:  </vt:lpstr>
      <vt:lpstr>Акустические плиты «Акминит»</vt:lpstr>
      <vt:lpstr>Акустические плиты «Акмигран»</vt:lpstr>
      <vt:lpstr>Акустические плиты «Силакпор»</vt:lpstr>
      <vt:lpstr>Слайд 13</vt:lpstr>
      <vt:lpstr>Характеристика поглощения звука оценивается коэффициентом звукопоглощения. </vt:lpstr>
      <vt:lpstr>Слайд 15</vt:lpstr>
      <vt:lpstr>Слайд 16</vt:lpstr>
      <vt:lpstr>Схема прохождения звуковой волны через пористый материал</vt:lpstr>
      <vt:lpstr>Контрольные вопросы.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Номенклатура и свойства звукопоглощающих материалов.</dc:title>
  <dc:creator>user</dc:creator>
  <cp:lastModifiedBy>Nedilskaja</cp:lastModifiedBy>
  <cp:revision>16</cp:revision>
  <dcterms:created xsi:type="dcterms:W3CDTF">2019-10-10T06:31:36Z</dcterms:created>
  <dcterms:modified xsi:type="dcterms:W3CDTF">2019-11-14T09:59:11Z</dcterms:modified>
</cp:coreProperties>
</file>