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59" r:id="rId6"/>
    <p:sldId id="260" r:id="rId7"/>
    <p:sldId id="263" r:id="rId8"/>
    <p:sldId id="261" r:id="rId9"/>
    <p:sldId id="262" r:id="rId10"/>
    <p:sldId id="266" r:id="rId11"/>
    <p:sldId id="265"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06.12.2019</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06.12.2019</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06.12.2019</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06.12.2019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06.12.2019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06.12.2019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06.12.2019</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06.12.2019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06.12.2019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06.12.2019</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86182" y="1357298"/>
            <a:ext cx="4105268" cy="3714752"/>
          </a:xfrm>
        </p:spPr>
        <p:txBody>
          <a:bodyPr/>
          <a:lstStyle/>
          <a:p>
            <a:pPr algn="ctr">
              <a:lnSpc>
                <a:spcPct val="150000"/>
              </a:lnSpc>
            </a:pPr>
            <a:r>
              <a:rPr lang="ru-RU" sz="4400" dirty="0" smtClean="0"/>
              <a:t>Презентация</a:t>
            </a:r>
            <a:br>
              <a:rPr lang="ru-RU" sz="4400" dirty="0" smtClean="0"/>
            </a:br>
            <a:r>
              <a:rPr lang="ru-RU" dirty="0" smtClean="0"/>
              <a:t>На тему:</a:t>
            </a:r>
            <a:br>
              <a:rPr lang="ru-RU" dirty="0" smtClean="0"/>
            </a:br>
            <a:r>
              <a:rPr lang="ru-RU" dirty="0" smtClean="0"/>
              <a:t>Скверы</a:t>
            </a:r>
            <a:br>
              <a:rPr lang="ru-RU" dirty="0" smtClean="0"/>
            </a:br>
            <a:r>
              <a:rPr lang="ru-RU" dirty="0" smtClean="0"/>
              <a:t> </a:t>
            </a:r>
            <a:endParaRPr lang="ru-RU" dirty="0"/>
          </a:p>
        </p:txBody>
      </p:sp>
      <p:sp>
        <p:nvSpPr>
          <p:cNvPr id="3" name="Подзаголовок 2"/>
          <p:cNvSpPr>
            <a:spLocks noGrp="1"/>
          </p:cNvSpPr>
          <p:nvPr>
            <p:ph type="subTitle" idx="1"/>
          </p:nvPr>
        </p:nvSpPr>
        <p:spPr>
          <a:xfrm>
            <a:off x="4029222" y="4786322"/>
            <a:ext cx="5114778" cy="1101248"/>
          </a:xfrm>
        </p:spPr>
        <p:txBody>
          <a:bodyPr>
            <a:normAutofit lnSpcReduction="10000"/>
          </a:bodyPr>
          <a:lstStyle/>
          <a:p>
            <a:r>
              <a:rPr lang="ru-RU" sz="1800" b="1" dirty="0" smtClean="0"/>
              <a:t>Преподаватель</a:t>
            </a:r>
            <a:r>
              <a:rPr lang="ru-RU" sz="1800" dirty="0" smtClean="0"/>
              <a:t/>
            </a:r>
            <a:br>
              <a:rPr lang="ru-RU" sz="1800" dirty="0" smtClean="0"/>
            </a:br>
            <a:r>
              <a:rPr lang="ru-RU" sz="1800" b="1" dirty="0" smtClean="0"/>
              <a:t>ГАПОУ КК «НКСЭ»</a:t>
            </a:r>
            <a:r>
              <a:rPr lang="ru-RU" sz="1800" dirty="0" smtClean="0"/>
              <a:t/>
            </a:r>
            <a:br>
              <a:rPr lang="ru-RU" sz="1800" dirty="0" smtClean="0"/>
            </a:br>
            <a:r>
              <a:rPr lang="ru-RU" sz="1800" b="1" dirty="0" smtClean="0"/>
              <a:t>Орехова М.В.</a:t>
            </a:r>
            <a:r>
              <a:rPr lang="ru-RU" sz="1800" dirty="0" smtClean="0"/>
              <a:t/>
            </a:r>
            <a:br>
              <a:rPr lang="ru-RU" sz="1800" dirty="0" smtClean="0"/>
            </a:br>
            <a:endParaRPr lang="ru-RU" dirty="0"/>
          </a:p>
        </p:txBody>
      </p:sp>
      <p:sp>
        <p:nvSpPr>
          <p:cNvPr id="4" name="Прямоугольник 3"/>
          <p:cNvSpPr/>
          <p:nvPr/>
        </p:nvSpPr>
        <p:spPr>
          <a:xfrm>
            <a:off x="3643306" y="0"/>
            <a:ext cx="4572000" cy="523220"/>
          </a:xfrm>
          <a:prstGeom prst="rect">
            <a:avLst/>
          </a:prstGeom>
        </p:spPr>
        <p:txBody>
          <a:bodyPr>
            <a:spAutoFit/>
          </a:bodyPr>
          <a:lstStyle/>
          <a:p>
            <a:pPr algn="ctr"/>
            <a:r>
              <a:rPr lang="ru-RU" sz="1400" b="1" dirty="0" smtClean="0">
                <a:solidFill>
                  <a:schemeClr val="bg1">
                    <a:lumMod val="95000"/>
                  </a:schemeClr>
                </a:solidFill>
              </a:rPr>
              <a:t>ГАПОУ КК «Новороссийский колледж строительства и экономики»</a:t>
            </a:r>
            <a:endParaRPr lang="ru-RU" sz="1400" dirty="0">
              <a:solidFill>
                <a:schemeClr val="bg1">
                  <a:lumMod val="95000"/>
                </a:schemeClr>
              </a:solidFill>
            </a:endParaRPr>
          </a:p>
        </p:txBody>
      </p:sp>
      <p:sp>
        <p:nvSpPr>
          <p:cNvPr id="5" name="Прямоугольник 4"/>
          <p:cNvSpPr/>
          <p:nvPr/>
        </p:nvSpPr>
        <p:spPr>
          <a:xfrm>
            <a:off x="3428992" y="6211669"/>
            <a:ext cx="4572000" cy="523220"/>
          </a:xfrm>
          <a:prstGeom prst="rect">
            <a:avLst/>
          </a:prstGeom>
        </p:spPr>
        <p:txBody>
          <a:bodyPr>
            <a:spAutoFit/>
          </a:bodyPr>
          <a:lstStyle/>
          <a:p>
            <a:pPr algn="ctr"/>
            <a:r>
              <a:rPr lang="ru-RU" sz="1400" dirty="0" smtClean="0">
                <a:solidFill>
                  <a:schemeClr val="bg1">
                    <a:lumMod val="95000"/>
                  </a:schemeClr>
                </a:solidFill>
              </a:rPr>
              <a:t>Г. Новороссийск</a:t>
            </a:r>
          </a:p>
          <a:p>
            <a:pPr algn="ctr"/>
            <a:r>
              <a:rPr lang="ru-RU" sz="1400" smtClean="0">
                <a:solidFill>
                  <a:schemeClr val="bg1">
                    <a:lumMod val="95000"/>
                  </a:schemeClr>
                </a:solidFill>
              </a:rPr>
              <a:t>2019г</a:t>
            </a:r>
            <a:r>
              <a:rPr lang="ru-RU" sz="1400" dirty="0" smtClean="0">
                <a:solidFill>
                  <a:schemeClr val="bg1">
                    <a:lumMod val="95000"/>
                  </a:schemeClr>
                </a:solidFill>
              </a:rPr>
              <a:t>.</a:t>
            </a:r>
            <a:endParaRPr lang="ru-RU" sz="1400" dirty="0">
              <a:solidFill>
                <a:schemeClr val="bg1">
                  <a:lumMod val="95000"/>
                </a:schemeClr>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800102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Таким образом, план сквера создают в результате решения суммы транспортных, функциональных и архитектурно-композиционных вопросов. В практике наиболее часто встречаются скверы квадратной, прямоугольной, круглой и треугольной формы. Кроме перечисленных правильных геометрических форм, скверы часто имеют неправильную, а иногда и сложную конфигурацию.</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Существенное планировочное значение имеет организация в сквере пешеходного движения. В скверах, размещенных на площадях или перекрестках улиц, может быть организовано сквозное движение. В скверах, расположенных на улицах между домами, не должно быть транзитного движения пешеходов. В соответствии с тем, как организовано пешеходное движение в сквере, решается и вопрос о размещении входов в него.</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5_13.jpg"/>
          <p:cNvPicPr>
            <a:picLocks noChangeAspect="1"/>
          </p:cNvPicPr>
          <p:nvPr/>
        </p:nvPicPr>
        <p:blipFill>
          <a:blip r:embed="rId2" cstate="print"/>
          <a:stretch>
            <a:fillRect/>
          </a:stretch>
        </p:blipFill>
        <p:spPr>
          <a:xfrm>
            <a:off x="0" y="0"/>
            <a:ext cx="8429652" cy="6858000"/>
          </a:xfrm>
          <a:prstGeom prst="rect">
            <a:avLst/>
          </a:prstGeom>
        </p:spPr>
      </p:pic>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14282" y="613270"/>
            <a:ext cx="78581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планировке скверов на центральных площадях города или перед крупными общественными зданиями чаще всего применяют регулярные приемы, причем вся композиционная структура такого сквера обычно подчинена архитектуре основного здания. Это выражается в том, что пространство сквера не изолируется от здания высокими растениями, а является как бы парадным подходом к нему. Чтобы усилить это впечатление, по бокам сквера создают плотные и высокие «стены» из деревьев и кустарников. Иногда такие скверы решают целиком в виде партера. Регулярные композиции применяют и в тех случаях, когда по характеру застройки площади и по графику пешеходного движения по ней сквер приходится перерезать сквозными дорожками.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linparadise1.jpeg"/>
          <p:cNvPicPr>
            <a:picLocks noChangeAspect="1"/>
          </p:cNvPicPr>
          <p:nvPr/>
        </p:nvPicPr>
        <p:blipFill>
          <a:blip r:embed="rId2" cstate="print"/>
          <a:stretch>
            <a:fillRect/>
          </a:stretch>
        </p:blipFill>
        <p:spPr>
          <a:xfrm>
            <a:off x="-1" y="0"/>
            <a:ext cx="8230477" cy="6858000"/>
          </a:xfrm>
          <a:prstGeom prst="rect">
            <a:avLst/>
          </a:prstGeom>
        </p:spPr>
      </p:pic>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657226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Иначе решается композиция сквера на улице, когда он изолирован от окружающей застройки и планировка территории рассматривается как самостоятельная задача. В таком случае чаще всего применяют пейзажные приемы трассировки дорожек и группировки деревьев, кустарников и цветов (следует иметь в виду, что извилистые дорожки иллюзорно увеличивают пространство сквера).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skver.jpg"/>
          <p:cNvPicPr>
            <a:picLocks noChangeAspect="1"/>
          </p:cNvPicPr>
          <p:nvPr/>
        </p:nvPicPr>
        <p:blipFill>
          <a:blip r:embed="rId2" cstate="print"/>
          <a:stretch>
            <a:fillRect/>
          </a:stretch>
        </p:blipFill>
        <p:spPr>
          <a:xfrm>
            <a:off x="3143240" y="3143248"/>
            <a:ext cx="4762500" cy="3575050"/>
          </a:xfrm>
          <a:prstGeom prst="rect">
            <a:avLst/>
          </a:prstGeom>
        </p:spPr>
      </p:pic>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268761"/>
            <a:ext cx="5670376" cy="2369880"/>
          </a:xfrm>
          <a:prstGeom prst="rect">
            <a:avLst/>
          </a:prstGeom>
        </p:spPr>
        <p:txBody>
          <a:bodyPr wrap="square">
            <a:spAutoFit/>
          </a:bodyPr>
          <a:lstStyle/>
          <a:p>
            <a:r>
              <a:rPr lang="ru-RU" sz="2800" b="1" dirty="0" smtClean="0">
                <a:latin typeface="Times New Roman" pitchFamily="18" charset="0"/>
                <a:cs typeface="Times New Roman" pitchFamily="18" charset="0"/>
              </a:rPr>
              <a:t>Вопросы к самоконтролю:</a:t>
            </a:r>
          </a:p>
          <a:p>
            <a:r>
              <a:rPr lang="ru-RU" sz="2400" dirty="0" smtClean="0">
                <a:latin typeface="Times New Roman" pitchFamily="18" charset="0"/>
                <a:cs typeface="Times New Roman" pitchFamily="18" charset="0"/>
              </a:rPr>
              <a:t>1. Что такое сквер?</a:t>
            </a:r>
          </a:p>
          <a:p>
            <a:r>
              <a:rPr lang="ru-RU" sz="2400" dirty="0" smtClean="0">
                <a:latin typeface="Times New Roman" pitchFamily="18" charset="0"/>
                <a:cs typeface="Times New Roman" pitchFamily="18" charset="0"/>
              </a:rPr>
              <a:t>2. Планировочные </a:t>
            </a:r>
            <a:r>
              <a:rPr lang="ru-RU" sz="2400" smtClean="0">
                <a:latin typeface="Times New Roman" pitchFamily="18" charset="0"/>
                <a:cs typeface="Times New Roman" pitchFamily="18" charset="0"/>
              </a:rPr>
              <a:t>особенности скверов?</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3. Какую функцию несут скверы?</a:t>
            </a:r>
          </a:p>
          <a:p>
            <a:r>
              <a:rPr lang="ru-RU" sz="2400" dirty="0" smtClean="0">
                <a:latin typeface="Times New Roman" pitchFamily="18" charset="0"/>
                <a:cs typeface="Times New Roman" pitchFamily="18" charset="0"/>
              </a:rPr>
              <a:t>4. Приведите примеры известных скверов?</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908720"/>
            <a:ext cx="5742384" cy="5693866"/>
          </a:xfrm>
          <a:prstGeom prst="rect">
            <a:avLst/>
          </a:prstGeom>
        </p:spPr>
        <p:txBody>
          <a:bodyPr wrap="square">
            <a:spAutoFit/>
          </a:bodyPr>
          <a:lstStyle/>
          <a:p>
            <a:r>
              <a:rPr lang="ru-RU" sz="2800" b="1" dirty="0" smtClean="0">
                <a:latin typeface="Times New Roman" pitchFamily="18" charset="0"/>
                <a:cs typeface="Times New Roman" pitchFamily="18" charset="0"/>
              </a:rPr>
              <a:t>Список литературы:</a:t>
            </a:r>
          </a:p>
          <a:p>
            <a:r>
              <a:rPr lang="ru-RU" sz="2400" dirty="0" smtClean="0">
                <a:latin typeface="Times New Roman" pitchFamily="18" charset="0"/>
                <a:cs typeface="Times New Roman" pitchFamily="18" charset="0"/>
              </a:rPr>
              <a:t>1.  Горбатова, В.И.Основы садово-паркового искусства: Учебник для студ. учреждений сред. проф. образования / 3-е изд. стер. - М.: Академия, 2019. - 208 с. </a:t>
            </a:r>
          </a:p>
          <a:p>
            <a:pPr fontAlgn="base" hangingPunct="0"/>
            <a:r>
              <a:rPr lang="ru-RU" sz="2400" dirty="0" smtClean="0">
                <a:latin typeface="Times New Roman" pitchFamily="18" charset="0"/>
                <a:cs typeface="Times New Roman" pitchFamily="18" charset="0"/>
              </a:rPr>
              <a:t>2.  </a:t>
            </a:r>
            <a:r>
              <a:rPr lang="ru-RU" sz="2400" dirty="0" err="1" smtClean="0">
                <a:latin typeface="Times New Roman" pitchFamily="18" charset="0"/>
                <a:cs typeface="Times New Roman" pitchFamily="18" charset="0"/>
              </a:rPr>
              <a:t>Гостев</a:t>
            </a:r>
            <a:r>
              <a:rPr lang="ru-RU" sz="2400" dirty="0" smtClean="0">
                <a:latin typeface="Times New Roman" pitchFamily="18" charset="0"/>
                <a:cs typeface="Times New Roman" pitchFamily="18" charset="0"/>
              </a:rPr>
              <a:t>, В.Ф. Проектирование садов и парков: Учебник / </a:t>
            </a:r>
            <a:r>
              <a:rPr lang="ru-RU" sz="2400" dirty="0" err="1" smtClean="0">
                <a:latin typeface="Times New Roman" pitchFamily="18" charset="0"/>
                <a:cs typeface="Times New Roman" pitchFamily="18" charset="0"/>
              </a:rPr>
              <a:t>Юскевич</a:t>
            </a:r>
            <a:r>
              <a:rPr lang="ru-RU" sz="2400" dirty="0" smtClean="0">
                <a:latin typeface="Times New Roman" pitchFamily="18" charset="0"/>
                <a:cs typeface="Times New Roman" pitchFamily="18" charset="0"/>
              </a:rPr>
              <a:t> Н.Н.- 5-е изд., стер. - СПб.: Лань, 2018. - 344 с. </a:t>
            </a:r>
          </a:p>
          <a:p>
            <a:r>
              <a:rPr lang="ru-RU" sz="2400" dirty="0" smtClean="0">
                <a:latin typeface="Times New Roman" pitchFamily="18" charset="0"/>
                <a:cs typeface="Times New Roman" pitchFamily="18" charset="0"/>
              </a:rPr>
              <a:t>3.  Курицына, Т.А.Озеленение и благоустройство различных территорий : Учебник для студ. учреждений сред. проф. образования / </a:t>
            </a:r>
            <a:r>
              <a:rPr lang="ru-RU" sz="2400" dirty="0" err="1" smtClean="0">
                <a:latin typeface="Times New Roman" pitchFamily="18" charset="0"/>
                <a:cs typeface="Times New Roman" pitchFamily="18" charset="0"/>
              </a:rPr>
              <a:t>Ермолович</a:t>
            </a:r>
            <a:r>
              <a:rPr lang="ru-RU" sz="2400" dirty="0" smtClean="0">
                <a:latin typeface="Times New Roman" pitchFamily="18" charset="0"/>
                <a:cs typeface="Times New Roman" pitchFamily="18" charset="0"/>
              </a:rPr>
              <a:t> Е.Л., </a:t>
            </a:r>
            <a:r>
              <a:rPr lang="ru-RU" sz="2400" dirty="0" err="1" smtClean="0">
                <a:latin typeface="Times New Roman" pitchFamily="18" charset="0"/>
                <a:cs typeface="Times New Roman" pitchFamily="18" charset="0"/>
              </a:rPr>
              <a:t>Авксентьева</a:t>
            </a:r>
            <a:r>
              <a:rPr lang="ru-RU" sz="2400" dirty="0" smtClean="0">
                <a:latin typeface="Times New Roman" pitchFamily="18" charset="0"/>
                <a:cs typeface="Times New Roman" pitchFamily="18" charset="0"/>
              </a:rPr>
              <a:t> Е.Ю. - М. : Академия, 2017. - 240 с. </a:t>
            </a:r>
          </a:p>
          <a:p>
            <a:r>
              <a:rPr lang="ru-RU" sz="2400" dirty="0" smtClean="0">
                <a:latin typeface="Times New Roman" pitchFamily="18" charset="0"/>
                <a:cs typeface="Times New Roman" pitchFamily="18" charset="0"/>
              </a:rPr>
              <a:t>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214942" y="214290"/>
            <a:ext cx="3714776" cy="1920240"/>
          </a:xfrm>
        </p:spPr>
        <p:txBody>
          <a:bodyPr>
            <a:noAutofit/>
          </a:bodyPr>
          <a:lstStyle/>
          <a:p>
            <a:r>
              <a:rPr lang="ru-RU" sz="2400" dirty="0" smtClean="0">
                <a:latin typeface="Times New Roman" pitchFamily="18" charset="0"/>
                <a:cs typeface="Times New Roman" pitchFamily="18" charset="0"/>
              </a:rPr>
              <a:t>Наиболее распространенной категорией городских зеленых насаждений являются скверы, расположенные на площадях и улицах (99, 100).</a:t>
            </a:r>
          </a:p>
          <a:p>
            <a:pPr algn="just"/>
            <a:r>
              <a:rPr lang="ru-RU" sz="2400" dirty="0" smtClean="0">
                <a:latin typeface="Times New Roman" pitchFamily="18" charset="0"/>
                <a:cs typeface="Times New Roman" pitchFamily="18" charset="0"/>
              </a:rPr>
              <a:t>Сквер — это небольшая озелененная территория, являющаяся элементом оформления площади, общественного центра, магистрали, используемая для кратковременного отдыха и транзита.</a:t>
            </a:r>
          </a:p>
          <a:p>
            <a:endParaRPr lang="ru-RU" sz="2400" dirty="0"/>
          </a:p>
        </p:txBody>
      </p:sp>
      <p:pic>
        <p:nvPicPr>
          <p:cNvPr id="6" name="Рисунок 5" descr="foto.cheb.ru-68581.jpg"/>
          <p:cNvPicPr>
            <a:picLocks noGrp="1" noChangeAspect="1"/>
          </p:cNvPicPr>
          <p:nvPr>
            <p:ph type="pic" idx="1"/>
          </p:nvPr>
        </p:nvPicPr>
        <p:blipFill>
          <a:blip r:embed="rId2" cstate="print"/>
          <a:srcRect l="16654" r="16654"/>
          <a:stretch>
            <a:fillRect/>
          </a:stretch>
        </p:blipFill>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487025"/>
            <a:ext cx="742955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Сквер на площади может занимать всю ее территорию или только часть, может быть устроен в одном месте    площади    или    разделен    на</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несколько участков. Его размещают между домами или перед отдельным зданием. Это зависит от планировки соответствующего района города, размеров участков, свободных от застройки, графика движения транспорта и пешеходов, расположения и архитектурного решения общественных и жилых зданий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Назначение скверов может быть различным. Скверы, создаваемые на площадках общегородского или районного значения, на привокзальных площадях, а также перед отдельными крупными общественными зданиями (театрами, музеями и т. д.), предназначены главным образом для "кратковременного отдыха граждан . </a:t>
            </a:r>
            <a:endParaRPr kumimoji="0" lang="ru-RU" sz="24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c78ef3454dd1.jpg"/>
          <p:cNvPicPr>
            <a:picLocks noChangeAspect="1"/>
          </p:cNvPicPr>
          <p:nvPr/>
        </p:nvPicPr>
        <p:blipFill>
          <a:blip r:embed="rId2" cstate="print"/>
          <a:stretch>
            <a:fillRect/>
          </a:stretch>
        </p:blipFill>
        <p:spPr>
          <a:xfrm>
            <a:off x="0" y="0"/>
            <a:ext cx="8191526" cy="68580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57158" y="500042"/>
            <a:ext cx="74295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Скверы, расположенные на площадках второстепенного значения и на улицах, используются для более продолжительного отдыха и, кроме того, служат местом для прогулок и игр детей. Целевое назначение скверов перед отдельными зданиями определяется прежде всего функциями этих зданий. Например, скверы у кинотеатров используются летом как своеобразные фойе, в которых посетители ожидают начала сеанса. Когда скверы на площадях и улицах создаются только с архитектурно-декоративными целями, они обычно занимают незначительные по размерам участки, и здесь часто устанавливают памятники или скульптуры, размещают фонтаны.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278605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Целевое назначение скверов находится в известной зависимости и от размеров территории. Иногда сквер на улице из-за недостаточных размеров участка не может быть использован для отдыха взрослых и игр детей, и поэтому служит лишь декоративным целям.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skver-pirogova.jpg"/>
          <p:cNvPicPr>
            <a:picLocks noChangeAspect="1"/>
          </p:cNvPicPr>
          <p:nvPr/>
        </p:nvPicPr>
        <p:blipFill>
          <a:blip r:embed="rId2" cstate="print"/>
          <a:stretch>
            <a:fillRect/>
          </a:stretch>
        </p:blipFill>
        <p:spPr>
          <a:xfrm rot="289340">
            <a:off x="3143240" y="1500174"/>
            <a:ext cx="5648095" cy="4100517"/>
          </a:xfrm>
          <a:prstGeom prst="roundRect">
            <a:avLst>
              <a:gd name="adj" fmla="val 8594"/>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p:spPr>
      </p:pic>
    </p:spTree>
  </p:cSld>
  <p:clrMapOvr>
    <a:masterClrMapping/>
  </p:clrMapOvr>
  <p:transition spd="slow">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s_004_edit.jpg"/>
          <p:cNvPicPr>
            <a:picLocks noChangeAspect="1"/>
          </p:cNvPicPr>
          <p:nvPr/>
        </p:nvPicPr>
        <p:blipFill>
          <a:blip r:embed="rId2" cstate="print"/>
          <a:stretch>
            <a:fillRect/>
          </a:stretch>
        </p:blipFill>
        <p:spPr>
          <a:xfrm>
            <a:off x="0" y="785794"/>
            <a:ext cx="8172399" cy="4929198"/>
          </a:xfrm>
          <a:prstGeom prst="rect">
            <a:avLst/>
          </a:prstGeom>
        </p:spPr>
      </p:pic>
    </p:spTree>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286380" y="857232"/>
            <a:ext cx="3429000" cy="1920240"/>
          </a:xfrm>
        </p:spPr>
        <p:txBody>
          <a:bodyPr>
            <a:noAutofit/>
          </a:bodyPr>
          <a:lstStyle/>
          <a:p>
            <a:pPr algn="just"/>
            <a:r>
              <a:rPr lang="ru-RU" sz="2400" dirty="0" smtClean="0">
                <a:latin typeface="Times New Roman" pitchFamily="18" charset="0"/>
                <a:cs typeface="Times New Roman" pitchFamily="18" charset="0"/>
              </a:rPr>
              <a:t>В большинстве случаев площадь сквера не превышает 2 га, но встречаются скверы и довольно значительных размеров.</a:t>
            </a:r>
          </a:p>
          <a:p>
            <a:pPr algn="just"/>
            <a:r>
              <a:rPr lang="ru-RU" sz="2400" dirty="0" smtClean="0">
                <a:latin typeface="Times New Roman" pitchFamily="18" charset="0"/>
                <a:cs typeface="Times New Roman" pitchFamily="18" charset="0"/>
              </a:rPr>
              <a:t>Одним из факторов, определяющих форму плана сквера, является конфигурация участка, где он расположен.</a:t>
            </a:r>
            <a:endParaRPr lang="ru-RU" sz="2400" dirty="0">
              <a:latin typeface="Times New Roman" pitchFamily="18" charset="0"/>
              <a:cs typeface="Times New Roman" pitchFamily="18" charset="0"/>
            </a:endParaRPr>
          </a:p>
        </p:txBody>
      </p:sp>
      <p:pic>
        <p:nvPicPr>
          <p:cNvPr id="5" name="Рисунок 4" descr="skver-Ver-Galan-foto.jpg"/>
          <p:cNvPicPr>
            <a:picLocks noGrp="1" noChangeAspect="1"/>
          </p:cNvPicPr>
          <p:nvPr>
            <p:ph type="pic" idx="1"/>
          </p:nvPr>
        </p:nvPicPr>
        <p:blipFill>
          <a:blip r:embed="rId2" cstate="print"/>
          <a:srcRect l="12486" r="12486"/>
          <a:stretch>
            <a:fillRect/>
          </a:stretch>
        </p:blipFill>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28596" y="541832"/>
            <a:ext cx="728664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Однако на участке одной и той же конфигурации может быть несколько различных по плану решений скверов. Так, на квадратной городской площади можно запроектировать сквер круглой или квадратной формы. Следовательно, конкретное решение зависит не только от конфигурации участка, но и от других факторов, среди которых большое значение имеет характер окружающей застройки. Если, например, на данной площади доминирует одно здание, то круглая форма сквера подходит меньше, чем в том случае, когда площадь застроена по всему периметру примерно равнозначными зданиями. Определенное значение имеют также транспортные потоки, пересекающие или обтекающие площадь.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30</TotalTime>
  <Words>755</Words>
  <Application>Microsoft Office PowerPoint</Application>
  <PresentationFormat>Экран (4:3)</PresentationFormat>
  <Paragraphs>29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Изящная</vt:lpstr>
      <vt:lpstr>Презентация На тему: Скверы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Скверы  </dc:title>
  <dc:creator>Пользователь</dc:creator>
  <cp:lastModifiedBy>avanesyan</cp:lastModifiedBy>
  <cp:revision>16</cp:revision>
  <dcterms:created xsi:type="dcterms:W3CDTF">2015-10-06T20:00:28Z</dcterms:created>
  <dcterms:modified xsi:type="dcterms:W3CDTF">2019-12-06T12:15:22Z</dcterms:modified>
</cp:coreProperties>
</file>