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87F29C-2C02-4DD8-A3B9-9EDB8C7464CD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303C948-3B9E-4920-8D67-D6EB89D2AC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484784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Политика – как общественное явление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204864"/>
            <a:ext cx="4658843" cy="309215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364088" y="5805264"/>
            <a:ext cx="3490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Преподаватель: Масловская Е.Ю.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547698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Click="0" advTm="4000">
        <p:split orient="vert"/>
      </p:transition>
    </mc:Choice>
    <mc:Fallback>
      <p:transition spd="slow" advClick="0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068288"/>
            <a:ext cx="4762500" cy="4953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390243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196752"/>
            <a:ext cx="74888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научный оборот термин  "политика"  ввел  древнегреческий  философ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Аристотель  (384  -  322  до  н.э.).  По  его  определению  политика  -  это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цивилизованная форма общности, которая служила достижению "общего  блага"  и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"счастливой жизни". Такой формой Аристотель считал  античный  полис  (город-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государство).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89879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Click="0" advTm="8000">
        <p:split orient="vert"/>
      </p:transition>
    </mc:Choice>
    <mc:Fallback>
      <p:transition spd="slow" advClick="0" advTm="8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652234"/>
            <a:ext cx="3108354" cy="47525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3608" y="89984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/>
              <a:t>Если  в  политическом  управлении  небольшими  городами-государствами</a:t>
            </a:r>
          </a:p>
          <a:p>
            <a:pPr algn="just"/>
            <a:r>
              <a:rPr lang="ru-RU" dirty="0" smtClean="0"/>
              <a:t>непосредственно  участвовали  все  граждане,   то   в   гигантских   нациях-</a:t>
            </a:r>
          </a:p>
          <a:p>
            <a:pPr algn="just"/>
            <a:r>
              <a:rPr lang="ru-RU" dirty="0" smtClean="0"/>
              <a:t>государствах,  пришедших  на   смену   полисам,   согласование   разнородных</a:t>
            </a:r>
          </a:p>
          <a:p>
            <a:pPr algn="just"/>
            <a:r>
              <a:rPr lang="ru-RU" dirty="0" smtClean="0"/>
              <a:t>интересов различных групп осуществлялось  правящей  элитой  и  опиралось  на</a:t>
            </a:r>
          </a:p>
          <a:p>
            <a:pPr algn="just"/>
            <a:r>
              <a:rPr lang="ru-RU" dirty="0" smtClean="0"/>
              <a:t>искусство достижения и  умелого  использования  государственной  власти.  Не</a:t>
            </a:r>
          </a:p>
          <a:p>
            <a:pPr algn="just"/>
            <a:r>
              <a:rPr lang="ru-RU" dirty="0" smtClean="0"/>
              <a:t>случайно уже в 1515  году  итальянский  общественный  деятель,  политический</a:t>
            </a:r>
          </a:p>
          <a:p>
            <a:pPr algn="just"/>
            <a:r>
              <a:rPr lang="ru-RU" dirty="0" smtClean="0"/>
              <a:t>мыслитель, ученый </a:t>
            </a:r>
            <a:r>
              <a:rPr lang="ru-RU" dirty="0" err="1" smtClean="0"/>
              <a:t>Николо</a:t>
            </a:r>
            <a:r>
              <a:rPr lang="ru-RU" dirty="0" smtClean="0"/>
              <a:t> Макиавелли  (1469  -1527)  определял  политику  как</a:t>
            </a:r>
          </a:p>
          <a:p>
            <a:pPr algn="just"/>
            <a:r>
              <a:rPr lang="ru-RU" dirty="0" smtClean="0"/>
              <a:t>«совокупность средств, которые необходимы для того, чтобы прийти к власти  и</a:t>
            </a:r>
          </a:p>
          <a:p>
            <a:pPr algn="just"/>
            <a:r>
              <a:rPr lang="ru-RU" dirty="0" smtClean="0"/>
              <a:t>полезно использовать  ее...»   Итак,  политика  есть  обращение  с  властью,</a:t>
            </a:r>
          </a:p>
          <a:p>
            <a:pPr algn="just"/>
            <a:r>
              <a:rPr lang="ru-RU" dirty="0" smtClean="0"/>
              <a:t>заданное обязательствами и зависящее от могущества властителя или народа,  а</a:t>
            </a:r>
          </a:p>
          <a:p>
            <a:pPr algn="just"/>
            <a:r>
              <a:rPr lang="ru-RU" dirty="0" smtClean="0"/>
              <a:t>также от текущих ситуаций.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797108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052736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 мере  роста  разнообразия  интересов  и  усложнения  форм   человеческой</a:t>
            </a:r>
          </a:p>
          <a:p>
            <a:r>
              <a:rPr lang="ru-RU" dirty="0" smtClean="0"/>
              <a:t>деятельности содержание политики оказывалось все более  размытым,  поскольку</a:t>
            </a:r>
          </a:p>
          <a:p>
            <a:r>
              <a:rPr lang="ru-RU" dirty="0" smtClean="0"/>
              <a:t>целеполагающее  и  упорядочивающее   воздействие   уже   не   ограничивалось</a:t>
            </a:r>
          </a:p>
          <a:p>
            <a:r>
              <a:rPr lang="ru-RU" dirty="0" smtClean="0"/>
              <a:t>государственно  организованной  деятельностью,  но  проникало  и   в   сферу</a:t>
            </a:r>
          </a:p>
          <a:p>
            <a:r>
              <a:rPr lang="ru-RU" dirty="0" smtClean="0"/>
              <a:t>взаимодействия  свободных  индивидов  по  вопросу  реализации   их   частных</a:t>
            </a:r>
          </a:p>
          <a:p>
            <a:r>
              <a:rPr lang="ru-RU" dirty="0" smtClean="0"/>
              <a:t>интересов. Это дало повод немецкому социологу Максу  Веберу  (1864  -  1920)</a:t>
            </a:r>
          </a:p>
          <a:p>
            <a:r>
              <a:rPr lang="ru-RU" dirty="0" smtClean="0"/>
              <a:t>заметить, что политика "имеет чрезвычайно широкий  смысл  и  охватывает  все</a:t>
            </a:r>
          </a:p>
          <a:p>
            <a:r>
              <a:rPr lang="ru-RU" dirty="0" smtClean="0"/>
              <a:t>виды  деятельности  по  самостоятельному  руководству.  Говорят  о  валютной</a:t>
            </a:r>
          </a:p>
          <a:p>
            <a:r>
              <a:rPr lang="ru-RU" dirty="0" smtClean="0"/>
              <a:t>политике  банков,  о  дисконтной  политике  Имперского  банка,  о   политике</a:t>
            </a:r>
          </a:p>
          <a:p>
            <a:r>
              <a:rPr lang="ru-RU" dirty="0" smtClean="0"/>
              <a:t>профсоюза во время забастовки; можно говорить о школьной политике  городской</a:t>
            </a:r>
          </a:p>
          <a:p>
            <a:r>
              <a:rPr lang="ru-RU" dirty="0" smtClean="0"/>
              <a:t>и сельской общины, о политике управления руководящего корпорацией,  наконец,</a:t>
            </a:r>
          </a:p>
          <a:p>
            <a:r>
              <a:rPr lang="ru-RU" dirty="0" smtClean="0"/>
              <a:t>даже о политике умной жены, которая стремится управлять своим мужем".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491752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/>
              <a:t>В массовом сознании политика  обычно  отождествляется  с  управлением</a:t>
            </a:r>
          </a:p>
          <a:p>
            <a:pPr algn="just"/>
            <a:r>
              <a:rPr lang="ru-RU" dirty="0" smtClean="0"/>
              <a:t>каким-либо  процессом.  Например,  когда  речь  заходит  об   "экономической</a:t>
            </a:r>
          </a:p>
          <a:p>
            <a:pPr algn="just"/>
            <a:r>
              <a:rPr lang="ru-RU" dirty="0" smtClean="0"/>
              <a:t>политике" или  "политике  в  области  образования",  то  это  означает,  что</a:t>
            </a:r>
          </a:p>
          <a:p>
            <a:pPr algn="just"/>
            <a:r>
              <a:rPr lang="ru-RU" dirty="0" smtClean="0"/>
              <a:t>проблемы, накопившиеся в  экономике  или  образовании,  требуют  внимания  и</a:t>
            </a:r>
          </a:p>
          <a:p>
            <a:pPr algn="just"/>
            <a:r>
              <a:rPr lang="ru-RU" dirty="0" smtClean="0"/>
              <a:t>контроля со стороны государства. Такое внимание  выражается  в  формировании</a:t>
            </a:r>
          </a:p>
          <a:p>
            <a:pPr algn="just"/>
            <a:r>
              <a:rPr lang="ru-RU" dirty="0" smtClean="0"/>
              <a:t>задач  развития  и  определении  средств,   которыми   могут   быть   решены</a:t>
            </a:r>
          </a:p>
          <a:p>
            <a:pPr algn="just"/>
            <a:r>
              <a:rPr lang="ru-RU" dirty="0" smtClean="0"/>
              <a:t>поставленные  задачи,  исходя  из  возможностей  государства.  Другой  смысл</a:t>
            </a:r>
          </a:p>
          <a:p>
            <a:pPr algn="just"/>
            <a:r>
              <a:rPr lang="ru-RU" dirty="0" smtClean="0"/>
              <a:t>термина "политика" в обыденном сознании связан с  характеристикой  активного</a:t>
            </a:r>
          </a:p>
          <a:p>
            <a:pPr algn="just"/>
            <a:r>
              <a:rPr lang="ru-RU" dirty="0" smtClean="0"/>
              <a:t>человеческого начала: способности  сознательно  ставить  цели  и  определять</a:t>
            </a:r>
          </a:p>
          <a:p>
            <a:pPr algn="just"/>
            <a:r>
              <a:rPr lang="ru-RU" dirty="0" smtClean="0"/>
              <a:t>средства их достижения, а также умения соизмерять затраты  и  результаты.  В</a:t>
            </a:r>
          </a:p>
          <a:p>
            <a:pPr algn="just"/>
            <a:r>
              <a:rPr lang="ru-RU" dirty="0" smtClean="0"/>
              <a:t>данном случае политика отождествляется с понятием "стратегия".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96752"/>
            <a:ext cx="3164582" cy="37234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160831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340768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Политика как сфера деятельности по  руководству  обществом  входит  в</a:t>
            </a:r>
          </a:p>
          <a:p>
            <a:pPr algn="just"/>
            <a:r>
              <a:rPr lang="ru-RU" dirty="0" smtClean="0"/>
              <a:t>жизнь каждого человека достаточно рано. «Если бы люди были ангелами, -  как-</a:t>
            </a:r>
          </a:p>
          <a:p>
            <a:pPr algn="just"/>
            <a:r>
              <a:rPr lang="ru-RU" dirty="0" smtClean="0"/>
              <a:t>то заметил один из авторов Конституции США 1787 года  Дж.  Мэдисон  (1751  -</a:t>
            </a:r>
          </a:p>
          <a:p>
            <a:pPr algn="just"/>
            <a:r>
              <a:rPr lang="ru-RU" dirty="0" smtClean="0"/>
              <a:t>1836), - то не требовалось бы никакого правительства». Однако  до  тех  пор,</a:t>
            </a:r>
          </a:p>
          <a:p>
            <a:pPr algn="just"/>
            <a:r>
              <a:rPr lang="ru-RU" dirty="0" smtClean="0"/>
              <a:t>пока  разум  человека  подвержен  ошибочным  суждениям  и  человек  свободен</a:t>
            </a:r>
          </a:p>
          <a:p>
            <a:pPr algn="just"/>
            <a:r>
              <a:rPr lang="ru-RU" dirty="0" smtClean="0"/>
              <a:t>пользоваться  им,  а   в   обществе   существует   "неравное   распределение</a:t>
            </a:r>
          </a:p>
          <a:p>
            <a:pPr algn="just"/>
            <a:r>
              <a:rPr lang="ru-RU" dirty="0" smtClean="0"/>
              <a:t>богатства", различия во мнениях неизбежны. Они становятся причиной  раздоров</a:t>
            </a:r>
          </a:p>
          <a:p>
            <a:pPr algn="just"/>
            <a:r>
              <a:rPr lang="ru-RU" dirty="0" smtClean="0"/>
              <a:t>и  конфликтов.  Согласовывать  несовпадающие   интересы   групп,   отдельных</a:t>
            </a:r>
          </a:p>
          <a:p>
            <a:pPr algn="just"/>
            <a:r>
              <a:rPr lang="ru-RU" dirty="0" smtClean="0"/>
              <a:t>индивидов, обеспечивать  целостность  общества  как  жизнеспособной  системы</a:t>
            </a:r>
          </a:p>
          <a:p>
            <a:pPr algn="just"/>
            <a:r>
              <a:rPr lang="ru-RU" dirty="0" smtClean="0"/>
              <a:t>призвана политика.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512901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20688"/>
            <a:ext cx="8172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отличие от других социальных институтов (например, морали) политика</a:t>
            </a:r>
          </a:p>
          <a:p>
            <a:pPr algn="just"/>
            <a:r>
              <a:rPr lang="ru-RU" dirty="0" smtClean="0"/>
              <a:t>служит удовлетворению не личных потребностей,  а  общезначимых  и  групповых</a:t>
            </a:r>
          </a:p>
          <a:p>
            <a:pPr algn="just"/>
            <a:r>
              <a:rPr lang="ru-RU" dirty="0" smtClean="0"/>
              <a:t>интересов, реализация  которых  невозможна  без  власти  государства.  Стало</a:t>
            </a:r>
          </a:p>
          <a:p>
            <a:pPr algn="just"/>
            <a:r>
              <a:rPr lang="ru-RU" dirty="0" smtClean="0"/>
              <a:t>быть, появление специальных институтов, обладающих  возможностью  обеспечить</a:t>
            </a:r>
          </a:p>
          <a:p>
            <a:pPr algn="just"/>
            <a:r>
              <a:rPr lang="ru-RU" dirty="0" smtClean="0"/>
              <a:t>общеобязательные формы социального поведения  для  всех,  вызвано  тем,  что</a:t>
            </a:r>
          </a:p>
          <a:p>
            <a:pPr algn="just"/>
            <a:r>
              <a:rPr lang="ru-RU" dirty="0" smtClean="0"/>
              <a:t>удовлетворение потребностей  одной  группы  (например,  повышение  зарплаты,</a:t>
            </a:r>
          </a:p>
          <a:p>
            <a:pPr algn="just"/>
            <a:r>
              <a:rPr lang="ru-RU" dirty="0" smtClean="0"/>
              <a:t>снижение налогов и т. д.) неминуемо влечет за собой  ущемление  интересов  и</a:t>
            </a:r>
          </a:p>
          <a:p>
            <a:pPr algn="just"/>
            <a:r>
              <a:rPr lang="ru-RU" dirty="0" smtClean="0"/>
              <a:t>социального  положения  других  слоев   населения.   Взаимодействия   групп,</a:t>
            </a:r>
          </a:p>
          <a:p>
            <a:pPr algn="just"/>
            <a:r>
              <a:rPr lang="ru-RU" dirty="0" smtClean="0"/>
              <a:t>общностей  приобретают  политический  характер   тогда,   когда   становится</a:t>
            </a:r>
          </a:p>
          <a:p>
            <a:pPr algn="just"/>
            <a:r>
              <a:rPr lang="ru-RU" dirty="0" smtClean="0"/>
              <a:t>очевидным, что их притязания не могут  быть  реализованы  без  вмешательства</a:t>
            </a:r>
          </a:p>
          <a:p>
            <a:pPr algn="just"/>
            <a:r>
              <a:rPr lang="ru-RU" dirty="0" smtClean="0"/>
              <a:t>государства.  Следовательно, политическую  власть  можно  рассматривать  как</a:t>
            </a:r>
          </a:p>
          <a:p>
            <a:pPr algn="just"/>
            <a:r>
              <a:rPr lang="ru-RU" dirty="0" smtClean="0"/>
              <a:t>способность  государства,  других  социальных  институтов   (партий,   групп</a:t>
            </a:r>
          </a:p>
          <a:p>
            <a:pPr algn="just"/>
            <a:r>
              <a:rPr lang="ru-RU" dirty="0" smtClean="0"/>
              <a:t>давления, средств массовой информации и т. д.), выражающих  общие  интересы,</a:t>
            </a:r>
          </a:p>
          <a:p>
            <a:pPr algn="just"/>
            <a:r>
              <a:rPr lang="ru-RU" dirty="0" smtClean="0"/>
              <a:t>решающим образом  воздействовать  с  помощью  имеющихся  у  них  средств  на</a:t>
            </a:r>
          </a:p>
          <a:p>
            <a:pPr algn="just"/>
            <a:r>
              <a:rPr lang="ru-RU" dirty="0" smtClean="0"/>
              <a:t>поведение индивида, групп, общества.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18897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 advClick="0" advTm="10000">
        <p:split orient="vert"/>
      </p:transition>
    </mc:Choice>
    <mc:Fallback>
      <p:transition spd="slow" advClick="0" advTm="10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191</TotalTime>
  <Words>666</Words>
  <Application>Microsoft Office PowerPoint</Application>
  <PresentationFormat>Экран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avanesyan</cp:lastModifiedBy>
  <cp:revision>12</cp:revision>
  <dcterms:created xsi:type="dcterms:W3CDTF">2012-11-08T16:58:21Z</dcterms:created>
  <dcterms:modified xsi:type="dcterms:W3CDTF">2020-01-17T07:59:57Z</dcterms:modified>
</cp:coreProperties>
</file>