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610C"/>
    <a:srgbClr val="FF993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00" autoAdjust="0"/>
  </p:normalViewPr>
  <p:slideViewPr>
    <p:cSldViewPr>
      <p:cViewPr varScale="1">
        <p:scale>
          <a:sx n="98" d="100"/>
          <a:sy n="98" d="100"/>
        </p:scale>
        <p:origin x="-27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7AE606-B448-443F-A592-C25D7FEF24B9}" type="datetimeFigureOut">
              <a:rPr lang="ru-RU" smtClean="0"/>
              <a:pPr/>
              <a:t>10.02.2020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C320D7-1160-49EB-8FAF-217FD72E94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31467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247D2393-565E-4B04-B075-AD0AD198C0F8}" type="datetimeFigureOut">
              <a:rPr lang="ru-RU" smtClean="0"/>
              <a:pPr/>
              <a:t>10.02.2020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51F5A6A-531C-44D4-89F4-9E13209548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D2393-565E-4B04-B075-AD0AD198C0F8}" type="datetimeFigureOut">
              <a:rPr lang="ru-RU" smtClean="0"/>
              <a:pPr/>
              <a:t>10.02.2020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F5A6A-531C-44D4-89F4-9E13209548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D2393-565E-4B04-B075-AD0AD198C0F8}" type="datetimeFigureOut">
              <a:rPr lang="ru-RU" smtClean="0"/>
              <a:pPr/>
              <a:t>10.02.2020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F5A6A-531C-44D4-89F4-9E13209548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247D2393-565E-4B04-B075-AD0AD198C0F8}" type="datetimeFigureOut">
              <a:rPr lang="ru-RU" smtClean="0"/>
              <a:pPr/>
              <a:t>10.02.2020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F5A6A-531C-44D4-89F4-9E13209548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247D2393-565E-4B04-B075-AD0AD198C0F8}" type="datetimeFigureOut">
              <a:rPr lang="ru-RU" smtClean="0"/>
              <a:pPr/>
              <a:t>10.02.2020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51F5A6A-531C-44D4-89F4-9E13209548F6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247D2393-565E-4B04-B075-AD0AD198C0F8}" type="datetimeFigureOut">
              <a:rPr lang="ru-RU" smtClean="0"/>
              <a:pPr/>
              <a:t>10.02.2020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51F5A6A-531C-44D4-89F4-9E13209548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247D2393-565E-4B04-B075-AD0AD198C0F8}" type="datetimeFigureOut">
              <a:rPr lang="ru-RU" smtClean="0"/>
              <a:pPr/>
              <a:t>10.02.2020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51F5A6A-531C-44D4-89F4-9E13209548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D2393-565E-4B04-B075-AD0AD198C0F8}" type="datetimeFigureOut">
              <a:rPr lang="ru-RU" smtClean="0"/>
              <a:pPr/>
              <a:t>10.02.2020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F5A6A-531C-44D4-89F4-9E13209548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247D2393-565E-4B04-B075-AD0AD198C0F8}" type="datetimeFigureOut">
              <a:rPr lang="ru-RU" smtClean="0"/>
              <a:pPr/>
              <a:t>10.02.2020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51F5A6A-531C-44D4-89F4-9E13209548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247D2393-565E-4B04-B075-AD0AD198C0F8}" type="datetimeFigureOut">
              <a:rPr lang="ru-RU" smtClean="0"/>
              <a:pPr/>
              <a:t>10.02.2020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51F5A6A-531C-44D4-89F4-9E13209548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247D2393-565E-4B04-B075-AD0AD198C0F8}" type="datetimeFigureOut">
              <a:rPr lang="ru-RU" smtClean="0"/>
              <a:pPr/>
              <a:t>10.02.2020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51F5A6A-531C-44D4-89F4-9E13209548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247D2393-565E-4B04-B075-AD0AD198C0F8}" type="datetimeFigureOut">
              <a:rPr lang="ru-RU" smtClean="0"/>
              <a:pPr/>
              <a:t>10.02.2020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51F5A6A-531C-44D4-89F4-9E13209548F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0544" y="776289"/>
            <a:ext cx="8062912" cy="1140544"/>
          </a:xfrm>
        </p:spPr>
        <p:txBody>
          <a:bodyPr/>
          <a:lstStyle/>
          <a:p>
            <a:r>
              <a:rPr lang="ru-RU" dirty="0" smtClean="0"/>
              <a:t>Фёдор Иванович </a:t>
            </a:r>
            <a:r>
              <a:rPr lang="ru-RU" dirty="0" err="1" smtClean="0"/>
              <a:t>Гейдук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0544" y="1988840"/>
            <a:ext cx="8062912" cy="1512168"/>
          </a:xfrm>
        </p:spPr>
        <p:txBody>
          <a:bodyPr/>
          <a:lstStyle/>
          <a:p>
            <a:r>
              <a:rPr lang="ru-RU" dirty="0" smtClean="0"/>
              <a:t>Первый агроном Черноморского округа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3112875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5"/>
            <a:ext cx="7215336" cy="99729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Непредвиденные события в жизни </a:t>
            </a:r>
            <a:r>
              <a:rPr lang="ru-RU" dirty="0" err="1" smtClean="0"/>
              <a:t>Гейдука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484784"/>
            <a:ext cx="8511480" cy="1003376"/>
          </a:xfrm>
          <a:solidFill>
            <a:srgbClr val="FF9933">
              <a:alpha val="40000"/>
            </a:srgbClr>
          </a:solidFill>
        </p:spPr>
        <p:txBody>
          <a:bodyPr>
            <a:normAutofit fontScale="85000" lnSpcReduction="20000"/>
          </a:bodyPr>
          <a:lstStyle/>
          <a:p>
            <a:pPr indent="457200"/>
            <a:r>
              <a:rPr lang="ru-RU" dirty="0" smtClean="0"/>
              <a:t>Очень сильно на делах  агронома  отразилась  Русско-Турецкая война 1877-78 годов, которая привела к полному упадку садоводства на Черноморском побережье. Имения были заброшены, садоводство пришло </a:t>
            </a:r>
            <a:r>
              <a:rPr lang="ru-RU" dirty="0"/>
              <a:t>в </a:t>
            </a:r>
            <a:r>
              <a:rPr lang="ru-RU" dirty="0" smtClean="0"/>
              <a:t>упадок.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2564904"/>
            <a:ext cx="8496944" cy="3539430"/>
          </a:xfrm>
          <a:prstGeom prst="rect">
            <a:avLst/>
          </a:prstGeom>
          <a:solidFill>
            <a:srgbClr val="FF9933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 indent="457200"/>
            <a:r>
              <a:rPr lang="ru-RU" sz="1600" dirty="0"/>
              <a:t>В 1881 году, когда в Европе на виноградниках начала свирепствовать филлоксера, Ф.И. </a:t>
            </a:r>
            <a:r>
              <a:rPr lang="ru-RU" sz="1600" dirty="0" err="1"/>
              <a:t>Гейдук</a:t>
            </a:r>
            <a:r>
              <a:rPr lang="ru-RU" sz="1600" dirty="0"/>
              <a:t> вновь стал нужен. По указанию царского правительства он был послан во Францию, Испанию, Италию, Германию и Австро-Венгрию для изучения болезней винограда и средств борьбы с ними. Вернувшись в Россию, Ф.И. </a:t>
            </a:r>
            <a:r>
              <a:rPr lang="ru-RU" sz="1600" dirty="0" err="1"/>
              <a:t>Гейдук</a:t>
            </a:r>
            <a:r>
              <a:rPr lang="ru-RU" sz="1600" dirty="0"/>
              <a:t> написал работу, основанную на своих наблюдениях, за которую был щедро награжден министерством сельского </a:t>
            </a:r>
            <a:r>
              <a:rPr lang="ru-RU" sz="1600" dirty="0" smtClean="0"/>
              <a:t>хозяйства.</a:t>
            </a:r>
            <a:r>
              <a:rPr lang="ru-RU" sz="1600" dirty="0"/>
              <a:t> </a:t>
            </a:r>
            <a:r>
              <a:rPr lang="ru-RU" sz="1600" dirty="0" smtClean="0"/>
              <a:t>К </a:t>
            </a:r>
            <a:r>
              <a:rPr lang="ru-RU" sz="1600" dirty="0"/>
              <a:t>всеобщему удивлению заброшенные виноградники дали хороший урожай, и управляющий имением не знал, что с ним делать. </a:t>
            </a:r>
            <a:r>
              <a:rPr lang="ru-RU" sz="1600" dirty="0" err="1"/>
              <a:t>Ф.И.Гейдук</a:t>
            </a:r>
            <a:r>
              <a:rPr lang="ru-RU" sz="1600" dirty="0"/>
              <a:t> скупил весь урожай, и у себя на хуторе переработал его на вино. Это вино – первое вино Черноморского побережья — получило высшую  награду (золотую медаль) на проводившейся в 1884 году винодельческой выставке в Ялте. Только после этого новое руководство удельного имения стало возделывать и расширять практически уже заброшенные виноградники. Дело агронома Ф.И. </a:t>
            </a:r>
            <a:r>
              <a:rPr lang="ru-RU" sz="1600" dirty="0" err="1"/>
              <a:t>Гейдука</a:t>
            </a:r>
            <a:r>
              <a:rPr lang="ru-RU" sz="1600" dirty="0"/>
              <a:t> восторжествовало. Однако имя его продолжало замалчиваться.</a:t>
            </a:r>
          </a:p>
        </p:txBody>
      </p:sp>
    </p:spTree>
    <p:extLst>
      <p:ext uri="{BB962C8B-B14F-4D97-AF65-F5344CB8AC3E}">
        <p14:creationId xmlns="" xmlns:p14="http://schemas.microsoft.com/office/powerpoint/2010/main" val="17043261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16" y="476672"/>
            <a:ext cx="8013576" cy="1008112"/>
          </a:xfrm>
        </p:spPr>
        <p:txBody>
          <a:bodyPr/>
          <a:lstStyle/>
          <a:p>
            <a:r>
              <a:rPr lang="ru-RU" dirty="0" smtClean="0"/>
              <a:t>Смерть деятеля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484784"/>
            <a:ext cx="4680520" cy="4896544"/>
          </a:xfrm>
          <a:solidFill>
            <a:srgbClr val="FF9933">
              <a:alpha val="40000"/>
            </a:srgbClr>
          </a:solidFill>
        </p:spPr>
        <p:txBody>
          <a:bodyPr>
            <a:noAutofit/>
          </a:bodyPr>
          <a:lstStyle/>
          <a:p>
            <a:pPr marL="64008" indent="457200">
              <a:buNone/>
            </a:pPr>
            <a:r>
              <a:rPr lang="ru-RU" sz="1400" dirty="0" smtClean="0"/>
              <a:t>1884 </a:t>
            </a:r>
            <a:r>
              <a:rPr lang="ru-RU" sz="1400" dirty="0"/>
              <a:t>год принес не только радость, но и большое горе. В этот год Ф. И. </a:t>
            </a:r>
            <a:r>
              <a:rPr lang="ru-RU" sz="1400" dirty="0" err="1"/>
              <a:t>Гейдук</a:t>
            </a:r>
            <a:r>
              <a:rPr lang="ru-RU" sz="1400" dirty="0"/>
              <a:t> потерял свою единственную опору в подвижнической жизни – жену. Преследуемый неудачами, наветами, а также вследствие слуха об упразднении Черноморского округа как самостоятельной административной единицы, Ф.И </a:t>
            </a:r>
            <a:r>
              <a:rPr lang="ru-RU" sz="1400" dirty="0" err="1"/>
              <a:t>Гейдук</a:t>
            </a:r>
            <a:r>
              <a:rPr lang="ru-RU" sz="1400" dirty="0"/>
              <a:t> принял решение покинуть Новороссийск. Он был приглашен губернатором Восточной Сибири бароном Корфом на должность государственного советника и сельскохозяйственного руководителя. Осенью 1884 года Ф.И. </a:t>
            </a:r>
            <a:r>
              <a:rPr lang="ru-RU" sz="1400" dirty="0" err="1"/>
              <a:t>Гейдук</a:t>
            </a:r>
            <a:r>
              <a:rPr lang="ru-RU" sz="1400" dirty="0"/>
              <a:t> выехал во Владивосток. Работать ему пришлось на острове Сахалине. Прожив пять тяжелых, прошедших в постоянных командировках лет в суровом и непривычном крае, он расшатал свое здоровье, и для поправки уехал на Кавказ. Но вылечиться, увы, уже не смог. Возвращаясь на Дальний Восток в 1890 году, Ф.И. </a:t>
            </a:r>
            <a:r>
              <a:rPr lang="ru-RU" sz="1400" dirty="0" err="1"/>
              <a:t>Гейдук</a:t>
            </a:r>
            <a:r>
              <a:rPr lang="ru-RU" sz="1400" dirty="0"/>
              <a:t> умер на судне от язвы желудка и был похоронен на берегу моря  во Владивостоке.</a:t>
            </a:r>
          </a:p>
        </p:txBody>
      </p:sp>
    </p:spTree>
    <p:extLst>
      <p:ext uri="{BB962C8B-B14F-4D97-AF65-F5344CB8AC3E}">
        <p14:creationId xmlns="" xmlns:p14="http://schemas.microsoft.com/office/powerpoint/2010/main" val="4832190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6864424" cy="1362075"/>
          </a:xfrm>
        </p:spPr>
        <p:txBody>
          <a:bodyPr/>
          <a:lstStyle/>
          <a:p>
            <a:r>
              <a:rPr lang="ru-RU" dirty="0" smtClean="0"/>
              <a:t>Происхождение и развитие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1158" y="1041665"/>
            <a:ext cx="8731322" cy="1379223"/>
          </a:xfrm>
          <a:solidFill>
            <a:srgbClr val="FF9933">
              <a:alpha val="40000"/>
            </a:srgbClr>
          </a:solidFill>
        </p:spPr>
        <p:txBody>
          <a:bodyPr/>
          <a:lstStyle/>
          <a:p>
            <a:pPr indent="457200"/>
            <a:r>
              <a:rPr lang="ru-RU" dirty="0" err="1"/>
              <a:t>Бедржих</a:t>
            </a:r>
            <a:r>
              <a:rPr lang="ru-RU" dirty="0"/>
              <a:t>  (Федор Иванович) родился 28 февраля 1832 года  в </a:t>
            </a:r>
            <a:r>
              <a:rPr lang="ru-RU" dirty="0" err="1"/>
              <a:t>Рыхембурке</a:t>
            </a:r>
            <a:r>
              <a:rPr lang="ru-RU" dirty="0"/>
              <a:t> под </a:t>
            </a:r>
            <a:r>
              <a:rPr lang="ru-RU" dirty="0" err="1"/>
              <a:t>Скутчей</a:t>
            </a:r>
            <a:r>
              <a:rPr lang="ru-RU" dirty="0"/>
              <a:t>. Повзрослевшего ребёнка родители отдали в реальное училище в </a:t>
            </a:r>
            <a:r>
              <a:rPr lang="ru-RU" dirty="0" err="1"/>
              <a:t>Толичке</a:t>
            </a:r>
            <a:r>
              <a:rPr lang="ru-RU" dirty="0"/>
              <a:t>, а затем он окончил агрономическое отделение технологического института в Праге.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9512" y="2636912"/>
            <a:ext cx="8712968" cy="3477875"/>
          </a:xfrm>
          <a:prstGeom prst="rect">
            <a:avLst/>
          </a:prstGeom>
          <a:solidFill>
            <a:srgbClr val="FF9933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 indent="457200"/>
            <a:r>
              <a:rPr lang="ru-RU" sz="2000" dirty="0" smtClean="0"/>
              <a:t>После окончания учения занимался  лесоводством на </a:t>
            </a:r>
            <a:r>
              <a:rPr lang="ru-RU" sz="2000" dirty="0" err="1" smtClean="0"/>
              <a:t>Теосниках</a:t>
            </a:r>
            <a:r>
              <a:rPr lang="ru-RU" sz="2000" dirty="0" smtClean="0"/>
              <a:t> в Праге и Венгрии. В 1852 году поступил на службу к графу Ф. </a:t>
            </a:r>
            <a:r>
              <a:rPr lang="ru-RU" sz="2000" dirty="0" err="1" smtClean="0"/>
              <a:t>Кинскому</a:t>
            </a:r>
            <a:r>
              <a:rPr lang="ru-RU" sz="2000" dirty="0" smtClean="0"/>
              <a:t> и переехал в Угры. Здесь Федор Иванович был служащим библиотечного кадастра. Став секретарем «Хозяйственного общества для Пражской области» выпускал совместно с Иосифом </a:t>
            </a:r>
            <a:r>
              <a:rPr lang="ru-RU" sz="2000" dirty="0" err="1" smtClean="0"/>
              <a:t>Кучерой</a:t>
            </a:r>
            <a:r>
              <a:rPr lang="ru-RU" sz="2000" dirty="0" smtClean="0"/>
              <a:t> журнал «Прогресс хозяйственный». Являясь отличным специалистом по сельскому хозяйству, уже в то время он написал несколько книг: «Хозяйственные счеты», «Как должна быть устроена компостерная яма», «Катехизис хозяйственный». В этих статьях </a:t>
            </a:r>
            <a:r>
              <a:rPr lang="ru-RU" sz="2000" dirty="0" err="1" smtClean="0"/>
              <a:t>Гейдук</a:t>
            </a:r>
            <a:r>
              <a:rPr lang="ru-RU" sz="2000" dirty="0" smtClean="0"/>
              <a:t> описывал новые методы ведения хозяйства.</a:t>
            </a:r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36150507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Родители деятеля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solidFill>
            <a:srgbClr val="FF9933">
              <a:alpha val="40000"/>
            </a:srgbClr>
          </a:solidFill>
        </p:spPr>
        <p:txBody>
          <a:bodyPr>
            <a:normAutofit fontScale="77500" lnSpcReduction="20000"/>
          </a:bodyPr>
          <a:lstStyle/>
          <a:p>
            <a:pPr marL="64008" indent="457200">
              <a:buNone/>
            </a:pPr>
            <a:r>
              <a:rPr lang="ru-RU" dirty="0" smtClean="0"/>
              <a:t>Ян </a:t>
            </a:r>
            <a:r>
              <a:rPr lang="ru-RU" dirty="0" err="1"/>
              <a:t>Гейдук</a:t>
            </a:r>
            <a:r>
              <a:rPr lang="ru-RU" dirty="0"/>
              <a:t>, отец Федора Ивановича, был искусным столяром и трактирщиком на «</a:t>
            </a:r>
            <a:r>
              <a:rPr lang="ru-RU" dirty="0" err="1"/>
              <a:t>Скляне</a:t>
            </a:r>
            <a:r>
              <a:rPr lang="ru-RU" dirty="0"/>
              <a:t> </a:t>
            </a:r>
            <a:r>
              <a:rPr lang="ru-RU" dirty="0" err="1"/>
              <a:t>нарицце</a:t>
            </a:r>
            <a:r>
              <a:rPr lang="ru-RU" dirty="0"/>
              <a:t>», а затем «У города </a:t>
            </a:r>
            <a:r>
              <a:rPr lang="ru-RU" dirty="0" err="1"/>
              <a:t>Ржезна</a:t>
            </a:r>
            <a:r>
              <a:rPr lang="ru-RU" dirty="0"/>
              <a:t>» в </a:t>
            </a:r>
            <a:r>
              <a:rPr lang="ru-RU" dirty="0" err="1" smtClean="0"/>
              <a:t>Рыхембурке</a:t>
            </a:r>
            <a:r>
              <a:rPr lang="ru-RU" dirty="0" smtClean="0"/>
              <a:t>. </a:t>
            </a:r>
            <a:r>
              <a:rPr lang="ru-RU" dirty="0"/>
              <a:t>Он очень любил  детей, природу и был большим знатоком многочисленных преданий и сказок. Детвора со всей округи собиралась у него, чтобы послушать замечательные предания и народные сказания. Его рассказы внушали детям любовь к людям, природе, уважение к чешской истории и литературе.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solidFill>
            <a:srgbClr val="FF9933">
              <a:alpha val="40000"/>
            </a:srgbClr>
          </a:solidFill>
        </p:spPr>
        <p:txBody>
          <a:bodyPr>
            <a:normAutofit fontScale="77500" lnSpcReduction="20000"/>
          </a:bodyPr>
          <a:lstStyle/>
          <a:p>
            <a:pPr marL="64008" indent="457200">
              <a:buNone/>
            </a:pPr>
            <a:r>
              <a:rPr lang="ru-RU" dirty="0" smtClean="0"/>
              <a:t>Мать </a:t>
            </a:r>
            <a:r>
              <a:rPr lang="ru-RU" dirty="0" err="1"/>
              <a:t>Франтишка</a:t>
            </a:r>
            <a:r>
              <a:rPr lang="ru-RU" dirty="0"/>
              <a:t>, урожденная </a:t>
            </a:r>
            <a:r>
              <a:rPr lang="ru-RU" dirty="0" err="1"/>
              <a:t>Чейкова</a:t>
            </a:r>
            <a:r>
              <a:rPr lang="ru-RU" dirty="0"/>
              <a:t>, была дочерью мельника Яна </a:t>
            </a:r>
            <a:r>
              <a:rPr lang="ru-RU" dirty="0" err="1"/>
              <a:t>Чейки</a:t>
            </a:r>
            <a:r>
              <a:rPr lang="ru-RU" dirty="0"/>
              <a:t> из </a:t>
            </a:r>
            <a:r>
              <a:rPr lang="ru-RU" dirty="0" err="1"/>
              <a:t>Шиликовой</a:t>
            </a:r>
            <a:r>
              <a:rPr lang="ru-RU" dirty="0"/>
              <a:t> долины под </a:t>
            </a:r>
            <a:r>
              <a:rPr lang="ru-RU" dirty="0" err="1"/>
              <a:t>Рыхембурком</a:t>
            </a:r>
            <a:r>
              <a:rPr lang="ru-RU" dirty="0"/>
              <a:t>. По вероисповеданию она была рьяной евангелисткой, сохраняющей в семье древнечешские традиции и обычаи родного края. Семья Яна </a:t>
            </a:r>
            <a:r>
              <a:rPr lang="ru-RU" dirty="0" err="1"/>
              <a:t>Гейдука</a:t>
            </a:r>
            <a:r>
              <a:rPr lang="ru-RU" dirty="0"/>
              <a:t>  была известна на весь край  добрым чешским гостеприимством и готовностью помочь нуждающимся.</a:t>
            </a:r>
          </a:p>
        </p:txBody>
      </p:sp>
    </p:spTree>
    <p:extLst>
      <p:ext uri="{BB962C8B-B14F-4D97-AF65-F5344CB8AC3E}">
        <p14:creationId xmlns="" xmlns:p14="http://schemas.microsoft.com/office/powerpoint/2010/main" val="13446289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Дальнейшее развитие деятельности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8367464" cy="1651448"/>
          </a:xfrm>
          <a:solidFill>
            <a:srgbClr val="FF9933">
              <a:alpha val="40000"/>
            </a:srgb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indent="457200"/>
            <a:r>
              <a:rPr lang="ru-RU" dirty="0"/>
              <a:t>В семье Федора </a:t>
            </a:r>
            <a:r>
              <a:rPr lang="ru-RU" dirty="0" err="1"/>
              <a:t>Гейдука</a:t>
            </a:r>
            <a:r>
              <a:rPr lang="ru-RU" dirty="0"/>
              <a:t> родилось трое детей. Две  дочери и сын</a:t>
            </a:r>
            <a:r>
              <a:rPr lang="ru-RU" dirty="0" smtClean="0"/>
              <a:t>. </a:t>
            </a:r>
            <a:r>
              <a:rPr lang="ru-RU" dirty="0"/>
              <a:t>В то время в Праге учился  граф де </a:t>
            </a:r>
            <a:r>
              <a:rPr lang="ru-RU" dirty="0" err="1"/>
              <a:t>Цариер</a:t>
            </a:r>
            <a:r>
              <a:rPr lang="ru-RU" dirty="0"/>
              <a:t>. Прочитав статьи </a:t>
            </a:r>
            <a:r>
              <a:rPr lang="ru-RU" dirty="0" err="1"/>
              <a:t>Гейдука</a:t>
            </a:r>
            <a:r>
              <a:rPr lang="ru-RU" dirty="0"/>
              <a:t>, он по достоинству оценил знания и хозяйственные способности молодого ученого, предложил </a:t>
            </a:r>
            <a:r>
              <a:rPr lang="ru-RU" dirty="0" err="1"/>
              <a:t>Гейдуку</a:t>
            </a:r>
            <a:r>
              <a:rPr lang="ru-RU" dirty="0"/>
              <a:t>  управление его русскими хуторами.</a:t>
            </a:r>
          </a:p>
        </p:txBody>
      </p:sp>
      <p:pic>
        <p:nvPicPr>
          <p:cNvPr id="1026" name="Picture 2" descr="C:\Users\User\Pictures\Новая папка\_961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3405715"/>
            <a:ext cx="2232248" cy="3214438"/>
          </a:xfrm>
          <a:prstGeom prst="rect">
            <a:avLst/>
          </a:prstGeom>
          <a:noFill/>
          <a:ln w="57150">
            <a:solidFill>
              <a:schemeClr val="tx2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71800" y="3405715"/>
            <a:ext cx="5976664" cy="3139321"/>
          </a:xfrm>
          <a:prstGeom prst="rect">
            <a:avLst/>
          </a:prstGeom>
          <a:solidFill>
            <a:srgbClr val="FF9933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 indent="457200"/>
            <a:r>
              <a:rPr lang="ru-RU" dirty="0"/>
              <a:t>В 1854 году Ф.И. </a:t>
            </a:r>
            <a:r>
              <a:rPr lang="ru-RU" dirty="0" err="1"/>
              <a:t>Гейдук</a:t>
            </a:r>
            <a:r>
              <a:rPr lang="ru-RU" dirty="0"/>
              <a:t> выехал в Харьковскую губернию. Прибыв на место и ознакомившись с состоянием дел, он был разочарован и отказался  от службы. Живя в России, Ф.И. </a:t>
            </a:r>
            <a:r>
              <a:rPr lang="ru-RU" dirty="0" err="1"/>
              <a:t>Гейдук</a:t>
            </a:r>
            <a:r>
              <a:rPr lang="ru-RU" dirty="0"/>
              <a:t>  работал  в Киевской, Харьковской, Херсонской, Полтавской, Екатеринбургской губерниях. В эти же годы он начинает писать статьи о системе ведения  хозяйства на Руси. И благодаря стараниям  профессора Д. </a:t>
            </a:r>
            <a:r>
              <a:rPr lang="ru-RU" dirty="0" err="1"/>
              <a:t>Ламдина</a:t>
            </a:r>
            <a:r>
              <a:rPr lang="ru-RU" dirty="0"/>
              <a:t> получает место преподавателя в высшем учебном заведении Харькова.</a:t>
            </a:r>
          </a:p>
        </p:txBody>
      </p:sp>
    </p:spTree>
    <p:extLst>
      <p:ext uri="{BB962C8B-B14F-4D97-AF65-F5344CB8AC3E}">
        <p14:creationId xmlns="" xmlns:p14="http://schemas.microsoft.com/office/powerpoint/2010/main" val="19996301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332656"/>
            <a:ext cx="6264696" cy="1477328"/>
          </a:xfrm>
          <a:prstGeom prst="rect">
            <a:avLst/>
          </a:prstGeom>
          <a:solidFill>
            <a:srgbClr val="FF9933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 indent="457200"/>
            <a:r>
              <a:rPr lang="ru-RU" dirty="0" smtClean="0"/>
              <a:t>В первый год преподавательской работы Ф.И. </a:t>
            </a:r>
            <a:r>
              <a:rPr lang="ru-RU" dirty="0" err="1" smtClean="0"/>
              <a:t>Гейдуку</a:t>
            </a:r>
            <a:r>
              <a:rPr lang="ru-RU" dirty="0" smtClean="0"/>
              <a:t> предложили должность управляющего Кавказскими хуторами князя Михайлова. Он принял дела и занялся работами по освоению земель Северного Кавказа.</a:t>
            </a:r>
            <a:endParaRPr lang="ru-RU" dirty="0"/>
          </a:p>
        </p:txBody>
      </p:sp>
      <p:pic>
        <p:nvPicPr>
          <p:cNvPr id="2050" name="Picture 2" descr="C:\Users\User\Pictures\Новая папка\_9609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32656"/>
            <a:ext cx="1512168" cy="1497046"/>
          </a:xfrm>
          <a:prstGeom prst="rect">
            <a:avLst/>
          </a:prstGeom>
          <a:noFill/>
          <a:ln w="57150">
            <a:solidFill>
              <a:srgbClr val="FF9933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3528" y="2132856"/>
            <a:ext cx="7992888" cy="3139321"/>
          </a:xfrm>
          <a:prstGeom prst="rect">
            <a:avLst/>
          </a:prstGeom>
          <a:solidFill>
            <a:srgbClr val="FF9933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 indent="457200"/>
            <a:r>
              <a:rPr lang="ru-RU" dirty="0" smtClean="0"/>
              <a:t>С  окончанием  Кавказской войны, черкесы переселились в Турцию, и на разоренных и опустошенных территориях был образован Черноморский округ (1866 г.) с центром в Новороссийске.</a:t>
            </a:r>
          </a:p>
          <a:p>
            <a:pPr indent="457200"/>
            <a:r>
              <a:rPr lang="ru-RU" dirty="0" smtClean="0"/>
              <a:t>На опустевших землях решили поселить казаков. Будучи выходцами из степных районов России, казаки не знали, что и как можно возделывать в горах. Переселенцы-крестьяне из южных районов России переселялись добровольно, но тоже не оправдали себя. Прибыв на новое место жительства, они оказывались в очень трудном положении и, как правило, те, кто оставался в живых, уходили  назад.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59400" y="5589240"/>
            <a:ext cx="7992888" cy="923330"/>
          </a:xfrm>
          <a:prstGeom prst="rect">
            <a:avLst/>
          </a:prstGeom>
          <a:solidFill>
            <a:srgbClr val="FF9933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 indent="457200"/>
            <a:r>
              <a:rPr lang="ru-RU" dirty="0" smtClean="0"/>
              <a:t>В 1867 году в Новороссийск прибыл Ф.И. </a:t>
            </a:r>
            <a:r>
              <a:rPr lang="ru-RU" dirty="0" err="1" smtClean="0"/>
              <a:t>Гейдук</a:t>
            </a:r>
            <a:r>
              <a:rPr lang="ru-RU" dirty="0" smtClean="0"/>
              <a:t>. Он был приглашен начальником Черноморского округа Д.В. Пиленко на должность окружного агронома.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5052515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332656"/>
            <a:ext cx="8424936" cy="5909310"/>
          </a:xfrm>
          <a:prstGeom prst="rect">
            <a:avLst/>
          </a:prstGeom>
          <a:solidFill>
            <a:srgbClr val="FF9933">
              <a:alpha val="54902"/>
            </a:srgbClr>
          </a:solidFill>
        </p:spPr>
        <p:txBody>
          <a:bodyPr wrap="square" rtlCol="0">
            <a:spAutoFit/>
          </a:bodyPr>
          <a:lstStyle/>
          <a:p>
            <a:pPr indent="457200"/>
            <a:r>
              <a:rPr lang="ru-RU" dirty="0"/>
              <a:t>Приехав в Новороссийск, Ф.И. </a:t>
            </a:r>
            <a:r>
              <a:rPr lang="ru-RU" dirty="0" err="1"/>
              <a:t>Гейдук</a:t>
            </a:r>
            <a:r>
              <a:rPr lang="ru-RU" dirty="0"/>
              <a:t> сразу принялся за дело. Предстояло  исследовать  местность на предмет возделывания виноградарства и виноделия на побережье. В первое время приходилось ночевать в мазанке на казачьем разъезде, а иногда проводить ночь прямо в лесу или у переправы через реку, укрывшись только буркой. При исследовании </a:t>
            </a:r>
            <a:r>
              <a:rPr lang="ru-RU" dirty="0" err="1"/>
              <a:t>Абрау</a:t>
            </a:r>
            <a:r>
              <a:rPr lang="ru-RU" dirty="0"/>
              <a:t> довелось жить и в стогу сена, в котором казаки устроили нечто вроде пещеры с узким лазом. </a:t>
            </a:r>
            <a:r>
              <a:rPr lang="ru-RU" dirty="0" err="1"/>
              <a:t>Гейдук</a:t>
            </a:r>
            <a:r>
              <a:rPr lang="ru-RU" dirty="0"/>
              <a:t> первым открыл, что климатические условия на участке побережья вблизи </a:t>
            </a:r>
            <a:r>
              <a:rPr lang="ru-RU" dirty="0" err="1"/>
              <a:t>Абрау</a:t>
            </a:r>
            <a:r>
              <a:rPr lang="ru-RU" dirty="0"/>
              <a:t> практически идентичны условиям Шампани. В рапорте на имя начальника Черноморского округа  генерал-майора Пиленко он писал: «Северо- западное побережье Кавказа  одна из лучших в мире местностей для развития виноградарства. На юго- западных склонах открыта новая Калифорния для вина. Ни Бургундия, ни Шампань и тем более Крым не могут служить примером и образцом для полного подражания в нашем крае». После этого рапорта </a:t>
            </a:r>
            <a:r>
              <a:rPr lang="ru-RU" dirty="0" err="1"/>
              <a:t>Гейдуку</a:t>
            </a:r>
            <a:r>
              <a:rPr lang="ru-RU" dirty="0"/>
              <a:t> было поручено составить смету и разработать проект опытной виноградарской, садовой и полевой станции «в минимальных размерах». В 1868 году Ф.И. </a:t>
            </a:r>
            <a:r>
              <a:rPr lang="ru-RU" dirty="0" err="1"/>
              <a:t>Гейдук</a:t>
            </a:r>
            <a:r>
              <a:rPr lang="ru-RU" dirty="0"/>
              <a:t> получает участок в 300 десятин (гектар) земли в </a:t>
            </a:r>
            <a:r>
              <a:rPr lang="ru-RU" dirty="0" err="1"/>
              <a:t>Цемесской</a:t>
            </a:r>
            <a:r>
              <a:rPr lang="ru-RU" dirty="0"/>
              <a:t> долине. Здесь </a:t>
            </a:r>
            <a:r>
              <a:rPr lang="ru-RU" dirty="0" err="1"/>
              <a:t>Гейдук</a:t>
            </a:r>
            <a:r>
              <a:rPr lang="ru-RU" dirty="0"/>
              <a:t> выращивает 42 сорта столового винограда, а также два технических сорта винограда — бургундский и рислинг рейнский.</a:t>
            </a:r>
          </a:p>
        </p:txBody>
      </p:sp>
    </p:spTree>
    <p:extLst>
      <p:ext uri="{BB962C8B-B14F-4D97-AF65-F5344CB8AC3E}">
        <p14:creationId xmlns="" xmlns:p14="http://schemas.microsoft.com/office/powerpoint/2010/main" val="7649510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5"/>
            <a:ext cx="7215336" cy="853280"/>
          </a:xfrm>
        </p:spPr>
        <p:txBody>
          <a:bodyPr/>
          <a:lstStyle/>
          <a:p>
            <a:r>
              <a:rPr lang="ru-RU" dirty="0" smtClean="0"/>
              <a:t>Развитие виноградарства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00978" y="1041396"/>
            <a:ext cx="5323150" cy="2243588"/>
          </a:xfrm>
          <a:solidFill>
            <a:srgbClr val="FF9933">
              <a:alpha val="40000"/>
            </a:srgbClr>
          </a:solidFill>
        </p:spPr>
        <p:txBody>
          <a:bodyPr>
            <a:noAutofit/>
          </a:bodyPr>
          <a:lstStyle/>
          <a:p>
            <a:pPr indent="457200"/>
            <a:r>
              <a:rPr lang="ru-RU" sz="1400" dirty="0"/>
              <a:t>В 1872 году он приобретает  в виноградниках князя Меттерниха в </a:t>
            </a:r>
            <a:r>
              <a:rPr lang="ru-RU" sz="1400" dirty="0" err="1"/>
              <a:t>Иоганнесбурге</a:t>
            </a:r>
            <a:r>
              <a:rPr lang="ru-RU" sz="1400" dirty="0"/>
              <a:t> на Рейне 20 тысяч лоз винограда белого сорта рислинг и красного сорта </a:t>
            </a:r>
            <a:r>
              <a:rPr lang="ru-RU" sz="1400" dirty="0" err="1"/>
              <a:t>португизер</a:t>
            </a:r>
            <a:r>
              <a:rPr lang="ru-RU" sz="1400" dirty="0"/>
              <a:t>. Через четыре года из Ливадии в Крыму он привозит лозы каберне и </a:t>
            </a:r>
            <a:r>
              <a:rPr lang="ru-RU" sz="1400" dirty="0" err="1"/>
              <a:t>семильон</a:t>
            </a:r>
            <a:r>
              <a:rPr lang="ru-RU" sz="1400" dirty="0"/>
              <a:t>. По сообщениям газеты «Кавказ», в 1879 году агроном </a:t>
            </a:r>
            <a:r>
              <a:rPr lang="ru-RU" sz="1400" dirty="0" err="1"/>
              <a:t>Гейдук</a:t>
            </a:r>
            <a:r>
              <a:rPr lang="ru-RU" sz="1400" dirty="0"/>
              <a:t> отпустил селянам новороссийского отдела 3145 саженцев плодовых деревьев и 7810 саженцев винограда из своего питомника по цене вдвое ниже государственной.</a:t>
            </a:r>
          </a:p>
        </p:txBody>
      </p:sp>
      <p:pic>
        <p:nvPicPr>
          <p:cNvPr id="3074" name="Picture 2" descr="C:\Users\User\Pictures\Новая папка\вино бутылки алкоголь склад подвалы граф алкаши дети рыбалк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4010" y="1111892"/>
            <a:ext cx="2811510" cy="2169259"/>
          </a:xfrm>
          <a:prstGeom prst="rect">
            <a:avLst/>
          </a:prstGeom>
          <a:noFill/>
          <a:ln w="57150">
            <a:solidFill>
              <a:srgbClr val="FF9933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6" y="3501008"/>
            <a:ext cx="3816424" cy="2677656"/>
          </a:xfrm>
          <a:prstGeom prst="rect">
            <a:avLst/>
          </a:prstGeom>
          <a:solidFill>
            <a:srgbClr val="FF9933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 indent="457200"/>
            <a:r>
              <a:rPr lang="ru-RU" sz="1400" dirty="0" smtClean="0"/>
              <a:t>Уже в 1881 году вино урожая 1878 года, произведенное из приобретенного агрономом в Абрау-Дюрсо сусла и выдержанное им на своем хуторе, было представлено на винодельческой выставке в Ялте, где превзошло по качеству знаменитые крымские вина. В 1883 году вино Рислинг из  </a:t>
            </a:r>
            <a:r>
              <a:rPr lang="ru-RU" sz="1400" dirty="0" err="1" smtClean="0"/>
              <a:t>Абрау</a:t>
            </a:r>
            <a:r>
              <a:rPr lang="ru-RU" sz="1400" dirty="0" smtClean="0"/>
              <a:t>- </a:t>
            </a:r>
            <a:r>
              <a:rPr lang="ru-RU" sz="1400" dirty="0" err="1" smtClean="0"/>
              <a:t>Дюрсо</a:t>
            </a:r>
            <a:r>
              <a:rPr lang="ru-RU" sz="1400" dirty="0" smtClean="0"/>
              <a:t> было впервые представлено на международной выставке в Чикаго (США)</a:t>
            </a:r>
            <a:endParaRPr lang="ru-RU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4455040" y="3501008"/>
            <a:ext cx="4320480" cy="2462213"/>
          </a:xfrm>
          <a:prstGeom prst="rect">
            <a:avLst/>
          </a:prstGeom>
          <a:solidFill>
            <a:srgbClr val="FF9933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 indent="457200"/>
            <a:r>
              <a:rPr lang="ru-RU" sz="1400" dirty="0" smtClean="0"/>
              <a:t>Именно </a:t>
            </a:r>
            <a:r>
              <a:rPr lang="ru-RU" sz="1400" dirty="0" err="1" smtClean="0"/>
              <a:t>Бедржих</a:t>
            </a:r>
            <a:r>
              <a:rPr lang="ru-RU" sz="1400" dirty="0" smtClean="0"/>
              <a:t> </a:t>
            </a:r>
            <a:r>
              <a:rPr lang="ru-RU" sz="1400" dirty="0" err="1" smtClean="0"/>
              <a:t>Гейдук</a:t>
            </a:r>
            <a:r>
              <a:rPr lang="ru-RU" sz="1400" dirty="0" smtClean="0"/>
              <a:t> ввёл на Черноморском побережье обычай использования шпалеры для виноградников. Ранее на Кавказе виноградную лозу сажали вблизи раскидистых фруктовых деревьев, чтобы она могла опираться на их ствол и ветви. При таком  способе не требуется ни виноградные колья, ни шпалера, но главное преимущество состоит в том, что не нужно отводить драгоценную в горах землю отдельно под виноградники.</a:t>
            </a:r>
            <a:endParaRPr lang="ru-RU" sz="1400" dirty="0"/>
          </a:p>
        </p:txBody>
      </p:sp>
    </p:spTree>
    <p:extLst>
      <p:ext uri="{BB962C8B-B14F-4D97-AF65-F5344CB8AC3E}">
        <p14:creationId xmlns="" xmlns:p14="http://schemas.microsoft.com/office/powerpoint/2010/main" val="6884805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332656"/>
            <a:ext cx="8712968" cy="738664"/>
          </a:xfrm>
          <a:prstGeom prst="rect">
            <a:avLst/>
          </a:prstGeom>
          <a:solidFill>
            <a:srgbClr val="FF9933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 indent="457200"/>
            <a:r>
              <a:rPr lang="ru-RU" sz="1400" dirty="0" err="1" smtClean="0"/>
              <a:t>Гейдук</a:t>
            </a:r>
            <a:r>
              <a:rPr lang="ru-RU" sz="1400" dirty="0" smtClean="0"/>
              <a:t> первым открыл, что климатические условия на участке вблизи </a:t>
            </a:r>
            <a:r>
              <a:rPr lang="ru-RU" sz="1400" dirty="0" err="1" smtClean="0"/>
              <a:t>Абрау</a:t>
            </a:r>
            <a:r>
              <a:rPr lang="ru-RU" sz="1400" dirty="0" smtClean="0"/>
              <a:t> практически идентичны условиям Шампани. Именно </a:t>
            </a:r>
            <a:r>
              <a:rPr lang="ru-RU" sz="1400" dirty="0" err="1" smtClean="0"/>
              <a:t>Гейдук</a:t>
            </a:r>
            <a:r>
              <a:rPr lang="ru-RU" sz="1400" dirty="0" smtClean="0"/>
              <a:t> стоял у истоков известного по всей России завода шампанских вин «</a:t>
            </a:r>
            <a:r>
              <a:rPr lang="ru-RU" sz="1400" dirty="0" err="1" smtClean="0"/>
              <a:t>Абрау</a:t>
            </a:r>
            <a:r>
              <a:rPr lang="ru-RU" sz="1400" dirty="0" smtClean="0"/>
              <a:t>- </a:t>
            </a:r>
            <a:r>
              <a:rPr lang="ru-RU" sz="1400" dirty="0" err="1" smtClean="0"/>
              <a:t>Дюрсо</a:t>
            </a:r>
            <a:r>
              <a:rPr lang="ru-RU" sz="1400" dirty="0" smtClean="0"/>
              <a:t>».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7573" y="4797152"/>
            <a:ext cx="8712968" cy="1815882"/>
          </a:xfrm>
          <a:prstGeom prst="rect">
            <a:avLst/>
          </a:prstGeom>
          <a:solidFill>
            <a:srgbClr val="FF9933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 indent="457200"/>
            <a:r>
              <a:rPr lang="ru-RU" sz="1400" dirty="0" smtClean="0"/>
              <a:t>Вскоре благодаря усилиям Ф.И. </a:t>
            </a:r>
            <a:r>
              <a:rPr lang="ru-RU" sz="1400" dirty="0" err="1" smtClean="0"/>
              <a:t>Гейдука</a:t>
            </a:r>
            <a:r>
              <a:rPr lang="ru-RU" sz="1400" dirty="0" smtClean="0"/>
              <a:t> в окрестностях Новороссийска было образованно 5 больших чешских деревень — </a:t>
            </a:r>
            <a:r>
              <a:rPr lang="ru-RU" sz="1400" dirty="0" err="1" smtClean="0"/>
              <a:t>Глебовка</a:t>
            </a:r>
            <a:r>
              <a:rPr lang="ru-RU" sz="1400" dirty="0" smtClean="0"/>
              <a:t>, </a:t>
            </a:r>
            <a:r>
              <a:rPr lang="ru-RU" sz="1400" dirty="0" err="1" smtClean="0"/>
              <a:t>Кирилловка</a:t>
            </a:r>
            <a:r>
              <a:rPr lang="ru-RU" sz="1400" dirty="0" smtClean="0"/>
              <a:t>, </a:t>
            </a:r>
            <a:r>
              <a:rPr lang="ru-RU" sz="1400" dirty="0" err="1" smtClean="0"/>
              <a:t>Мефодиевка</a:t>
            </a:r>
            <a:r>
              <a:rPr lang="ru-RU" sz="1400" dirty="0" smtClean="0"/>
              <a:t>, Владимировка, Варваровка. Здесь поселились переселенцы из </a:t>
            </a:r>
            <a:r>
              <a:rPr lang="ru-RU" sz="1400" dirty="0" err="1" smtClean="0"/>
              <a:t>Скутчска</a:t>
            </a:r>
            <a:r>
              <a:rPr lang="ru-RU" sz="1400" dirty="0" smtClean="0"/>
              <a:t> и </a:t>
            </a:r>
            <a:r>
              <a:rPr lang="ru-RU" sz="1400" dirty="0" err="1" smtClean="0"/>
              <a:t>Глинецка</a:t>
            </a:r>
            <a:r>
              <a:rPr lang="ru-RU" sz="1400" dirty="0" smtClean="0"/>
              <a:t>. Они снабжались саженцами фруктовых деревьев, виноградных лоз из питомника Ф.И. </a:t>
            </a:r>
            <a:r>
              <a:rPr lang="ru-RU" sz="1400" dirty="0" err="1" smtClean="0"/>
              <a:t>Гейдука</a:t>
            </a:r>
            <a:r>
              <a:rPr lang="ru-RU" sz="1400" dirty="0" smtClean="0"/>
              <a:t> и с большим успехом выращивали виноград. Виноградарство давало хорошие результаты.**В 1870 году  на хутор «Гайдук», названный сообразно русскому произношению, приезжает его семья – жена и младший сын Ярослав. Остальные члены семьи смогли приехать только в 1874 году.</a:t>
            </a:r>
          </a:p>
        </p:txBody>
      </p:sp>
    </p:spTree>
    <p:extLst>
      <p:ext uri="{BB962C8B-B14F-4D97-AF65-F5344CB8AC3E}">
        <p14:creationId xmlns="" xmlns:p14="http://schemas.microsoft.com/office/powerpoint/2010/main" val="866327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5"/>
            <a:ext cx="7287344" cy="8532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Фёдор Иванович как влиятельный человек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8367464" cy="4747792"/>
          </a:xfrm>
          <a:solidFill>
            <a:srgbClr val="FF9933">
              <a:alpha val="40000"/>
            </a:srgbClr>
          </a:solidFill>
        </p:spPr>
        <p:txBody>
          <a:bodyPr>
            <a:normAutofit/>
          </a:bodyPr>
          <a:lstStyle/>
          <a:p>
            <a:pPr indent="457200"/>
            <a:r>
              <a:rPr lang="ru-RU" dirty="0"/>
              <a:t>Ф. И. </a:t>
            </a:r>
            <a:r>
              <a:rPr lang="ru-RU" dirty="0" err="1"/>
              <a:t>Гейдук</a:t>
            </a:r>
            <a:r>
              <a:rPr lang="ru-RU" dirty="0"/>
              <a:t> пользовался  известностью на Кавказе и в Черноморском округе. Унаследовав лучшие родовые черты, он был человеком волевым,  решительным, не смотря на скромность, умел принимать самостоятельные решения. Простой, общительный, в тоже время с большим чувством собственного достоинства. При нем обычно смолкали неуместные шутки, пустые разговоры, завязывалась интересная беседа. Федор Иванович обладал замечательным чувством юмора, и в подходящий момент умел поддержать  веселую компанию. Играл на рояле и скрипке, владел русским, немецким, венгерским, французским, латышским и английским языками.</a:t>
            </a:r>
          </a:p>
        </p:txBody>
      </p:sp>
    </p:spTree>
    <p:extLst>
      <p:ext uri="{BB962C8B-B14F-4D97-AF65-F5344CB8AC3E}">
        <p14:creationId xmlns="" xmlns:p14="http://schemas.microsoft.com/office/powerpoint/2010/main" val="592065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Перспектива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79</TotalTime>
  <Words>1100</Words>
  <Application>Microsoft Office PowerPoint</Application>
  <PresentationFormat>Экран (4:3)</PresentationFormat>
  <Paragraphs>29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Яркая</vt:lpstr>
      <vt:lpstr>Фёдор Иванович Гейдук</vt:lpstr>
      <vt:lpstr>Происхождение и развитие</vt:lpstr>
      <vt:lpstr>Родители деятеля</vt:lpstr>
      <vt:lpstr>Дальнейшее развитие деятельности</vt:lpstr>
      <vt:lpstr>Слайд 5</vt:lpstr>
      <vt:lpstr>Слайд 6</vt:lpstr>
      <vt:lpstr>Развитие виноградарства</vt:lpstr>
      <vt:lpstr>Слайд 8</vt:lpstr>
      <vt:lpstr>Фёдор Иванович как влиятельный человек</vt:lpstr>
      <vt:lpstr>Непредвиденные события в жизни Гейдука</vt:lpstr>
      <vt:lpstr>Смерть деятеля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Фёдор Иванович Гейдук</dc:title>
  <dc:creator>User</dc:creator>
  <cp:lastModifiedBy>avanesyan</cp:lastModifiedBy>
  <cp:revision>11</cp:revision>
  <dcterms:created xsi:type="dcterms:W3CDTF">2016-12-12T20:48:01Z</dcterms:created>
  <dcterms:modified xsi:type="dcterms:W3CDTF">2020-02-10T11:35:55Z</dcterms:modified>
</cp:coreProperties>
</file>