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6E824-466A-4E68-A80E-E9C577CF6C96}" type="datetimeFigureOut">
              <a:rPr lang="ru-RU" smtClean="0"/>
              <a:t>пт 06.03.20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680-BF9F-4EE2-810E-73DD9FD59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62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6E824-466A-4E68-A80E-E9C577CF6C96}" type="datetimeFigureOut">
              <a:rPr lang="ru-RU" smtClean="0"/>
              <a:t>пт 06.03.20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680-BF9F-4EE2-810E-73DD9FD59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46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6E824-466A-4E68-A80E-E9C577CF6C96}" type="datetimeFigureOut">
              <a:rPr lang="ru-RU" smtClean="0"/>
              <a:t>пт 06.03.20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680-BF9F-4EE2-810E-73DD9FD59D5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9636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6E824-466A-4E68-A80E-E9C577CF6C96}" type="datetimeFigureOut">
              <a:rPr lang="ru-RU" smtClean="0"/>
              <a:t>пт 06.03.20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680-BF9F-4EE2-810E-73DD9FD59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140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6E824-466A-4E68-A80E-E9C577CF6C96}" type="datetimeFigureOut">
              <a:rPr lang="ru-RU" smtClean="0"/>
              <a:t>пт 06.03.20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680-BF9F-4EE2-810E-73DD9FD59D5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5360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6E824-466A-4E68-A80E-E9C577CF6C96}" type="datetimeFigureOut">
              <a:rPr lang="ru-RU" smtClean="0"/>
              <a:t>пт 06.03.20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680-BF9F-4EE2-810E-73DD9FD59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986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6E824-466A-4E68-A80E-E9C577CF6C96}" type="datetimeFigureOut">
              <a:rPr lang="ru-RU" smtClean="0"/>
              <a:t>пт 06.03.20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680-BF9F-4EE2-810E-73DD9FD59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289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6E824-466A-4E68-A80E-E9C577CF6C96}" type="datetimeFigureOut">
              <a:rPr lang="ru-RU" smtClean="0"/>
              <a:t>пт 06.03.20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680-BF9F-4EE2-810E-73DD9FD59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323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6E824-466A-4E68-A80E-E9C577CF6C96}" type="datetimeFigureOut">
              <a:rPr lang="ru-RU" smtClean="0"/>
              <a:t>пт 06.03.20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680-BF9F-4EE2-810E-73DD9FD59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71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6E824-466A-4E68-A80E-E9C577CF6C96}" type="datetimeFigureOut">
              <a:rPr lang="ru-RU" smtClean="0"/>
              <a:t>пт 06.03.20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680-BF9F-4EE2-810E-73DD9FD59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26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6E824-466A-4E68-A80E-E9C577CF6C96}" type="datetimeFigureOut">
              <a:rPr lang="ru-RU" smtClean="0"/>
              <a:t>пт 06.03.20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680-BF9F-4EE2-810E-73DD9FD59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39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6E824-466A-4E68-A80E-E9C577CF6C96}" type="datetimeFigureOut">
              <a:rPr lang="ru-RU" smtClean="0"/>
              <a:t>пт 06.03.20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680-BF9F-4EE2-810E-73DD9FD59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59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6E824-466A-4E68-A80E-E9C577CF6C96}" type="datetimeFigureOut">
              <a:rPr lang="ru-RU" smtClean="0"/>
              <a:t>пт 06.03.20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680-BF9F-4EE2-810E-73DD9FD59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043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6E824-466A-4E68-A80E-E9C577CF6C96}" type="datetimeFigureOut">
              <a:rPr lang="ru-RU" smtClean="0"/>
              <a:t>пт 06.03.20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680-BF9F-4EE2-810E-73DD9FD59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81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6E824-466A-4E68-A80E-E9C577CF6C96}" type="datetimeFigureOut">
              <a:rPr lang="ru-RU" smtClean="0"/>
              <a:t>пт 06.03.20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680-BF9F-4EE2-810E-73DD9FD59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76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6E824-466A-4E68-A80E-E9C577CF6C96}" type="datetimeFigureOut">
              <a:rPr lang="ru-RU" smtClean="0"/>
              <a:t>пт 06.03.20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680-BF9F-4EE2-810E-73DD9FD59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818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6E824-466A-4E68-A80E-E9C577CF6C96}" type="datetimeFigureOut">
              <a:rPr lang="ru-RU" smtClean="0"/>
              <a:t>пт 06.03.20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3535680-BF9F-4EE2-810E-73DD9FD59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48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722039-CF5C-425A-A5D3-02156FF059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36162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 Black" panose="020B0A04020102020204" pitchFamily="34" charset="0"/>
              </a:rPr>
              <a:t>Понятие об информационной технологии решения задач.</a:t>
            </a:r>
            <a:br>
              <a:rPr lang="ru-RU" dirty="0">
                <a:latin typeface="Arial Black" panose="020B0A04020102020204" pitchFamily="34" charset="0"/>
              </a:rPr>
            </a:br>
            <a:r>
              <a:rPr lang="ru-RU" dirty="0">
                <a:latin typeface="Arial Black" panose="020B0A04020102020204" pitchFamily="34" charset="0"/>
              </a:rPr>
              <a:t>Этапы решения задач на компьютере.</a:t>
            </a:r>
          </a:p>
        </p:txBody>
      </p:sp>
    </p:spTree>
    <p:extLst>
      <p:ext uri="{BB962C8B-B14F-4D97-AF65-F5344CB8AC3E}">
        <p14:creationId xmlns:p14="http://schemas.microsoft.com/office/powerpoint/2010/main" val="4131986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96011D3-743B-45B6-A525-CBF55A8235EC}"/>
              </a:ext>
            </a:extLst>
          </p:cNvPr>
          <p:cNvSpPr/>
          <p:nvPr/>
        </p:nvSpPr>
        <p:spPr>
          <a:xfrm>
            <a:off x="2264229" y="477936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5. Решение задачи в среде программирования </a:t>
            </a:r>
            <a:r>
              <a:rPr lang="ru-RU" dirty="0" err="1"/>
              <a:t>Free</a:t>
            </a:r>
            <a:r>
              <a:rPr lang="ru-RU" dirty="0"/>
              <a:t> </a:t>
            </a:r>
            <a:r>
              <a:rPr lang="ru-RU" dirty="0" err="1"/>
              <a:t>Pascal</a:t>
            </a:r>
            <a:r>
              <a:rPr lang="ru-RU" dirty="0"/>
              <a:t>, используя этапы решения задач с помощью компьютера.</a:t>
            </a:r>
          </a:p>
          <a:p>
            <a:endParaRPr lang="ru-RU" dirty="0"/>
          </a:p>
          <a:p>
            <a:r>
              <a:rPr lang="ru-RU" dirty="0"/>
              <a:t>I этап (постановка задачи)</a:t>
            </a:r>
          </a:p>
          <a:p>
            <a:r>
              <a:rPr lang="ru-RU" dirty="0"/>
              <a:t>Задача № 5. Рассчитать расстояние полёта ракеты Гагарина (1 оборот вокруг Земли), если экваториальный радиус Земли R  6378 км, высота полёта ракеты над Землёй H  300 км.</a:t>
            </a:r>
          </a:p>
          <a:p>
            <a:endParaRPr lang="ru-RU" dirty="0"/>
          </a:p>
          <a:p>
            <a:r>
              <a:rPr lang="ru-RU" dirty="0"/>
              <a:t>II этап (математическая модель)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40E0B9C-AF0B-42AA-AD38-2619581D4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786" y="4310990"/>
            <a:ext cx="1885950" cy="11811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1713824-42F1-4C59-8A9F-8D9C0DB59B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2604" y="4010705"/>
            <a:ext cx="3857625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416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6E0AF7F-5CD1-40EF-942F-081D09C40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4725" y="1436358"/>
            <a:ext cx="2581275" cy="3629025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8B0F3AC-F2BB-40C2-9914-5C7C078FBDAD}"/>
              </a:ext>
            </a:extLst>
          </p:cNvPr>
          <p:cNvSpPr/>
          <p:nvPr/>
        </p:nvSpPr>
        <p:spPr>
          <a:xfrm>
            <a:off x="3073671" y="299253"/>
            <a:ext cx="3669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III </a:t>
            </a:r>
            <a:r>
              <a:rPr lang="ru-RU" dirty="0"/>
              <a:t>этап (составление алгоритма)</a:t>
            </a:r>
          </a:p>
        </p:txBody>
      </p:sp>
    </p:spTree>
    <p:extLst>
      <p:ext uri="{BB962C8B-B14F-4D97-AF65-F5344CB8AC3E}">
        <p14:creationId xmlns:p14="http://schemas.microsoft.com/office/powerpoint/2010/main" val="2042493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60F12D4-86B2-46E1-85A0-5F8365230FD0}"/>
              </a:ext>
            </a:extLst>
          </p:cNvPr>
          <p:cNvSpPr/>
          <p:nvPr/>
        </p:nvSpPr>
        <p:spPr>
          <a:xfrm>
            <a:off x="3792993" y="501134"/>
            <a:ext cx="3204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IV </a:t>
            </a:r>
            <a:r>
              <a:rPr lang="ru-RU" dirty="0"/>
              <a:t>этап (программирование)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82EA5A0-C581-4FCC-B5B2-F08B64D637D1}"/>
              </a:ext>
            </a:extLst>
          </p:cNvPr>
          <p:cNvSpPr/>
          <p:nvPr/>
        </p:nvSpPr>
        <p:spPr>
          <a:xfrm>
            <a:off x="3048000" y="1305342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/>
              <a:t>program polet;</a:t>
            </a:r>
          </a:p>
          <a:p>
            <a:endParaRPr lang="pt-BR" dirty="0"/>
          </a:p>
          <a:p>
            <a:r>
              <a:rPr lang="pt-BR" dirty="0"/>
              <a:t>var r, h,с: real;</a:t>
            </a:r>
          </a:p>
          <a:p>
            <a:endParaRPr lang="pt-BR" dirty="0"/>
          </a:p>
          <a:p>
            <a:r>
              <a:rPr lang="pt-BR" dirty="0"/>
              <a:t>begin</a:t>
            </a:r>
          </a:p>
          <a:p>
            <a:endParaRPr lang="pt-BR" dirty="0"/>
          </a:p>
          <a:p>
            <a:r>
              <a:rPr lang="pt-BR" dirty="0"/>
              <a:t>readln (r);</a:t>
            </a:r>
          </a:p>
          <a:p>
            <a:endParaRPr lang="pt-BR" dirty="0"/>
          </a:p>
          <a:p>
            <a:r>
              <a:rPr lang="pt-BR" dirty="0"/>
              <a:t>readln (h);</a:t>
            </a:r>
          </a:p>
          <a:p>
            <a:endParaRPr lang="pt-BR" dirty="0"/>
          </a:p>
          <a:p>
            <a:r>
              <a:rPr lang="pt-BR" dirty="0"/>
              <a:t>с:=2*pi*(r+h);</a:t>
            </a:r>
          </a:p>
          <a:p>
            <a:endParaRPr lang="pt-BR" dirty="0"/>
          </a:p>
          <a:p>
            <a:r>
              <a:rPr lang="pt-BR" dirty="0"/>
              <a:t>writeln (с);</a:t>
            </a:r>
          </a:p>
          <a:p>
            <a:endParaRPr lang="pt-BR" dirty="0"/>
          </a:p>
          <a:p>
            <a:r>
              <a:rPr lang="pt-BR" dirty="0"/>
              <a:t>end.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4377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B6BE212-4165-441F-87D9-CF5F2FE61FB1}"/>
              </a:ext>
            </a:extLst>
          </p:cNvPr>
          <p:cNvSpPr/>
          <p:nvPr/>
        </p:nvSpPr>
        <p:spPr>
          <a:xfrm>
            <a:off x="2644238" y="43388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V этап (отладка и тестирование программы)</a:t>
            </a:r>
          </a:p>
          <a:p>
            <a:r>
              <a:rPr lang="ru-RU" dirty="0"/>
              <a:t>VI этап (Итоги и анализ результатов)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43BE86E-1FCC-4FDB-99AC-22D475325489}"/>
              </a:ext>
            </a:extLst>
          </p:cNvPr>
          <p:cNvSpPr/>
          <p:nvPr/>
        </p:nvSpPr>
        <p:spPr>
          <a:xfrm>
            <a:off x="2513610" y="199035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Анализ решения задачи с использованием этапов (река проблем).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8B61B15-B8C5-497D-94BB-73A2B8DAF7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1973" y="2913689"/>
            <a:ext cx="4868852" cy="288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060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000759E-3C37-4170-903E-15CEEBA394A3}"/>
              </a:ext>
            </a:extLst>
          </p:cNvPr>
          <p:cNvSpPr/>
          <p:nvPr/>
        </p:nvSpPr>
        <p:spPr>
          <a:xfrm>
            <a:off x="2466109" y="798708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Вопросы.</a:t>
            </a:r>
          </a:p>
          <a:p>
            <a:r>
              <a:rPr lang="ru-RU" dirty="0"/>
              <a:t>Что не является алгоритмом?</a:t>
            </a:r>
          </a:p>
          <a:p>
            <a:r>
              <a:rPr lang="ru-RU" dirty="0"/>
              <a:t>А) расписание уроков Б) посадка дерева В) измерение температуры Г) кипячение воды</a:t>
            </a:r>
          </a:p>
          <a:p>
            <a:endParaRPr lang="ru-RU" dirty="0"/>
          </a:p>
          <a:p>
            <a:r>
              <a:rPr lang="ru-RU" dirty="0"/>
              <a:t>Кто или что является исполнителем алгоритма открывания двери?</a:t>
            </a:r>
          </a:p>
          <a:p>
            <a:r>
              <a:rPr lang="ru-RU" dirty="0"/>
              <a:t>А) человек Б) ключ В) дверь Г) замочная скважина</a:t>
            </a:r>
          </a:p>
          <a:p>
            <a:endParaRPr lang="ru-RU" dirty="0"/>
          </a:p>
          <a:p>
            <a:r>
              <a:rPr lang="ru-RU" dirty="0"/>
              <a:t>Какой из алгоритмов является линейным?</a:t>
            </a:r>
          </a:p>
          <a:p>
            <a:r>
              <a:rPr lang="ru-RU" dirty="0"/>
              <a:t>А) сбор яблок Б) рисование лучей солнца В) пришивание нескольких пуговиц Г) включение компьютера</a:t>
            </a:r>
          </a:p>
          <a:p>
            <a:endParaRPr lang="ru-RU" dirty="0"/>
          </a:p>
          <a:p>
            <a:r>
              <a:rPr lang="ru-RU" dirty="0"/>
              <a:t>Какого элемента нет в блок-схеме линейного алгоритма?</a:t>
            </a:r>
          </a:p>
          <a:p>
            <a:r>
              <a:rPr lang="ru-RU" dirty="0"/>
              <a:t>А) начало Б) конец В) команда Г) условие</a:t>
            </a:r>
          </a:p>
        </p:txBody>
      </p:sp>
    </p:spTree>
    <p:extLst>
      <p:ext uri="{BB962C8B-B14F-4D97-AF65-F5344CB8AC3E}">
        <p14:creationId xmlns:p14="http://schemas.microsoft.com/office/powerpoint/2010/main" val="226451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E3AAD53-30AD-4DDB-99B6-EE29BF617E30}"/>
              </a:ext>
            </a:extLst>
          </p:cNvPr>
          <p:cNvSpPr/>
          <p:nvPr/>
        </p:nvSpPr>
        <p:spPr>
          <a:xfrm>
            <a:off x="522515" y="605642"/>
            <a:ext cx="86214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Человек использует компьютер для решения самых разнообразных информационных задач: работа с текстами, создание графических изображений, получение справки из базы данных, табличные расчеты, решение математических задач, расчет технических конструкций и многое другое. Для их решения в распоряжении пользователя имеется обширное программное обеспечение: системное ПО (ядром которого является операционная система), прикладное ПО (программы, предназначенные для пользователя) и системы программирования (средства для создания программ на языках программирования).</a:t>
            </a:r>
          </a:p>
        </p:txBody>
      </p:sp>
    </p:spTree>
    <p:extLst>
      <p:ext uri="{BB962C8B-B14F-4D97-AF65-F5344CB8AC3E}">
        <p14:creationId xmlns:p14="http://schemas.microsoft.com/office/powerpoint/2010/main" val="803954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BB9BA02-808D-45FB-BE08-F474296DE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337" y="697880"/>
            <a:ext cx="8252284" cy="5417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923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8636802-9F82-4BDF-8A4C-A8258DEBA5F8}"/>
              </a:ext>
            </a:extLst>
          </p:cNvPr>
          <p:cNvSpPr/>
          <p:nvPr/>
        </p:nvSpPr>
        <p:spPr>
          <a:xfrm>
            <a:off x="581891" y="1443841"/>
            <a:ext cx="856210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Постановка задачи. </a:t>
            </a:r>
          </a:p>
          <a:p>
            <a:r>
              <a:rPr lang="ru-RU" sz="2400" dirty="0"/>
              <a:t>На этапе постановки задачи должно быть четко определено, что дано, и что требуется найти. Так, если задача конкретная, то под постановкой задачи понимают ответ на два вопроса: какие исходные данные известны и что требуется определить. Если задача обобщенная, то при постановке задачи понадобится еще ответ на третий вопрос: какие данные допустимы. Таким образом, постановка задачи включает в себя следующие моменты: сбор информации о задаче; формулировку условия задачи; определение конечных целей решения задачи; определение формы выдачи результатов; описание данных (их типов, диапазонов величин, структуры и т.п.</a:t>
            </a:r>
          </a:p>
        </p:txBody>
      </p:sp>
    </p:spTree>
    <p:extLst>
      <p:ext uri="{BB962C8B-B14F-4D97-AF65-F5344CB8AC3E}">
        <p14:creationId xmlns:p14="http://schemas.microsoft.com/office/powerpoint/2010/main" val="453382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677913A-A35C-4A42-940D-5ECE9CC6F969}"/>
              </a:ext>
            </a:extLst>
          </p:cNvPr>
          <p:cNvSpPr/>
          <p:nvPr/>
        </p:nvSpPr>
        <p:spPr>
          <a:xfrm>
            <a:off x="617517" y="1997839"/>
            <a:ext cx="85264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Моделирование. </a:t>
            </a:r>
          </a:p>
          <a:p>
            <a:r>
              <a:rPr lang="ru-RU" sz="2400" dirty="0"/>
              <a:t>На этом этапе строится математическая модель - система математических соотношений - формул, уравнений, неравенств и т.д., отражающих существенные свойства объекта или явления. Необходимо отметить, что при построении математических моделей далеко не всегда удается найти формулы, явно выражающие искомые величины через данные. В таких случаях используются математические методы, позволяющие дать ответы той или иной степени точности.</a:t>
            </a:r>
          </a:p>
        </p:txBody>
      </p:sp>
    </p:spTree>
    <p:extLst>
      <p:ext uri="{BB962C8B-B14F-4D97-AF65-F5344CB8AC3E}">
        <p14:creationId xmlns:p14="http://schemas.microsoft.com/office/powerpoint/2010/main" val="3828887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E36F140-3DD5-4522-B945-C96760918F60}"/>
              </a:ext>
            </a:extLst>
          </p:cNvPr>
          <p:cNvSpPr/>
          <p:nvPr/>
        </p:nvSpPr>
        <p:spPr>
          <a:xfrm>
            <a:off x="629392" y="1997839"/>
            <a:ext cx="85146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Построение алгоритма.</a:t>
            </a:r>
          </a:p>
          <a:p>
            <a:r>
              <a:rPr lang="ru-RU" sz="2400" dirty="0"/>
              <a:t> Наиболее эффективно математическую модель можно реализовать на компьютере в виде алгоритмической модели. Для этого может быть использован язык блок-схем или какой-нибудь псевдокод, например учебный алгоритмический язык. Разработка алгоритма включает в себя выбор метода проектирования алгоритма; выбор формы записи алгоритма (блок-схемы, псевдокод и др.); выбор тестов и метода тестирования; проектирование самого алгоритма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8754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2756A95-0092-4A42-91A6-90DE0A4E443C}"/>
              </a:ext>
            </a:extLst>
          </p:cNvPr>
          <p:cNvSpPr/>
          <p:nvPr/>
        </p:nvSpPr>
        <p:spPr>
          <a:xfrm>
            <a:off x="2097974" y="1253560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Программирование. </a:t>
            </a:r>
          </a:p>
          <a:p>
            <a:r>
              <a:rPr lang="ru-RU" sz="2400" dirty="0"/>
              <a:t>Первые три этапа - это работа без компьютера. Дальше следует собственно программирование на определенном языке в определенной системе программирования. Программирование включает в себя следующие виды работ: выбор языка программирования; уточнение способов организации данных; запись алгоритма на выбранном языке программирования.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227778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7274D08-D5F6-43B0-A2E1-6CD6E3D43CCA}"/>
              </a:ext>
            </a:extLst>
          </p:cNvPr>
          <p:cNvSpPr/>
          <p:nvPr/>
        </p:nvSpPr>
        <p:spPr>
          <a:xfrm>
            <a:off x="629392" y="1997839"/>
            <a:ext cx="85146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Отладка и тестирование программы. </a:t>
            </a:r>
          </a:p>
          <a:p>
            <a:r>
              <a:rPr lang="ru-RU" sz="2400" dirty="0"/>
              <a:t>Под отладкой программы понимается процесс испытания работы программы и исправления обнаруженных при этом ошибок. Обнаружить ошибки, связанные с нарушением правил записи программы на языке программирования (синтаксические и семантические ошибки), помогает используемая система программирования. Пользователь получает сообщение об ошибке, исправляет ее и снова повторяет попытку исполнить программу.</a:t>
            </a:r>
          </a:p>
        </p:txBody>
      </p:sp>
    </p:spTree>
    <p:extLst>
      <p:ext uri="{BB962C8B-B14F-4D97-AF65-F5344CB8AC3E}">
        <p14:creationId xmlns:p14="http://schemas.microsoft.com/office/powerpoint/2010/main" val="3407949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CE12B59-EEFA-49D0-A013-1CA656441E8A}"/>
              </a:ext>
            </a:extLst>
          </p:cNvPr>
          <p:cNvSpPr/>
          <p:nvPr/>
        </p:nvSpPr>
        <p:spPr>
          <a:xfrm>
            <a:off x="878774" y="1859340"/>
            <a:ext cx="826522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Анализ результатов. </a:t>
            </a:r>
          </a:p>
          <a:p>
            <a:r>
              <a:rPr lang="ru-RU" sz="2400" dirty="0"/>
              <a:t>Уточнение модели. Последний этап - это использование уже разработанной программы для получения искомых результатов Производится анализ результатов решения задачи и в случае необходимости - уточнение математической модели (с последующей корректировкой алгоритма и программы). Программы, имеющие большое практическое или научное значение, используются длительное время. Иногда даже в процессе эксплуатации программы могут исправляться, дорабатываться.</a:t>
            </a:r>
          </a:p>
        </p:txBody>
      </p:sp>
    </p:spTree>
    <p:extLst>
      <p:ext uri="{BB962C8B-B14F-4D97-AF65-F5344CB8AC3E}">
        <p14:creationId xmlns:p14="http://schemas.microsoft.com/office/powerpoint/2010/main" val="80821838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728</Words>
  <Application>Microsoft Office PowerPoint</Application>
  <PresentationFormat>Широкоэкранный</PresentationFormat>
  <Paragraphs>52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Trebuchet MS</vt:lpstr>
      <vt:lpstr>Wingdings 3</vt:lpstr>
      <vt:lpstr>Аспект</vt:lpstr>
      <vt:lpstr>Понятие об информационной технологии решения задач. Этапы решения задач на компьютере.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об информационной технологии решения задач. Этапы решения задач на компьютере.</dc:title>
  <dc:creator>Gangvei</dc:creator>
  <cp:lastModifiedBy>Gangvei</cp:lastModifiedBy>
  <cp:revision>4</cp:revision>
  <dcterms:created xsi:type="dcterms:W3CDTF">2020-03-06T13:32:19Z</dcterms:created>
  <dcterms:modified xsi:type="dcterms:W3CDTF">2020-03-06T13:50:08Z</dcterms:modified>
</cp:coreProperties>
</file>