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2DC3-A8D6-414B-96DC-D6F0D03DB1D2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1AFF7-B41A-4A35-A94C-366249D0E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268760"/>
            <a:ext cx="7117180" cy="1470025"/>
          </a:xfrm>
        </p:spPr>
        <p:txBody>
          <a:bodyPr/>
          <a:lstStyle/>
          <a:p>
            <a:pPr algn="ctr"/>
            <a:r>
              <a:rPr lang="ru-RU" sz="2400" dirty="0" smtClean="0"/>
              <a:t>Презентация</a:t>
            </a:r>
            <a:br>
              <a:rPr lang="ru-RU" sz="2400" dirty="0" smtClean="0"/>
            </a:br>
            <a:r>
              <a:rPr lang="ru-RU" sz="2400" dirty="0" smtClean="0"/>
              <a:t>по дисциплине:  МДК 03.01 «Организация работы структурного подразделения»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на тему: изучение методики проведения </a:t>
            </a:r>
            <a:r>
              <a:rPr lang="ru-RU" sz="2400" dirty="0" err="1" smtClean="0"/>
              <a:t>хронометрожа</a:t>
            </a:r>
            <a:r>
              <a:rPr lang="ru-RU" sz="2400" dirty="0" smtClean="0"/>
              <a:t> и фотографии рабочего дня.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1819972"/>
          </a:xfrm>
        </p:spPr>
        <p:txBody>
          <a:bodyPr>
            <a:normAutofit/>
          </a:bodyPr>
          <a:lstStyle/>
          <a:p>
            <a:pPr algn="r"/>
            <a:endParaRPr lang="ru-RU" sz="1600" dirty="0" smtClean="0"/>
          </a:p>
          <a:p>
            <a:pPr algn="r"/>
            <a:r>
              <a:rPr lang="ru-RU" sz="1600" dirty="0" smtClean="0"/>
              <a:t>Преподаватель: Щербакова А. П.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891831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3823"/>
            <a:ext cx="7125113" cy="924475"/>
          </a:xfrm>
        </p:spPr>
        <p:txBody>
          <a:bodyPr/>
          <a:lstStyle/>
          <a:p>
            <a:r>
              <a:rPr lang="ru-RU" dirty="0"/>
              <a:t>Технология проведения ФРВ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908720"/>
            <a:ext cx="7125112" cy="5832647"/>
          </a:xfrm>
        </p:spPr>
        <p:txBody>
          <a:bodyPr>
            <a:normAutofit fontScale="92500"/>
          </a:bodyPr>
          <a:lstStyle/>
          <a:p>
            <a:r>
              <a:rPr lang="ru-RU" dirty="0"/>
              <a:t>1) Определение целей проведения ФРВ. Определение вида ФРВ, адекватного поставленным целям.</a:t>
            </a:r>
          </a:p>
          <a:p>
            <a:r>
              <a:rPr lang="ru-RU" dirty="0"/>
              <a:t>2) Определение параметров анализа. Выбор оснований классификации затрат времени. Проведение предварительной аналитической работы по группировке временных затрат.</a:t>
            </a:r>
          </a:p>
          <a:p>
            <a:r>
              <a:rPr lang="ru-RU" dirty="0"/>
              <a:t>3) Подготовка бланков наблюдения.</a:t>
            </a:r>
          </a:p>
          <a:p>
            <a:r>
              <a:rPr lang="ru-RU" dirty="0"/>
              <a:t>4) Подготовка (инструктаж и обучение) наблюдателей.</a:t>
            </a:r>
          </a:p>
          <a:p>
            <a:r>
              <a:rPr lang="ru-RU" dirty="0"/>
              <a:t>5) Планирование времени проведения ФРВ, согласование его с заинтересованными лицами (руководителем подразделения, службой персонала и др.)</a:t>
            </a:r>
          </a:p>
          <a:p>
            <a:r>
              <a:rPr lang="ru-RU" dirty="0"/>
              <a:t>6) Информирование персонала о предполагаемой ФРВ, разъяснение целей и последствий ФРВ.</a:t>
            </a:r>
          </a:p>
          <a:p>
            <a:r>
              <a:rPr lang="ru-RU" dirty="0"/>
              <a:t>7) Собственно проведение ФРВ.</a:t>
            </a:r>
          </a:p>
          <a:p>
            <a:r>
              <a:rPr lang="ru-RU" dirty="0"/>
              <a:t>8) Обработка результатов.</a:t>
            </a:r>
          </a:p>
          <a:p>
            <a:r>
              <a:rPr lang="ru-RU" dirty="0"/>
              <a:t>9) Анализ результатов и выработка решений (или рекомендаций).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036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125113" cy="924475"/>
          </a:xfrm>
        </p:spPr>
        <p:txBody>
          <a:bodyPr/>
          <a:lstStyle/>
          <a:p>
            <a:r>
              <a:rPr lang="ru-RU" dirty="0"/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836712"/>
            <a:ext cx="7125112" cy="5616623"/>
          </a:xfrm>
        </p:spPr>
        <p:txBody>
          <a:bodyPr>
            <a:normAutofit/>
          </a:bodyPr>
          <a:lstStyle/>
          <a:p>
            <a:r>
              <a:rPr lang="ru-RU" sz="2000" dirty="0"/>
              <a:t>На любом предприятии, независимо от формы собственности, большое значение имеет эффективность производственного процесса, т.е. его осуществление с наименьшими затратами рабочего времени и оборудования. Главное условие рационализации производственного процесса - систематическое изучение затрат рабочего времени и использование материалов наблюдения. На их основе делают выводы о наличии “узких мест” на предприятии, о причинах и размерах потерь рабочего времени, намечают мероприятия по совершенствованию труда и 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46017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Эффективность работы на предприятии во многом зависит от того, насколько рационально организован труд. В нашей стране до сих пор значимые ресурсы повышения производительности и результативности труда лежат именно в плоскости рационального использования рабочего времени.</a:t>
            </a:r>
          </a:p>
        </p:txBody>
      </p:sp>
    </p:spTree>
    <p:extLst>
      <p:ext uri="{BB962C8B-B14F-4D97-AF65-F5344CB8AC3E}">
        <p14:creationId xmlns:p14="http://schemas.microsoft.com/office/powerpoint/2010/main" xmlns="" val="22414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Хронометраж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06991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Хронометраж - это метод изучения затрат рабочего времени путем наблюдения и замеров длительности отдельных, многократно повторяющимися элементами операции. Хронометражные наблюдения позволяют выявить резервы связанные со временем выполнения оперативной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xmlns="" val="265059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548680"/>
            <a:ext cx="7125112" cy="56886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dirty="0"/>
              <a:t>Целями хронометража является:</a:t>
            </a:r>
          </a:p>
          <a:p>
            <a:pPr algn="just"/>
            <a:r>
              <a:rPr lang="ru-RU" sz="2800" dirty="0"/>
              <a:t>1. установление норм времени и получение данных для разработки нормативов времени;</a:t>
            </a:r>
          </a:p>
          <a:p>
            <a:pPr algn="just"/>
            <a:r>
              <a:rPr lang="ru-RU" sz="2800" dirty="0"/>
              <a:t>2. изучение и внедрение передовых приемов и методов труда;</a:t>
            </a:r>
          </a:p>
          <a:p>
            <a:pPr algn="just"/>
            <a:r>
              <a:rPr lang="ru-RU" sz="2800" dirty="0"/>
              <a:t>3. проверка качества действующих норм;</a:t>
            </a:r>
          </a:p>
          <a:p>
            <a:pPr algn="just"/>
            <a:r>
              <a:rPr lang="ru-RU" sz="2800" dirty="0"/>
              <a:t>4. выявление причин невыполнения или значительного перевыполнения норм отдельными работниками;</a:t>
            </a:r>
          </a:p>
          <a:p>
            <a:pPr algn="just"/>
            <a:r>
              <a:rPr lang="ru-RU" sz="2800" dirty="0"/>
              <a:t>5. совершенствование организации трудового процесса на рабочем месте.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2537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idx="1"/>
          </p:nvPr>
        </p:nvSpPr>
        <p:spPr>
          <a:xfrm>
            <a:off x="1042988" y="765175"/>
            <a:ext cx="7126287" cy="5059363"/>
          </a:xfrm>
        </p:spPr>
        <p:txBody>
          <a:bodyPr/>
          <a:lstStyle/>
          <a:p>
            <a:pPr algn="just"/>
            <a:r>
              <a:rPr lang="ru-RU" sz="2000" dirty="0"/>
              <a:t>Проведения хронометража рабочего времени зависят от следующих условий:</a:t>
            </a:r>
          </a:p>
          <a:p>
            <a:pPr algn="just"/>
            <a:r>
              <a:rPr lang="ru-RU" sz="2000" dirty="0"/>
              <a:t>хронометраж определяет время, относительно человека;</a:t>
            </a:r>
          </a:p>
          <a:p>
            <a:pPr algn="just"/>
            <a:r>
              <a:rPr lang="ru-RU" sz="2000" dirty="0"/>
              <a:t>время, определяемое в результате хронометража, должно использоваться для управления, в </a:t>
            </a:r>
            <a:r>
              <a:rPr lang="ru-RU" sz="2000" dirty="0" err="1"/>
              <a:t>т.ч</a:t>
            </a:r>
            <a:r>
              <a:rPr lang="ru-RU" sz="2000" dirty="0"/>
              <a:t>. контроля, и определения заработной платы;</a:t>
            </a:r>
          </a:p>
          <a:p>
            <a:pPr algn="just"/>
            <a:r>
              <a:rPr lang="ru-RU" sz="2000" dirty="0"/>
              <a:t>хронометраж должен планироваться таким образом, чтобы обеспечивалась возможность использования его результатов для расчета планового времени.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280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7584" y="188640"/>
            <a:ext cx="3471277" cy="3528392"/>
          </a:xfrm>
        </p:spPr>
        <p:txBody>
          <a:bodyPr>
            <a:normAutofit fontScale="92500"/>
          </a:bodyPr>
          <a:lstStyle/>
          <a:p>
            <a:r>
              <a:rPr lang="ru-RU" sz="2200" dirty="0"/>
              <a:t>Индивидуальный хронометраж</a:t>
            </a:r>
          </a:p>
          <a:p>
            <a:r>
              <a:rPr lang="ru-RU" sz="2200" dirty="0"/>
              <a:t>Индивидуальный хронометраж позволяет изучать трудовые процессы (операции) обстоятельнее всего, с максимальной детализацией.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1" y="404664"/>
            <a:ext cx="3469242" cy="6120680"/>
          </a:xfrm>
        </p:spPr>
        <p:txBody>
          <a:bodyPr>
            <a:noAutofit/>
          </a:bodyPr>
          <a:lstStyle/>
          <a:p>
            <a:r>
              <a:rPr lang="ru-RU" sz="2000" dirty="0"/>
              <a:t> Групповой (бригадный) хронометраж</a:t>
            </a:r>
          </a:p>
          <a:p>
            <a:r>
              <a:rPr lang="ru-RU" sz="2000" dirty="0"/>
              <a:t>Преимуществом группового хронометража является то, что он позволяет рядом с изучением структуры и трудоемкости операции определить реальную меру участия в коллективном результате каждого из членов бригады или звена с целью более рационального деления функций и обязанностей.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260166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125113" cy="924475"/>
          </a:xfrm>
        </p:spPr>
        <p:txBody>
          <a:bodyPr/>
          <a:lstStyle/>
          <a:p>
            <a:r>
              <a:rPr lang="ru-RU" dirty="0"/>
              <a:t>Правила и требования при проведении хронометража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7776864" cy="576064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) Наблюдатель должен быть достаточно квалифицированным, чтобы уметь разделить и описать процесс. Он также должен владеть техникой хронометража и в случае необходимости уметь оценить степень результативности.</a:t>
            </a:r>
          </a:p>
          <a:p>
            <a:r>
              <a:rPr lang="ru-RU" dirty="0"/>
              <a:t>2) Наблюдатель должен располагаться таким образом, чтобы оказывать как можно меньшее воздействие на наблюдаемого работника и как можно меньше мешать ему; с другой стороны, он должен иметь возможность хорошего обзора всего рабочего процесса.</a:t>
            </a:r>
          </a:p>
          <a:p>
            <a:r>
              <a:rPr lang="ru-RU" dirty="0"/>
              <a:t>3) В целях обеспечения непрерывности проведения хронометража, следует, по возможности, избегать дискуссий с теми лицами, за которыми ведется наблюдение, а также с третьими лицами.</a:t>
            </a:r>
          </a:p>
          <a:p>
            <a:r>
              <a:rPr lang="ru-RU" dirty="0"/>
              <a:t>4) Следует соблюдать условия коллективного договора, а в случае необходимости, и регламент предприятия в отношении информирования руководства и других производственных служб о проведении хронометража.</a:t>
            </a:r>
          </a:p>
          <a:p>
            <a:r>
              <a:rPr lang="ru-RU" dirty="0"/>
              <a:t>5) Хронометраж нельзя проводить без ведома наблюдаемого работника. Поэтому работников, над которыми будет проводиться наблюдение, необходимо перед их началом поставить в известность относительно цели исследования.</a:t>
            </a:r>
          </a:p>
          <a:p>
            <a:r>
              <a:rPr lang="ru-RU" dirty="0"/>
              <a:t>6) Лист хронометража является документом; поэтому в нем не должно быть исправлений; записи должны выполняться с помощью техники, не допускающей исправлений.</a:t>
            </a:r>
          </a:p>
          <a:p>
            <a:r>
              <a:rPr lang="ru-RU" dirty="0"/>
              <a:t>7) Должно обеспечиваться соблюдение требований по технике безопасности.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182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Фотография рабочего времени (ФРВ)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ФРВ </a:t>
            </a:r>
            <a:r>
              <a:rPr lang="ru-RU" sz="2400" dirty="0" smtClean="0"/>
              <a:t>- </a:t>
            </a:r>
            <a:r>
              <a:rPr lang="ru-RU" sz="2400" dirty="0"/>
              <a:t>это вид наблюдения, при котором измеряют все без исключения затраты времени исполнителя за определенный период работы. В результате получают точный срез: чем именно и в течение какого времени занимался конкретный сотрудник.</a:t>
            </a:r>
          </a:p>
        </p:txBody>
      </p:sp>
    </p:spTree>
    <p:extLst>
      <p:ext uri="{BB962C8B-B14F-4D97-AF65-F5344CB8AC3E}">
        <p14:creationId xmlns:p14="http://schemas.microsoft.com/office/powerpoint/2010/main" xmlns="" val="306479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цели проведения фотографии: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5222039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Выявление потерь рабочего времени, установление их причины и разработка мероприятий по совершенствованию организации труда за счет устранения потерь и не производственных затрат времени;</a:t>
            </a:r>
          </a:p>
          <a:p>
            <a:r>
              <a:rPr lang="ru-RU" sz="2000" dirty="0"/>
              <a:t>Получение данных для разработки нормативов подготовительно-заключительного времени, времени на отдых и личные надобности, нормативов обслуживания;</a:t>
            </a:r>
          </a:p>
          <a:p>
            <a:r>
              <a:rPr lang="ru-RU" sz="2000" dirty="0"/>
              <a:t>Определение причин невыполнения норм рабочим, изучение лучшего опыта, определение возможности совмещения профессий и многостаночного обслуживания;</a:t>
            </a:r>
          </a:p>
          <a:p>
            <a:r>
              <a:rPr lang="ru-RU" sz="2000" dirty="0"/>
              <a:t>Получение исходных материалов с целью установления наиболее рациональной организации рабочих мест и их обслуживания.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92886168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TM02455519[[fn=Зима]]</Template>
  <TotalTime>50</TotalTime>
  <Words>718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Winter</vt:lpstr>
      <vt:lpstr>Презентация по дисциплине:  МДК 03.01 «Организация работы структурного подразделения»   на тему: изучение методики проведения хронометрожа и фотографии рабочего дня.</vt:lpstr>
      <vt:lpstr>Введение</vt:lpstr>
      <vt:lpstr> Хронометраж</vt:lpstr>
      <vt:lpstr>Слайд 4</vt:lpstr>
      <vt:lpstr>Слайд 5</vt:lpstr>
      <vt:lpstr>Слайд 6</vt:lpstr>
      <vt:lpstr>Правила и требования при проведении хронометража</vt:lpstr>
      <vt:lpstr>Фотография рабочего времени (ФРВ)</vt:lpstr>
      <vt:lpstr>Основные цели проведения фотографии:</vt:lpstr>
      <vt:lpstr>Технология проведения ФРВ</vt:lpstr>
      <vt:lpstr>Заключение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дисциплине «организация работы структурного подразделения»  на тему: изучение методики проведения хронометрожа и фотографии рабочего дня.</dc:title>
  <dc:creator>D!akov RePack</dc:creator>
  <cp:lastModifiedBy>avanesyan</cp:lastModifiedBy>
  <cp:revision>8</cp:revision>
  <dcterms:created xsi:type="dcterms:W3CDTF">2020-01-23T20:30:12Z</dcterms:created>
  <dcterms:modified xsi:type="dcterms:W3CDTF">2020-03-10T11:49:54Z</dcterms:modified>
</cp:coreProperties>
</file>