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2" r:id="rId8"/>
    <p:sldId id="271" r:id="rId9"/>
    <p:sldId id="273" r:id="rId10"/>
    <p:sldId id="274" r:id="rId11"/>
    <p:sldId id="275" r:id="rId12"/>
    <p:sldId id="276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E5FBA-4171-41D1-87C4-EC0BEF9CF184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5510F6-143D-4372-8709-3683D532527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E5FBA-4171-41D1-87C4-EC0BEF9CF184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5510F6-143D-4372-8709-3683D5325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E5FBA-4171-41D1-87C4-EC0BEF9CF184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5510F6-143D-4372-8709-3683D5325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E5FBA-4171-41D1-87C4-EC0BEF9CF184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5510F6-143D-4372-8709-3683D5325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E5FBA-4171-41D1-87C4-EC0BEF9CF184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5510F6-143D-4372-8709-3683D532527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E5FBA-4171-41D1-87C4-EC0BEF9CF184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5510F6-143D-4372-8709-3683D5325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E5FBA-4171-41D1-87C4-EC0BEF9CF184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5510F6-143D-4372-8709-3683D5325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E5FBA-4171-41D1-87C4-EC0BEF9CF184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5510F6-143D-4372-8709-3683D5325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E5FBA-4171-41D1-87C4-EC0BEF9CF184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5510F6-143D-4372-8709-3683D532527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E5FBA-4171-41D1-87C4-EC0BEF9CF184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5510F6-143D-4372-8709-3683D5325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CE5FBA-4171-41D1-87C4-EC0BEF9CF184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5510F6-143D-4372-8709-3683D532527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1CE5FBA-4171-41D1-87C4-EC0BEF9CF184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15510F6-143D-4372-8709-3683D532527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3%D0%B8%D0%B4%D1%80%D0%BE%D1%86%D0%B8%D0%BB%D0%B8%D0%BD%D0%B4%D1%80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3%D0%B8%D0%B4%D1%80%D0%BE%D0%B1%D0%B0%D0%BA" TargetMode="External"/><Relationship Id="rId5" Type="http://schemas.openxmlformats.org/officeDocument/2006/relationships/hyperlink" Target="https://ru.wikipedia.org/wiki/%D0%9F%D1%80%D0%B5%D0%B4%D0%BE%D1%85%D1%80%D0%B0%D0%BD%D0%B8%D1%82%D0%B5%D0%BB%D1%8C%D0%BD%D1%8B%D0%B9_%D0%BA%D0%BB%D0%B0%D0%BF%D0%B0%D0%BD" TargetMode="External"/><Relationship Id="rId4" Type="http://schemas.openxmlformats.org/officeDocument/2006/relationships/hyperlink" Target="https://ru.wikipedia.org/wiki/%D0%93%D0%B8%D0%B4%D1%80%D0%BE%D1%80%D0%B0%D1%81%D0%BF%D1%80%D0%B5%D0%B4%D0%B5%D0%BB%D0%B8%D1%82%D0%B5%D0%BB%D1%8C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0%BD%D0%B5%D1%80%D0%B3%D0%B8%D1%8F" TargetMode="External"/><Relationship Id="rId2" Type="http://schemas.openxmlformats.org/officeDocument/2006/relationships/hyperlink" Target="https://ru.wikipedia.org/wiki/%D0%A2%D0%B5%D1%85%D0%BD%D0%B8%D1%87%D0%B5%D1%81%D0%BA%D0%B0%D1%8F_%D0%B4%D0%BE%D0%BA%D1%83%D0%BC%D0%B5%D0%BD%D1%82%D0%B0%D1%86%D0%B8%D1%8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1%D1%85%D0%B5%D0%BC%D0%B0_(%D1%82%D0%B5%D1%85%D0%BD%D0%B8%D0%BA%D0%B0)" TargetMode="External"/><Relationship Id="rId5" Type="http://schemas.openxmlformats.org/officeDocument/2006/relationships/hyperlink" Target="https://ru.wikipedia.org/wiki/%D0%93%D0%B0%D0%B7" TargetMode="External"/><Relationship Id="rId4" Type="http://schemas.openxmlformats.org/officeDocument/2006/relationships/hyperlink" Target="https://ru.wikipedia.org/wiki/%D0%96%D0%B8%D0%B4%D0%BA%D0%BE%D1%81%D1%82%D1%8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1%80%D0%B8%D0%BD%D1%86%D0%B8%D0%BF%D0%B8%D0%B0%D0%BB%D1%8C%D0%BD%D0%B0%D1%8F_%D1%81%D1%85%D0%B5%D0%BC%D0%B0" TargetMode="External"/><Relationship Id="rId2" Type="http://schemas.openxmlformats.org/officeDocument/2006/relationships/hyperlink" Target="https://ru.wikipedia.org/wiki/%D0%A1%D1%82%D1%80%D1%83%D0%BA%D1%82%D1%83%D1%80%D0%BD%D0%B0%D1%8F_%D1%81%D1%85%D0%B5%D0%BC%D0%B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3%D0%B8%D0%B4%D1%80%D0%BE%D0%B1%D0%B0%D0%BA" TargetMode="External"/><Relationship Id="rId2" Type="http://schemas.openxmlformats.org/officeDocument/2006/relationships/hyperlink" Target="https://ru.wikipedia.org/wiki/%D0%93%D0%B8%D0%B4%D1%80%D0%BE%D0%B0%D0%BA%D0%BA%D1%83%D0%BC%D1%83%D0%BB%D1%8F%D1%82%D0%BE%D1%80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ru.wikipedia.org/wiki/%D0%93%D0%B8%D0%B4%D1%80%D0%BE%D0%B4%D0%B2%D0%B8%D0%B3%D0%B0%D1%82%D0%B5%D0%BB%D1%8C" TargetMode="External"/><Relationship Id="rId4" Type="http://schemas.openxmlformats.org/officeDocument/2006/relationships/hyperlink" Target="https://ru.wikipedia.org/wiki/%D0%9D%D0%B0%D1%81%D0%BE%D1%81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67178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Презентация на тему :</a:t>
            </a:r>
            <a:b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«Гидравлические и пневматические схемы»</a:t>
            </a:r>
            <a:endParaRPr lang="ru-RU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857628"/>
            <a:ext cx="8077200" cy="142876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Преподаватель Инженерной графики</a:t>
            </a:r>
          </a:p>
          <a:p>
            <a:pPr algn="ctr"/>
            <a:r>
              <a:rPr lang="ru-RU" sz="36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Гомозова</a:t>
            </a: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Л.Н</a:t>
            </a:r>
            <a:endParaRPr lang="ru-RU" sz="36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2867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Схемы соединений</a:t>
            </a:r>
            <a:endParaRPr lang="ru-RU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схемах соединений кроме всех гидравлических и пневматических элементов показывают также трубопроводы и элементы соединений трубопроводов. При этом соединения трубопроводов показывают в виде упрощённых внешних очертаний, а сами трубопроводы — сплошными основными линиями.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Расположение графических обозначений элементов и устройств на схеме должно приблизительно отвечать действительному размещению элементов и устройств в изделии. Допускается на схеме не показывать расположение элементов и устройств в изделии, если схему выполняют на нескольких листах или расположение элементов и устройств на месте эксплуатации неизвестно.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214282" y="142852"/>
            <a:ext cx="878687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схеме возле графических обозначений элементов и устройств указывают позиционные обозначения, присвоенные им на принципиальной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схеме.рис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Возле или внутри графического обозначения устройства и рядом с графическим обозначением элемента допускается указывать его наименование и тип и (или) обозначение документа, на основании которого устройство использовано, номинальные значения основных параметров (давление, подача, расход и т.п.).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 схемы обозначаются в шифре основной надписи символами 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Г4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П4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upload.wikimedia.org/wikipedia/commons/5/51/%D0%93%D0%B8%D0%B4%D1%80%D0%BE%D1%81%D1%85%D0%B5%D0%BC%D0%B02.GIF"/>
          <p:cNvPicPr/>
          <p:nvPr/>
        </p:nvPicPr>
        <p:blipFill>
          <a:blip r:embed="rId2"/>
          <a:srcRect r="10714"/>
          <a:stretch>
            <a:fillRect/>
          </a:stretch>
        </p:blipFill>
        <p:spPr bwMode="auto">
          <a:xfrm>
            <a:off x="4857752" y="428604"/>
            <a:ext cx="4143404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285720" y="214290"/>
            <a:ext cx="614366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Схема соединений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 tooltip="Гидроцилиндр"/>
              </a:rPr>
              <a:t>Гидроцилиндр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пневмоцилиндр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 — Ц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 tooltip="Гидрораспределитель"/>
              </a:rPr>
              <a:t>Гидрораспределитель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Р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 tooltip="Предохранительный клапан"/>
              </a:rPr>
              <a:t>Гидроклапан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 tooltip="Предохранительный клапан"/>
              </a:rPr>
              <a:t> 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 tooltip="Предохранительный клапан"/>
              </a:rPr>
              <a:t>пневмоклапан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 tooltip="Предохранительный клапан"/>
              </a:rPr>
              <a:t>) предохранительный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КП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-Насос — Н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 tooltip="Гидробак"/>
              </a:rPr>
              <a:t>Гидробак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Б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87868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таблице1 приведены некоторые графические условные обозначения, используемые в гидравлических и пневматических схемах.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Снимок экрана (6)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1714481" y="1000108"/>
            <a:ext cx="5572164" cy="571504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357166"/>
            <a:ext cx="871543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Схемы выполняются в соответствии с требованиями государственных стандартов. При составлении таких схем пользуются условными обозначениями для изображения агрегатов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гидро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и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пневмосистем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насосов, гидроприводов, различных гидравлических и пневматических устройств.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57166"/>
            <a:ext cx="7715304" cy="4214842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accent4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214282" y="4643446"/>
            <a:ext cx="892971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 рисунке1 показана аксонометрическая схема гидравлической тормозной системы автомобиля. С помощью этой схемы можно понять принцип работы тормозной системы.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42852"/>
            <a:ext cx="8429652" cy="6565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 нажатии на педаль тормоза (1) приходит в движение поршень гидроцилиндра, который сжимает жидкость, находящуюся в цилиндре (2). В результате этого жидкость под давлением через шланги (3) передается к рабочим цилиндрам (4). Рабочие цилиндры, в свою очередь, с помощью поршней передают необходимую нагрузку к тормозным колодкам (5). После того, как отпускается тормоз, рабочая жидкость в системе под действием давления со стороны пружин (6) через шланги возвращается к главному цилиндру и далее в ёмкость (7).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87868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рисунке 2 показана гидравлическая схема тормозной системы автомобиля с принятыми условными обозначениями отдельных элементов.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00174"/>
            <a:ext cx="778674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357158" y="0"/>
            <a:ext cx="857256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рис.3 изображена принципиальная гидравлическая схема механизма подачи жидкости (эмульсии) для охлаждения режущего инструмента оборудования и детали.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428736"/>
            <a:ext cx="4643469" cy="542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52"/>
            <a:ext cx="86439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рис.4 – принципиальная пневматическая схема механизма подачи сжатого воздуха пневматического оборудования. 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071546"/>
            <a:ext cx="4714908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433654" cy="917278"/>
          </a:xfrm>
        </p:spPr>
        <p:txBody>
          <a:bodyPr>
            <a:normAutofit fontScale="90000"/>
          </a:bodyPr>
          <a:lstStyle/>
          <a:p>
            <a:pPr lvl="0"/>
            <a:r>
              <a:rPr lang="ru-RU" sz="49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Гидравлические и пневматические схемы </a:t>
            </a:r>
            <a:r>
              <a:rPr lang="ru-RU" sz="4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14282" y="1571612"/>
            <a:ext cx="857256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Гидравлические и пневматические устройства и системы управления широко используются в различных отраслях промышленности. Поэтому при разработке технической документации часто приходится сталкиваться с различными гидравлическими и пневматическими схемами.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285720" y="142852"/>
            <a:ext cx="871543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 схемы выполнены в соответствии с требованиями стандарта.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Цифровые обозначения линий (трубопроводов) на схемах даются последовательно, начиная от входа в систему.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Направление движения жидкости и воздуха в линиях указывается соответственно стрелками.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571472" y="285728"/>
            <a:ext cx="8215370" cy="273911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04704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Список литературы: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Боголюбов С.К. Черчение стр.290-300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365F9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D2D2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ГОСТ 2.704-2011 Единая система конструкторской документации (ЕСКД). Правила выполнения гидравлических и пневматических схем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365F9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Гидравли́ческая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пневмати́ческая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схе́ма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это </a:t>
            </a:r>
            <a:r>
              <a:rPr kumimoji="0" lang="ru-RU" sz="3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 tooltip="Техническая документация"/>
              </a:rPr>
              <a:t>технический документ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содержащий в виде условных графических изображений или обозначений информацию о строении изделия, его составных частях и взаимосвязи между ними, действие которого основывается на использовании 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 tooltip="Энергия"/>
              </a:rPr>
              <a:t>энергии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сжатой 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 tooltip="Жидкость"/>
              </a:rPr>
              <a:t>жидкости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 tooltip="Газ"/>
              </a:rPr>
              <a:t>газа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Гидравлическая схема является одним из видов 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 tooltip="Схема (техника)"/>
              </a:rPr>
              <a:t>схем изделий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 обозначаются в шифре основной надписи литерой «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(пневматическая — литерой «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214282" y="142852"/>
            <a:ext cx="864399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Гидравлические и пневматические схемы в зависимости от их основного назначения подразделяются на следующие типы: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 tooltip="Структурная схема"/>
              </a:rPr>
              <a:t>структурные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 tooltip="Принципиальная схема"/>
              </a:rPr>
              <a:t>принципиальные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-схемы соединений.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ЛЕКЦИЯ № 18 ГИДРАВЛИЧЕСКИЕ МАШИНЫ И ГИДРОПРИВОДЫ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3214686"/>
            <a:ext cx="642942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000232" y="6000768"/>
            <a:ext cx="6286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Рисунок 1- Структурная схема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5"/>
            <a:ext cx="835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На структурной схеме элементы и устройства изображают в виде прямоугольников, внутри которых вписывают наименование соответствующей функциональной части. Все элементы связаны между собой линиями взаимосвязи (сплошные основные линии), на которых принято указывать направления потоков рабочей среды по ГОСТ 2.721-68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0" y="-14290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Графическое построение схемы должно давать как можно более наглядное представление о последовательности взаимодействия функциональных частей в изделии.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большом количестве функциональных частей допускается вместо наименований, типов и обозначений проставлять порядковые номера справа от изображения или над ним, как правило, сверху вниз в направлении слева направо. В этом случае наименования, типы и обозначения указывают в таблице, которую располагают на полях схемы. Этот вид схем обозначаются в шифре основной надписи символами 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Г1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(или 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П1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для пневматических).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933688" cy="100013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Принципиальные гидравлические (пневматические) схемы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142844" y="928670"/>
            <a:ext cx="8786874" cy="590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принципиальной схеме изображают все гидравлические (пневматические) элементы или устройства, необходимые для осуществления и контроля в изделии заданных гидравлических (пневматических) процессов, и все гидравлические (пневматические) связи между ними. При этом используются графические условные обозначения: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-для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 tooltip="Гидроаккумулятор"/>
              </a:rPr>
              <a:t>гидроаккумуляторов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кондиционеров,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 tooltip="Гидробак"/>
              </a:rPr>
              <a:t>гидробаков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 других элементов – по ГОСТ 2.780-96;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-для распределителей и контрольно-измерительных устройств – по ГОСТ 2.781-96;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-для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 tooltip="Насос"/>
              </a:rPr>
              <a:t>насосов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 tooltip="Гидродвигатель"/>
              </a:rPr>
              <a:t>гидродвигателей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(пневмодвигателей) – по ГОСТ 2.782-96.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214282" y="214290"/>
            <a:ext cx="878687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Каждый элемент должен иметь позиционное обозначение, которое состоит из литерного обозначения и порядкового номера. Литерное обозначение должно представлять собой укороченное наименование элемента, составленное из его начальных или характерных букв, например: клапан — К, дроссель — ДР. Порядковые номера элементов (устройств) следует присваивать, начиная с единицы, в границах группы элементов (устройств), которым на схеме присвоено одинаковое литерное позиционное обозначение, например, Р1, Р2, Р3 и т.д., К1, К2, К3 и т.д.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принципиальной схеме должны быть однозначно обозначены все элементы, входящие в состав изделия и изображённые на схеме.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Данные об элементах должны быть занесены в перечень элементов. При этом связь перечня с условными графическими обозначениями элементов должна осуществляться через позиционные обозначения. Перечень элементов размещают на первом листе схемы или выполняют в виде самостоятельного документа.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 схемы обозначаются в шифре основной надписи символами 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Г3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П3').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</TotalTime>
  <Words>729</Words>
  <Application>Microsoft Office PowerPoint</Application>
  <PresentationFormat>Экран (4:3)</PresentationFormat>
  <Paragraphs>48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Солнцестояние</vt:lpstr>
      <vt:lpstr>Презентация на тему : «Гидравлические и пневматические схемы»</vt:lpstr>
      <vt:lpstr>Гидравлические и пневматические схемы  </vt:lpstr>
      <vt:lpstr>Слайд 3</vt:lpstr>
      <vt:lpstr>Слайд 4</vt:lpstr>
      <vt:lpstr>Слайд 5</vt:lpstr>
      <vt:lpstr>Слайд 6</vt:lpstr>
      <vt:lpstr>Принципиальные гидравлические (пневматические) схемы </vt:lpstr>
      <vt:lpstr>Слайд 8</vt:lpstr>
      <vt:lpstr>Слайд 9</vt:lpstr>
      <vt:lpstr>Схемы соединений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: «Гидравлические и пневматические схемы»</dc:title>
  <dc:creator>Marina</dc:creator>
  <cp:lastModifiedBy>Marina</cp:lastModifiedBy>
  <cp:revision>11</cp:revision>
  <dcterms:created xsi:type="dcterms:W3CDTF">2020-04-09T10:58:42Z</dcterms:created>
  <dcterms:modified xsi:type="dcterms:W3CDTF">2020-04-09T12:43:48Z</dcterms:modified>
</cp:coreProperties>
</file>