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0"/>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8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29DD8-89E8-4996-AD96-40463AD0628E}" type="datetimeFigureOut">
              <a:rPr lang="ru-RU" smtClean="0"/>
              <a:t>09.04.2020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347EE-7B1F-496B-8C7F-5242EC59BCEF}" type="slidenum">
              <a:rPr lang="ru-RU" smtClean="0"/>
              <a:t>‹#›</a:t>
            </a:fld>
            <a:endParaRPr lang="ru-RU"/>
          </a:p>
        </p:txBody>
      </p:sp>
    </p:spTree>
    <p:extLst>
      <p:ext uri="{BB962C8B-B14F-4D97-AF65-F5344CB8AC3E}">
        <p14:creationId xmlns:p14="http://schemas.microsoft.com/office/powerpoint/2010/main" val="127195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D347EE-7B1F-496B-8C7F-5242EC59BCEF}" type="slidenum">
              <a:rPr lang="ru-RU" smtClean="0"/>
              <a:t>3</a:t>
            </a:fld>
            <a:endParaRPr lang="ru-RU"/>
          </a:p>
        </p:txBody>
      </p:sp>
    </p:spTree>
    <p:extLst>
      <p:ext uri="{BB962C8B-B14F-4D97-AF65-F5344CB8AC3E}">
        <p14:creationId xmlns:p14="http://schemas.microsoft.com/office/powerpoint/2010/main" val="558841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EF84FEA4-AB0A-4FA3-A3BB-9A933777F9EA}"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93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4869DE5-3AB6-466C-A2AD-BCC1292CB6B6}"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84FEA4-AB0A-4FA3-A3BB-9A933777F9EA}" type="slidenum">
              <a:rPr lang="ru-RU" smtClean="0"/>
              <a:t>‹#›</a:t>
            </a:fld>
            <a:endParaRPr lang="ru-RU"/>
          </a:p>
        </p:txBody>
      </p:sp>
    </p:spTree>
    <p:extLst>
      <p:ext uri="{BB962C8B-B14F-4D97-AF65-F5344CB8AC3E}">
        <p14:creationId xmlns:p14="http://schemas.microsoft.com/office/powerpoint/2010/main" val="328532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04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6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spTree>
    <p:extLst>
      <p:ext uri="{BB962C8B-B14F-4D97-AF65-F5344CB8AC3E}">
        <p14:creationId xmlns:p14="http://schemas.microsoft.com/office/powerpoint/2010/main" val="4161950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54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91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92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98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spTree>
    <p:extLst>
      <p:ext uri="{BB962C8B-B14F-4D97-AF65-F5344CB8AC3E}">
        <p14:creationId xmlns:p14="http://schemas.microsoft.com/office/powerpoint/2010/main" val="33003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869DE5-3AB6-466C-A2AD-BCC1292CB6B6}"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84FEA4-AB0A-4FA3-A3BB-9A933777F9EA}"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94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4869DE5-3AB6-466C-A2AD-BCC1292CB6B6}"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84FEA4-AB0A-4FA3-A3BB-9A933777F9EA}" type="slidenum">
              <a:rPr lang="ru-RU" smtClean="0"/>
              <a:t>‹#›</a:t>
            </a:fld>
            <a:endParaRPr lang="ru-RU"/>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1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4869DE5-3AB6-466C-A2AD-BCC1292CB6B6}" type="datetimeFigureOut">
              <a:rPr lang="ru-RU" smtClean="0"/>
              <a:t>09.04.2020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84FEA4-AB0A-4FA3-A3BB-9A933777F9EA}"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94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4869DE5-3AB6-466C-A2AD-BCC1292CB6B6}" type="datetimeFigureOut">
              <a:rPr lang="ru-RU" smtClean="0"/>
              <a:t>09.04.2020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84FEA4-AB0A-4FA3-A3BB-9A933777F9E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33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69DE5-3AB6-466C-A2AD-BCC1292CB6B6}" type="datetimeFigureOut">
              <a:rPr lang="ru-RU" smtClean="0"/>
              <a:t>09.04.2020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84FEA4-AB0A-4FA3-A3BB-9A933777F9EA}" type="slidenum">
              <a:rPr lang="ru-RU" smtClean="0"/>
              <a:t>‹#›</a:t>
            </a:fld>
            <a:endParaRPr lang="ru-RU"/>
          </a:p>
        </p:txBody>
      </p:sp>
    </p:spTree>
    <p:extLst>
      <p:ext uri="{BB962C8B-B14F-4D97-AF65-F5344CB8AC3E}">
        <p14:creationId xmlns:p14="http://schemas.microsoft.com/office/powerpoint/2010/main" val="372965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4869DE5-3AB6-466C-A2AD-BCC1292CB6B6}"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84FEA4-AB0A-4FA3-A3BB-9A933777F9EA}"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55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4869DE5-3AB6-466C-A2AD-BCC1292CB6B6}"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84FEA4-AB0A-4FA3-A3BB-9A933777F9EA}" type="slidenum">
              <a:rPr lang="ru-RU" smtClean="0"/>
              <a:t>‹#›</a:t>
            </a:fld>
            <a:endParaRPr lang="ru-RU"/>
          </a:p>
        </p:txBody>
      </p:sp>
    </p:spTree>
    <p:extLst>
      <p:ext uri="{BB962C8B-B14F-4D97-AF65-F5344CB8AC3E}">
        <p14:creationId xmlns:p14="http://schemas.microsoft.com/office/powerpoint/2010/main" val="8587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69DE5-3AB6-466C-A2AD-BCC1292CB6B6}" type="datetimeFigureOut">
              <a:rPr lang="ru-RU" smtClean="0"/>
              <a:t>09.04.2020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84FEA4-AB0A-4FA3-A3BB-9A933777F9EA}" type="slidenum">
              <a:rPr lang="ru-RU" smtClean="0"/>
              <a:t>‹#›</a:t>
            </a:fld>
            <a:endParaRPr lang="ru-RU"/>
          </a:p>
        </p:txBody>
      </p:sp>
    </p:spTree>
    <p:extLst>
      <p:ext uri="{BB962C8B-B14F-4D97-AF65-F5344CB8AC3E}">
        <p14:creationId xmlns:p14="http://schemas.microsoft.com/office/powerpoint/2010/main" val="40948384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Облицовка фасадов</a:t>
            </a:r>
          </a:p>
        </p:txBody>
      </p:sp>
      <p:sp>
        <p:nvSpPr>
          <p:cNvPr id="3" name="Подзаголовок 2"/>
          <p:cNvSpPr>
            <a:spLocks noGrp="1"/>
          </p:cNvSpPr>
          <p:nvPr>
            <p:ph type="subTitle" idx="1"/>
          </p:nvPr>
        </p:nvSpPr>
        <p:spPr/>
        <p:txBody>
          <a:bodyPr/>
          <a:lstStyle/>
          <a:p>
            <a:r>
              <a:rPr lang="ru-RU" dirty="0"/>
              <a:t>Естественным и искусственным камнем.</a:t>
            </a:r>
          </a:p>
        </p:txBody>
      </p:sp>
    </p:spTree>
    <p:extLst>
      <p:ext uri="{BB962C8B-B14F-4D97-AF65-F5344CB8AC3E}">
        <p14:creationId xmlns:p14="http://schemas.microsoft.com/office/powerpoint/2010/main" val="134123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Наиболее распространенные виды камня</a:t>
            </a:r>
          </a:p>
        </p:txBody>
      </p:sp>
      <p:sp>
        <p:nvSpPr>
          <p:cNvPr id="3" name="Объект 2"/>
          <p:cNvSpPr>
            <a:spLocks noGrp="1"/>
          </p:cNvSpPr>
          <p:nvPr>
            <p:ph idx="1"/>
          </p:nvPr>
        </p:nvSpPr>
        <p:spPr/>
        <p:txBody>
          <a:bodyPr>
            <a:normAutofit fontScale="70000" lnSpcReduction="20000"/>
          </a:bodyPr>
          <a:lstStyle/>
          <a:p>
            <a:r>
              <a:rPr lang="ru-RU" dirty="0"/>
              <a:t>Гранит — природный камень магматического происхождения, который состоит из кварца, плагиоклаза, калиевого полевого шпата и слюд. Цветовая гамма: серый, красный, бордово-красный, красно-розовый, розовый, коричнево-красный, серо-зеленый, черно-зеленый с крупными светлыми вкраплениями. Одна из самых плотных, твёрдых и прочных пород. Используется в строительстве в качестве облицовочного материала.</a:t>
            </a:r>
          </a:p>
          <a:p>
            <a:r>
              <a:rPr lang="ru-RU" dirty="0"/>
              <a:t>Известняк — природный камень осадочного происхождения, белого цвета, состоящий из карбоната кальция (кальцита).</a:t>
            </a:r>
          </a:p>
          <a:p>
            <a:r>
              <a:rPr lang="ru-RU" dirty="0"/>
              <a:t>Мрамор является самым популярным и элитным камнем среди натуральных камней. Мраморные камины и лестницы сегодня являются отличным решением для того, чтобы устроить красоту и роскошь в своем доме.</a:t>
            </a:r>
          </a:p>
          <a:p>
            <a:r>
              <a:rPr lang="ru-RU" dirty="0" err="1"/>
              <a:t>Кварцито</a:t>
            </a:r>
            <a:r>
              <a:rPr lang="ru-RU" dirty="0"/>
              <a:t>-песчаник — натуральный камень, монолит осадочного происхождения, породообразующим минералом которого является кварц. Цветовая гамма: желтые, бежевые, серые природные оттенки с ярко выраженным рисунком.</a:t>
            </a:r>
          </a:p>
          <a:p>
            <a:endParaRPr lang="ru-RU" dirty="0"/>
          </a:p>
        </p:txBody>
      </p:sp>
    </p:spTree>
    <p:extLst>
      <p:ext uri="{BB962C8B-B14F-4D97-AF65-F5344CB8AC3E}">
        <p14:creationId xmlns:p14="http://schemas.microsoft.com/office/powerpoint/2010/main" val="142368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2588" y="1388268"/>
            <a:ext cx="9471804" cy="3970318"/>
          </a:xfrm>
          <a:prstGeom prst="rect">
            <a:avLst/>
          </a:prstGeom>
        </p:spPr>
        <p:txBody>
          <a:bodyPr wrap="square">
            <a:spAutoFit/>
          </a:bodyPr>
          <a:lstStyle/>
          <a:p>
            <a:pPr marL="285750" indent="-285750" algn="just">
              <a:buFont typeface="Arial" panose="020B0604020202020204" pitchFamily="34" charset="0"/>
              <a:buChar char="•"/>
            </a:pPr>
            <a:endParaRPr lang="ru-RU" dirty="0"/>
          </a:p>
          <a:p>
            <a:pPr marL="285750" indent="-285750" algn="just">
              <a:buFont typeface="Arial" panose="020B0604020202020204" pitchFamily="34" charset="0"/>
              <a:buChar char="•"/>
            </a:pPr>
            <a:r>
              <a:rPr lang="ru-RU" dirty="0"/>
              <a:t>Кварцит — природный камень, который относится к метаморфическим горным породам, состоящим в основном из кварца и слюды. Цветовая гамма: серо-зелёные и желто-коричневые природные оттенки, с серебристыми вкраплениями слюды.</a:t>
            </a:r>
          </a:p>
          <a:p>
            <a:pPr marL="285750" indent="-285750" algn="just">
              <a:buFont typeface="Arial" panose="020B0604020202020204" pitchFamily="34" charset="0"/>
              <a:buChar char="•"/>
            </a:pPr>
            <a:r>
              <a:rPr lang="ru-RU" dirty="0"/>
              <a:t>Сланец — обобщённое название различных горных пород с параллельной слоистостью и способностью расщепляться на отдельные пластины; природный камень темно-зелёного, серого, коричневого, желтого, красного и др. оттенков.</a:t>
            </a:r>
          </a:p>
          <a:p>
            <a:pPr marL="285750" indent="-285750" algn="just">
              <a:buFont typeface="Arial" panose="020B0604020202020204" pitchFamily="34" charset="0"/>
              <a:buChar char="•"/>
            </a:pPr>
            <a:r>
              <a:rPr lang="ru-RU" dirty="0"/>
              <a:t>Порфир — природный камень, который относится к мелкокристаллической магматической горной породе с крупными включениями кристаллов кварца. Цветовая гамма: темно-красные, коричневые природные оттенки, с черными вкраплениями.</a:t>
            </a:r>
          </a:p>
          <a:p>
            <a:pPr marL="285750" indent="-285750" algn="just">
              <a:buFont typeface="Arial" panose="020B0604020202020204" pitchFamily="34" charset="0"/>
              <a:buChar char="•"/>
            </a:pPr>
            <a:r>
              <a:rPr lang="ru-RU" dirty="0"/>
              <a:t>Доломит — природный камень осадочного происхождения, состоящий целиком из минерала доломита. Цветовая гамма: розовые, желтые природные оттенки.</a:t>
            </a:r>
          </a:p>
          <a:p>
            <a:pPr marL="285750" indent="-285750" algn="just">
              <a:buFont typeface="Arial" panose="020B0604020202020204" pitchFamily="34" charset="0"/>
              <a:buChar char="•"/>
            </a:pPr>
            <a:r>
              <a:rPr lang="ru-RU" dirty="0"/>
              <a:t>Оникс является декоративно-поделочным камнем. У этого камня необычная расцветка, красивые и тонкие полоски придают ему необычную красоту.</a:t>
            </a:r>
          </a:p>
        </p:txBody>
      </p:sp>
    </p:spTree>
    <p:extLst>
      <p:ext uri="{BB962C8B-B14F-4D97-AF65-F5344CB8AC3E}">
        <p14:creationId xmlns:p14="http://schemas.microsoft.com/office/powerpoint/2010/main" val="40425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654" y="1035168"/>
            <a:ext cx="3300323" cy="2200215"/>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654" y="3683479"/>
            <a:ext cx="3300323" cy="2160917"/>
          </a:xfrm>
          <a:prstGeom prst="rect">
            <a:avLst/>
          </a:prstGeom>
          <a:ln>
            <a:noFill/>
          </a:ln>
          <a:effectLst>
            <a:softEdge rad="1125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781" y="1035168"/>
            <a:ext cx="3211898" cy="2200215"/>
          </a:xfrm>
          <a:prstGeom prst="rect">
            <a:avLst/>
          </a:prstGeom>
          <a:ln>
            <a:noFill/>
          </a:ln>
          <a:effectLst>
            <a:softEdge rad="112500"/>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6781" y="3982986"/>
            <a:ext cx="3211898" cy="2057122"/>
          </a:xfrm>
          <a:prstGeom prst="rect">
            <a:avLst/>
          </a:prstGeom>
          <a:ln>
            <a:noFill/>
          </a:ln>
          <a:effectLst>
            <a:softEdge rad="112500"/>
          </a:effectLst>
        </p:spPr>
      </p:pic>
      <p:sp>
        <p:nvSpPr>
          <p:cNvPr id="6" name="TextBox 5"/>
          <p:cNvSpPr txBox="1"/>
          <p:nvPr/>
        </p:nvSpPr>
        <p:spPr>
          <a:xfrm>
            <a:off x="4942936" y="1173192"/>
            <a:ext cx="2544793" cy="4247317"/>
          </a:xfrm>
          <a:prstGeom prst="rect">
            <a:avLst/>
          </a:prstGeom>
          <a:noFill/>
        </p:spPr>
        <p:txBody>
          <a:bodyPr wrap="square" rtlCol="0">
            <a:spAutoFit/>
          </a:bodyPr>
          <a:lstStyle/>
          <a:p>
            <a:r>
              <a:rPr lang="en-US" dirty="0"/>
              <a:t>&lt;</a:t>
            </a:r>
            <a:r>
              <a:rPr lang="ru-RU" dirty="0"/>
              <a:t> Гранит</a:t>
            </a:r>
          </a:p>
          <a:p>
            <a:endParaRPr lang="ru-RU" dirty="0"/>
          </a:p>
          <a:p>
            <a:endParaRPr lang="ru-RU" dirty="0"/>
          </a:p>
          <a:p>
            <a:pPr algn="r"/>
            <a:r>
              <a:rPr lang="ru-RU" dirty="0"/>
              <a:t>                                         </a:t>
            </a:r>
            <a:r>
              <a:rPr lang="en-US" dirty="0"/>
              <a:t>           </a:t>
            </a:r>
            <a:r>
              <a:rPr lang="ru-RU" dirty="0"/>
              <a:t>Мрамор </a:t>
            </a:r>
            <a:r>
              <a:rPr lang="en-US" dirty="0"/>
              <a:t>&gt;</a:t>
            </a:r>
          </a:p>
          <a:p>
            <a:pPr algn="r"/>
            <a:endParaRPr lang="en-US" dirty="0"/>
          </a:p>
          <a:p>
            <a:pPr algn="r"/>
            <a:endParaRPr lang="en-US" dirty="0"/>
          </a:p>
          <a:p>
            <a:pPr algn="r"/>
            <a:endParaRPr lang="en-US" dirty="0"/>
          </a:p>
          <a:p>
            <a:pPr algn="r"/>
            <a:endParaRPr lang="en-US" dirty="0"/>
          </a:p>
          <a:p>
            <a:pPr algn="r"/>
            <a:endParaRPr lang="en-US" dirty="0"/>
          </a:p>
          <a:p>
            <a:r>
              <a:rPr lang="en-US" dirty="0"/>
              <a:t>&lt;</a:t>
            </a:r>
            <a:r>
              <a:rPr lang="ru-RU" dirty="0"/>
              <a:t> Известняк</a:t>
            </a:r>
            <a:endParaRPr lang="en-US" dirty="0"/>
          </a:p>
          <a:p>
            <a:endParaRPr lang="en-US" dirty="0"/>
          </a:p>
          <a:p>
            <a:endParaRPr lang="en-US" dirty="0"/>
          </a:p>
          <a:p>
            <a:endParaRPr lang="en-US" dirty="0"/>
          </a:p>
          <a:p>
            <a:pPr algn="r"/>
            <a:r>
              <a:rPr lang="ru-RU" dirty="0"/>
              <a:t>Кварцит </a:t>
            </a:r>
            <a:r>
              <a:rPr lang="en-US" dirty="0"/>
              <a:t>&gt;</a:t>
            </a:r>
            <a:endParaRPr lang="ru-RU" dirty="0"/>
          </a:p>
        </p:txBody>
      </p:sp>
    </p:spTree>
    <p:extLst>
      <p:ext uri="{BB962C8B-B14F-4D97-AF65-F5344CB8AC3E}">
        <p14:creationId xmlns:p14="http://schemas.microsoft.com/office/powerpoint/2010/main" val="384463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218" y="1094597"/>
            <a:ext cx="3125639" cy="224382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015" y="1094597"/>
            <a:ext cx="3324686" cy="2243826"/>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218" y="3795623"/>
            <a:ext cx="3125639" cy="2142585"/>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016" y="3795623"/>
            <a:ext cx="3324686" cy="2142585"/>
          </a:xfrm>
          <a:prstGeom prst="rect">
            <a:avLst/>
          </a:prstGeom>
        </p:spPr>
      </p:pic>
      <p:sp>
        <p:nvSpPr>
          <p:cNvPr id="6" name="TextBox 5"/>
          <p:cNvSpPr txBox="1"/>
          <p:nvPr/>
        </p:nvSpPr>
        <p:spPr>
          <a:xfrm>
            <a:off x="4813540" y="1207698"/>
            <a:ext cx="2536166" cy="4524315"/>
          </a:xfrm>
          <a:prstGeom prst="rect">
            <a:avLst/>
          </a:prstGeom>
          <a:noFill/>
        </p:spPr>
        <p:txBody>
          <a:bodyPr wrap="square" rtlCol="0">
            <a:spAutoFit/>
          </a:bodyPr>
          <a:lstStyle/>
          <a:p>
            <a:r>
              <a:rPr lang="en-US" dirty="0"/>
              <a:t>&lt;</a:t>
            </a:r>
            <a:r>
              <a:rPr lang="ru-RU" dirty="0"/>
              <a:t> Сланец</a:t>
            </a:r>
            <a:endParaRPr lang="en-US" dirty="0"/>
          </a:p>
          <a:p>
            <a:endParaRPr lang="en-US" dirty="0"/>
          </a:p>
          <a:p>
            <a:endParaRPr lang="en-US" dirty="0"/>
          </a:p>
          <a:p>
            <a:endParaRPr lang="en-US" dirty="0"/>
          </a:p>
          <a:p>
            <a:endParaRPr lang="en-US" dirty="0"/>
          </a:p>
          <a:p>
            <a:endParaRPr lang="en-US" dirty="0"/>
          </a:p>
          <a:p>
            <a:pPr algn="r"/>
            <a:r>
              <a:rPr lang="en-US" dirty="0"/>
              <a:t>                                   </a:t>
            </a:r>
            <a:r>
              <a:rPr lang="ru-RU" dirty="0"/>
              <a:t> Порфир </a:t>
            </a:r>
            <a:r>
              <a:rPr lang="en-US" dirty="0"/>
              <a:t>&gt;</a:t>
            </a:r>
          </a:p>
          <a:p>
            <a:endParaRPr lang="en-US" dirty="0"/>
          </a:p>
          <a:p>
            <a:endParaRPr lang="en-US" dirty="0"/>
          </a:p>
          <a:p>
            <a:r>
              <a:rPr lang="en-US" dirty="0"/>
              <a:t>&lt;</a:t>
            </a:r>
            <a:r>
              <a:rPr lang="ru-RU" dirty="0"/>
              <a:t> Доломит</a:t>
            </a:r>
            <a:endParaRPr lang="en-US" dirty="0"/>
          </a:p>
          <a:p>
            <a:endParaRPr lang="en-US" dirty="0"/>
          </a:p>
          <a:p>
            <a:endParaRPr lang="en-US" dirty="0"/>
          </a:p>
          <a:p>
            <a:endParaRPr lang="en-US" dirty="0"/>
          </a:p>
          <a:p>
            <a:endParaRPr lang="en-US" dirty="0"/>
          </a:p>
          <a:p>
            <a:r>
              <a:rPr lang="en-US" dirty="0"/>
              <a:t> </a:t>
            </a:r>
            <a:r>
              <a:rPr lang="ru-RU" dirty="0"/>
              <a:t>                         Оникс</a:t>
            </a:r>
            <a:r>
              <a:rPr lang="en-US" dirty="0"/>
              <a:t> &gt;</a:t>
            </a:r>
            <a:endParaRPr lang="ru-RU" dirty="0"/>
          </a:p>
        </p:txBody>
      </p:sp>
    </p:spTree>
    <p:extLst>
      <p:ext uri="{BB962C8B-B14F-4D97-AF65-F5344CB8AC3E}">
        <p14:creationId xmlns:p14="http://schemas.microsoft.com/office/powerpoint/2010/main" val="188408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Искусственный камень</a:t>
            </a:r>
          </a:p>
        </p:txBody>
      </p:sp>
      <p:sp>
        <p:nvSpPr>
          <p:cNvPr id="3" name="Объект 2"/>
          <p:cNvSpPr>
            <a:spLocks noGrp="1"/>
          </p:cNvSpPr>
          <p:nvPr>
            <p:ph idx="1"/>
          </p:nvPr>
        </p:nvSpPr>
        <p:spPr/>
        <p:txBody>
          <a:bodyPr>
            <a:normAutofit fontScale="77500" lnSpcReduction="20000"/>
          </a:bodyPr>
          <a:lstStyle/>
          <a:p>
            <a:pPr marL="0" indent="0" algn="just">
              <a:buNone/>
            </a:pPr>
            <a:r>
              <a:rPr lang="ru-RU" dirty="0"/>
              <a:t>Город порядком надоел унылым пейзажем бесконечных «силикатных» и панельных построек, один вид которых способен вызвать приступ депрессии. Чтобы сделать постройку максимально привлекательной для глаз, нужно как следует позаботиться о ее внешнем виде — стенах и фасадах. Есть несколько способов сделать фасад дома неповторимым, индивидуальным и, вместе с тем, прочным и долговечным. Хорошим материалом для облицовки фасадов является природный камень. Он </a:t>
            </a:r>
            <a:r>
              <a:rPr lang="ru-RU" dirty="0" err="1"/>
              <a:t>экологичен</a:t>
            </a:r>
            <a:r>
              <a:rPr lang="ru-RU" dirty="0"/>
              <a:t> и долговечен. Но также хорошо известна и его «капризность» — нужно учитывать варианты соседства пород, иначе, в качестве протеста, они начнут трескаться и крошиться, требовательность к составу раствора и присутствие дополнительного крепежа из-за своей тяжеловесности. Прекрасной альтернативой природному камню является искусственный камень. Внешний вид его полностью имитирует натуральные породы так, что отличить их способен разве что специалист и, вместе с тем, он полностью лишен всех недостатков природного материала.</a:t>
            </a:r>
          </a:p>
          <a:p>
            <a:endParaRPr lang="ru-RU" dirty="0"/>
          </a:p>
        </p:txBody>
      </p:sp>
    </p:spTree>
    <p:extLst>
      <p:ext uri="{BB962C8B-B14F-4D97-AF65-F5344CB8AC3E}">
        <p14:creationId xmlns:p14="http://schemas.microsoft.com/office/powerpoint/2010/main" val="398751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0392" y="966158"/>
            <a:ext cx="5650303" cy="5078313"/>
          </a:xfrm>
          <a:prstGeom prst="rect">
            <a:avLst/>
          </a:prstGeom>
        </p:spPr>
        <p:txBody>
          <a:bodyPr wrap="square">
            <a:spAutoFit/>
          </a:bodyPr>
          <a:lstStyle/>
          <a:p>
            <a:pPr algn="just"/>
            <a:r>
              <a:rPr lang="ru-RU" dirty="0"/>
              <a:t>Монтаж искусственного камня намного дешевле, проще и быстрее природного. Готовые плитки сравнительно легки, укладываются на клей и не требуют дополнительного крепления анкерными болтами. Благодаря идеально ровным формам плиток, стыки между ними незаметны и позволяют создавать равномерную поверхность, не требуют долгой и трудоемкой подгонки, как природный камень. Такого понятия, как несовместимость материала, при облицовке искусственным камнем, не существует вообще. Плитки с легкостью крепятся на любых видах поверхностей — силикатных, бетонных, деревянных, металлических. В отличие от природного камня, требующего работы высококлассного, опытного, и как следствие, дорогостоящего мастера, уложить искусственный камень не представляет труда любому специалисту-</a:t>
            </a:r>
            <a:r>
              <a:rPr lang="ru-RU" dirty="0" err="1"/>
              <a:t>облицовочнику</a:t>
            </a:r>
            <a:r>
              <a:rPr lang="ru-RU" dirty="0"/>
              <a:t>. Все эти факторы значительно удешевляют и ускоряют процесс строительства.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695" y="871267"/>
            <a:ext cx="4164246" cy="2786259"/>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464" y="3780641"/>
            <a:ext cx="3950898" cy="2263830"/>
          </a:xfrm>
          <a:prstGeom prst="rect">
            <a:avLst/>
          </a:prstGeom>
          <a:ln>
            <a:noFill/>
          </a:ln>
          <a:effectLst>
            <a:softEdge rad="112500"/>
          </a:effectLst>
        </p:spPr>
      </p:pic>
    </p:spTree>
    <p:extLst>
      <p:ext uri="{BB962C8B-B14F-4D97-AF65-F5344CB8AC3E}">
        <p14:creationId xmlns:p14="http://schemas.microsoft.com/office/powerpoint/2010/main" val="239181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Производится искусственный</a:t>
            </a:r>
          </a:p>
        </p:txBody>
      </p:sp>
      <p:sp>
        <p:nvSpPr>
          <p:cNvPr id="3" name="Объект 2"/>
          <p:cNvSpPr>
            <a:spLocks noGrp="1"/>
          </p:cNvSpPr>
          <p:nvPr>
            <p:ph idx="1"/>
          </p:nvPr>
        </p:nvSpPr>
        <p:spPr/>
        <p:txBody>
          <a:bodyPr>
            <a:normAutofit fontScale="92500" lnSpcReduction="20000"/>
          </a:bodyPr>
          <a:lstStyle/>
          <a:p>
            <a:pPr marL="0" indent="0" algn="just">
              <a:buNone/>
            </a:pPr>
            <a:r>
              <a:rPr lang="ru-RU" dirty="0"/>
              <a:t>камень с помощью инновационной технологии вибролитья и с использованием эластичных форм заполнения. Форма отображает поверхность имитируемого камня до мельчайших деталей, а процесс вибрации позволяет заполнять все самые мельчайшие неровности формы и обеспечивает абсолютно безупречный оттиск. Кроме того, камень получается очень плотный, не содержит на поверхности и в теле воздушных пазух и пустот. Уникальной является и окраска камня. Подкрашивается не только раствор, но и, частично, форма, что дает эффект перехода полутонов, а благодаря материалу, из которого изготавливается форма, совершенно отсутствует эффект смазывания. Для производства искусственного камня используются портландцемент, легкие или тяжелые заполнители, модифицирующие химические добавки, пигментные красители.</a:t>
            </a:r>
          </a:p>
          <a:p>
            <a:pPr marL="0" indent="0" algn="just">
              <a:buNone/>
            </a:pPr>
            <a:endParaRPr lang="ru-RU" dirty="0"/>
          </a:p>
        </p:txBody>
      </p:sp>
    </p:spTree>
    <p:extLst>
      <p:ext uri="{BB962C8B-B14F-4D97-AF65-F5344CB8AC3E}">
        <p14:creationId xmlns:p14="http://schemas.microsoft.com/office/powerpoint/2010/main" val="170561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Поверхность</a:t>
            </a:r>
          </a:p>
        </p:txBody>
      </p:sp>
      <p:sp>
        <p:nvSpPr>
          <p:cNvPr id="3" name="Объект 2"/>
          <p:cNvSpPr>
            <a:spLocks noGrp="1"/>
          </p:cNvSpPr>
          <p:nvPr>
            <p:ph idx="1"/>
          </p:nvPr>
        </p:nvSpPr>
        <p:spPr/>
        <p:txBody>
          <a:bodyPr>
            <a:normAutofit fontScale="70000" lnSpcReduction="20000"/>
          </a:bodyPr>
          <a:lstStyle/>
          <a:p>
            <a:pPr marL="0" indent="0" algn="just">
              <a:spcAft>
                <a:spcPts val="0"/>
              </a:spcAft>
              <a:buNone/>
            </a:pPr>
            <a:r>
              <a:rPr lang="ru-RU" dirty="0"/>
              <a:t>искусственного камня может имитировать структуру и цвет, как любого природного камня, так и быть абсолютно фантазийным, плодом дизайнерского полета мысли. По желанию, поверхность можно сделать матовой или глянцевой. Плитки для облицовки фасада из искусственного камня изготавливаются любого размера, в зависимости от способа применения. Ведь этот материал с успехом можно использовать в самых разных строительно-облицовочных работах. Из него получается очень красивая и прочная тротуарная плитка, приобретают благородный и изысканный вид колонны, камины, фасады, отдельные элементы интерьера. Заборы из искусственного камня превращаются из простого ограждения в привлекательную достопримечательность. Еще искусственный камень абсолютно </a:t>
            </a:r>
            <a:r>
              <a:rPr lang="ru-RU" dirty="0" err="1"/>
              <a:t>экологичен</a:t>
            </a:r>
            <a:r>
              <a:rPr lang="ru-RU" dirty="0"/>
              <a:t>. Он не впитывает в себя влагу, грязь, жиры, не выделяет токсических веществ, чего нельзя сказать о многих природных камнях. Искусственный камень с легкостью очищается от любых загрязнений с помощью воды и любого моющего средства. Причем, состав моющего средства никак не отражается на внешнем виде и физико-химических характеристиках материала. Также, огромным плюсом этого материала, является неподверженность заражению грибками, плесенью, болезнетворными микроорганизмами.</a:t>
            </a:r>
          </a:p>
          <a:p>
            <a:endParaRPr lang="ru-RU" dirty="0"/>
          </a:p>
        </p:txBody>
      </p:sp>
    </p:spTree>
    <p:extLst>
      <p:ext uri="{BB962C8B-B14F-4D97-AF65-F5344CB8AC3E}">
        <p14:creationId xmlns:p14="http://schemas.microsoft.com/office/powerpoint/2010/main" val="32984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Восемь причин выбрать фасады из камня:</a:t>
            </a:r>
          </a:p>
        </p:txBody>
      </p:sp>
      <p:sp>
        <p:nvSpPr>
          <p:cNvPr id="3" name="Объект 2"/>
          <p:cNvSpPr>
            <a:spLocks noGrp="1"/>
          </p:cNvSpPr>
          <p:nvPr>
            <p:ph idx="1"/>
          </p:nvPr>
        </p:nvSpPr>
        <p:spPr>
          <a:xfrm>
            <a:off x="1295402" y="2522427"/>
            <a:ext cx="9601196" cy="3318936"/>
          </a:xfrm>
        </p:spPr>
        <p:txBody>
          <a:bodyPr>
            <a:normAutofit fontScale="70000" lnSpcReduction="20000"/>
          </a:bodyPr>
          <a:lstStyle/>
          <a:p>
            <a:pPr marL="0" indent="0" algn="just">
              <a:buNone/>
            </a:pPr>
            <a:r>
              <a:rPr lang="ru-RU" dirty="0"/>
              <a:t>Почему сегодня в основу многих дизайнерских проектов вписана облицовка фасадов камнем? Причин этому несколько.</a:t>
            </a:r>
          </a:p>
          <a:p>
            <a:pPr marL="0" indent="0" algn="just">
              <a:buNone/>
            </a:pPr>
            <a:r>
              <a:rPr lang="ru-RU" dirty="0"/>
              <a:t>1. Фасады из камня достаточно уместны не только при внешней отделке зданий и сооружений, но и при внутренней (популярны сейчас колоны, камины, просто отделка стен и другое).</a:t>
            </a:r>
          </a:p>
          <a:p>
            <a:pPr marL="0" indent="0" algn="just">
              <a:buNone/>
            </a:pPr>
            <a:r>
              <a:rPr lang="ru-RU" dirty="0"/>
              <a:t>2. Такой отделочный материал – прекрасный защитник стен здания от внешних неблагоприятных воздействий. Это отличное подспорье для гидроизоляции, но и для тепловой защиты здания.</a:t>
            </a:r>
          </a:p>
          <a:p>
            <a:pPr marL="0" indent="0" algn="just">
              <a:buNone/>
            </a:pPr>
            <a:r>
              <a:rPr lang="ru-RU" dirty="0"/>
              <a:t>3. Облицовка фасадов камнем декоративным не требует долгой подготовки поверхности укладки, так как это совсем не «капризный» материал отделки.</a:t>
            </a:r>
          </a:p>
          <a:p>
            <a:pPr marL="0" indent="0" algn="just">
              <a:buNone/>
            </a:pPr>
            <a:r>
              <a:rPr lang="ru-RU" dirty="0"/>
              <a:t>4. Все представленные в нашей коллекции фасады из камня дополнительно имеют элементы для отделки проемов окон и дверей, угловые элементы, что очень ускоряет работу мастера.</a:t>
            </a:r>
          </a:p>
          <a:p>
            <a:endParaRPr lang="ru-RU" dirty="0"/>
          </a:p>
        </p:txBody>
      </p:sp>
    </p:spTree>
    <p:extLst>
      <p:ext uri="{BB962C8B-B14F-4D97-AF65-F5344CB8AC3E}">
        <p14:creationId xmlns:p14="http://schemas.microsoft.com/office/powerpoint/2010/main" val="31290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8469" y="3234904"/>
            <a:ext cx="9601199" cy="2585323"/>
          </a:xfrm>
          <a:prstGeom prst="rect">
            <a:avLst/>
          </a:prstGeom>
        </p:spPr>
        <p:txBody>
          <a:bodyPr wrap="square">
            <a:spAutoFit/>
          </a:bodyPr>
          <a:lstStyle/>
          <a:p>
            <a:pPr algn="just"/>
            <a:r>
              <a:rPr lang="ru-RU" dirty="0"/>
              <a:t>5. При очень мощном, дорогом визуальном эффекте от отделки фасадов либо отдельных элементов интерьера искусственным камнем, стоимость этого материала, тем не менее, достаточно демократична.</a:t>
            </a:r>
          </a:p>
          <a:p>
            <a:pPr algn="just"/>
            <a:r>
              <a:rPr lang="ru-RU" dirty="0"/>
              <a:t>6. Данный вид материала для облицовки вполне способен воспроизвести уже имеющуюся кладку. Это позволяет использовать фасады из камня при проведении реставрационных работ.</a:t>
            </a:r>
          </a:p>
          <a:p>
            <a:pPr algn="just"/>
            <a:r>
              <a:rPr lang="ru-RU" dirty="0"/>
              <a:t>7. Облицовка фасадов камнем позволяет создать эффект дома из камня или кирпича. В реальности же это может быть бетонное либо деревянное здание.</a:t>
            </a:r>
          </a:p>
          <a:p>
            <a:pPr algn="just"/>
            <a:r>
              <a:rPr lang="ru-RU" dirty="0"/>
              <a:t>8. Укладка материала производится на </a:t>
            </a:r>
            <a:r>
              <a:rPr lang="ru-RU" dirty="0" err="1"/>
              <a:t>ультрапрочный</a:t>
            </a:r>
            <a:r>
              <a:rPr lang="ru-RU" dirty="0"/>
              <a:t> клей, что не требует его дополнительного крепежа.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469" y="871268"/>
            <a:ext cx="4260149" cy="2363636"/>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177" y="871268"/>
            <a:ext cx="4266491" cy="2363636"/>
          </a:xfrm>
          <a:prstGeom prst="rect">
            <a:avLst/>
          </a:prstGeom>
          <a:ln>
            <a:noFill/>
          </a:ln>
          <a:effectLst>
            <a:softEdge rad="112500"/>
          </a:effectLst>
        </p:spPr>
      </p:pic>
    </p:spTree>
    <p:extLst>
      <p:ext uri="{BB962C8B-B14F-4D97-AF65-F5344CB8AC3E}">
        <p14:creationId xmlns:p14="http://schemas.microsoft.com/office/powerpoint/2010/main" val="399000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Натуральный (природный) камень</a:t>
            </a:r>
          </a:p>
        </p:txBody>
      </p:sp>
      <p:sp>
        <p:nvSpPr>
          <p:cNvPr id="3" name="Объект 2"/>
          <p:cNvSpPr>
            <a:spLocks noGrp="1"/>
          </p:cNvSpPr>
          <p:nvPr>
            <p:ph idx="1"/>
          </p:nvPr>
        </p:nvSpPr>
        <p:spPr/>
        <p:txBody>
          <a:bodyPr>
            <a:normAutofit fontScale="92500"/>
          </a:bodyPr>
          <a:lstStyle/>
          <a:p>
            <a:pPr marL="0" indent="0" algn="just">
              <a:buNone/>
            </a:pPr>
            <a:r>
              <a:rPr lang="ru-RU" dirty="0"/>
              <a:t>Есть такая поговорка, что встречают по одежке. Но если ее перефразировать под дом, то -по фасаду. Внешнему виду дома, тому, что называется фасадный декор, стоит уделять особенное внимание. При его строительстве стоит учитывать последние тенденции в дизайне и архитектуре. Красивые фасады поражают своим разнообразием фактур, материалов, окрасок. Вы можете воплотить в жизнь любой свой каприз, даже самый неординарный. Фасады из натурального камня обладают высокой прочностью. Это значительно облегчит вам жизнь при эксплуатации. Работать с таким материалом очень удобно, несмотря на его громоздкость.</a:t>
            </a:r>
          </a:p>
          <a:p>
            <a:endParaRPr lang="ru-RU" dirty="0"/>
          </a:p>
        </p:txBody>
      </p:sp>
    </p:spTree>
    <p:extLst>
      <p:ext uri="{BB962C8B-B14F-4D97-AF65-F5344CB8AC3E}">
        <p14:creationId xmlns:p14="http://schemas.microsoft.com/office/powerpoint/2010/main" val="341959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Важные секреты при работе с облицовочным камнем</a:t>
            </a:r>
          </a:p>
        </p:txBody>
      </p:sp>
      <p:sp>
        <p:nvSpPr>
          <p:cNvPr id="3" name="Объект 2"/>
          <p:cNvSpPr>
            <a:spLocks noGrp="1"/>
          </p:cNvSpPr>
          <p:nvPr>
            <p:ph idx="1"/>
          </p:nvPr>
        </p:nvSpPr>
        <p:spPr/>
        <p:txBody>
          <a:bodyPr>
            <a:normAutofit fontScale="70000" lnSpcReduction="20000"/>
          </a:bodyPr>
          <a:lstStyle/>
          <a:p>
            <a:pPr marL="0" indent="0" algn="just">
              <a:lnSpc>
                <a:spcPct val="120000"/>
              </a:lnSpc>
              <a:spcAft>
                <a:spcPts val="0"/>
              </a:spcAft>
              <a:buNone/>
            </a:pPr>
            <a:r>
              <a:rPr lang="ru-RU" dirty="0"/>
              <a:t>Рекомендуемая температура воздуха при укладке фасадного материала от 5 до 25 градусов по С. При необходимости провести фасадные работы в условиях минусовой температуры мастера используют клей с морозоустойчивыми характеристиками и «тепляки».</a:t>
            </a:r>
          </a:p>
          <a:p>
            <a:pPr marL="0" indent="0" algn="just">
              <a:lnSpc>
                <a:spcPct val="120000"/>
              </a:lnSpc>
              <a:spcAft>
                <a:spcPts val="0"/>
              </a:spcAft>
              <a:buNone/>
            </a:pPr>
            <a:r>
              <a:rPr lang="ru-RU" dirty="0"/>
              <a:t>При желании уложить камень вплотную (без нормативной ширины шва) необходимо предупредить об этом продавца, который произведет перерасчет количества требуемого материала. Или же можно пользоваться усредненной цифрой и заказывать материала на десять процентов больше необходимого количества.</a:t>
            </a:r>
          </a:p>
          <a:p>
            <a:pPr marL="0" indent="0" algn="just">
              <a:lnSpc>
                <a:spcPct val="120000"/>
              </a:lnSpc>
              <a:spcAft>
                <a:spcPts val="0"/>
              </a:spcAft>
              <a:buNone/>
            </a:pPr>
            <a:r>
              <a:rPr lang="ru-RU" dirty="0"/>
              <a:t>Достаточно гармонично выглядит укладка с чередованием крупных и мелких элементов. Самый лучший вариант – заранее спроектировать рисунок кладки на бумаге, выложить элементы рисунка на земле.</a:t>
            </a:r>
          </a:p>
          <a:p>
            <a:pPr marL="0" indent="0" algn="just">
              <a:lnSpc>
                <a:spcPct val="120000"/>
              </a:lnSpc>
              <a:spcAft>
                <a:spcPts val="0"/>
              </a:spcAft>
              <a:buNone/>
            </a:pPr>
            <a:r>
              <a:rPr lang="ru-RU" dirty="0"/>
              <a:t>При помощи камня производят облицовку фасада, цоколей, заборов из камня, арок, каминов, беседок, барбекю и других мест отдыха, а также внутреннюю отделку</a:t>
            </a:r>
          </a:p>
          <a:p>
            <a:endParaRPr lang="ru-RU" dirty="0"/>
          </a:p>
        </p:txBody>
      </p:sp>
    </p:spTree>
    <p:extLst>
      <p:ext uri="{BB962C8B-B14F-4D97-AF65-F5344CB8AC3E}">
        <p14:creationId xmlns:p14="http://schemas.microsoft.com/office/powerpoint/2010/main" val="211458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искусственного камня</a:t>
            </a:r>
          </a:p>
        </p:txBody>
      </p:sp>
      <p:sp>
        <p:nvSpPr>
          <p:cNvPr id="3" name="Объект 2"/>
          <p:cNvSpPr>
            <a:spLocks noGrp="1"/>
          </p:cNvSpPr>
          <p:nvPr>
            <p:ph idx="1"/>
          </p:nvPr>
        </p:nvSpPr>
        <p:spPr/>
        <p:txBody>
          <a:bodyPr>
            <a:normAutofit fontScale="92500" lnSpcReduction="20000"/>
          </a:bodyPr>
          <a:lstStyle/>
          <a:p>
            <a:pPr marL="0" indent="0" algn="just">
              <a:buNone/>
            </a:pPr>
            <a:r>
              <a:rPr lang="ru-RU" dirty="0"/>
              <a:t>Обширные возможности применения искусственного камня обусловлены его внешним разнообразием и характеристиками. Существует большое количество видов искусственного камня, имитирующих самые разные породы камня натурального: гранит, малахит, яшму, оникс, мрамор, камень песчаник и т.д. Однако в целом все типы искусственного камня можно разделить на три большие группы, в зависимости от состава, внешнего вида и области применения:</a:t>
            </a:r>
          </a:p>
          <a:p>
            <a:pPr marL="0" indent="0" algn="just">
              <a:buNone/>
            </a:pPr>
            <a:r>
              <a:rPr lang="ru-RU" dirty="0"/>
              <a:t>1. </a:t>
            </a:r>
            <a:r>
              <a:rPr lang="ru-RU" dirty="0" err="1"/>
              <a:t>керамогранит</a:t>
            </a:r>
            <a:endParaRPr lang="ru-RU" dirty="0"/>
          </a:p>
          <a:p>
            <a:pPr marL="0" indent="0" algn="just">
              <a:buNone/>
            </a:pPr>
            <a:r>
              <a:rPr lang="ru-RU" dirty="0"/>
              <a:t>2. агломераты</a:t>
            </a:r>
          </a:p>
          <a:p>
            <a:pPr marL="0" indent="0" algn="just">
              <a:buNone/>
            </a:pPr>
            <a:r>
              <a:rPr lang="ru-RU" dirty="0"/>
              <a:t>3. камень на основе бетона</a:t>
            </a:r>
          </a:p>
          <a:p>
            <a:endParaRPr lang="ru-RU" dirty="0"/>
          </a:p>
        </p:txBody>
      </p:sp>
    </p:spTree>
    <p:extLst>
      <p:ext uri="{BB962C8B-B14F-4D97-AF65-F5344CB8AC3E}">
        <p14:creationId xmlns:p14="http://schemas.microsoft.com/office/powerpoint/2010/main" val="399110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Керамогранит</a:t>
            </a:r>
            <a:r>
              <a:rPr lang="ru-RU" dirty="0"/>
              <a:t> </a:t>
            </a:r>
          </a:p>
        </p:txBody>
      </p:sp>
      <p:sp>
        <p:nvSpPr>
          <p:cNvPr id="3" name="Объект 2"/>
          <p:cNvSpPr>
            <a:spLocks noGrp="1"/>
          </p:cNvSpPr>
          <p:nvPr>
            <p:ph idx="1"/>
          </p:nvPr>
        </p:nvSpPr>
        <p:spPr>
          <a:xfrm>
            <a:off x="1295401" y="2556931"/>
            <a:ext cx="9601196" cy="3662713"/>
          </a:xfrm>
        </p:spPr>
        <p:txBody>
          <a:bodyPr>
            <a:normAutofit fontScale="62500" lnSpcReduction="20000"/>
          </a:bodyPr>
          <a:lstStyle/>
          <a:p>
            <a:pPr marL="0" indent="0" algn="just">
              <a:lnSpc>
                <a:spcPct val="120000"/>
              </a:lnSpc>
              <a:spcAft>
                <a:spcPts val="0"/>
              </a:spcAft>
              <a:buNone/>
            </a:pPr>
            <a:r>
              <a:rPr lang="ru-RU" dirty="0"/>
              <a:t>производится методом </a:t>
            </a:r>
            <a:r>
              <a:rPr lang="ru-RU" dirty="0" err="1"/>
              <a:t>вибропрессования</a:t>
            </a:r>
            <a:r>
              <a:rPr lang="ru-RU" dirty="0"/>
              <a:t> под большим давлением и последующим обжигом. В составе </a:t>
            </a:r>
            <a:r>
              <a:rPr lang="ru-RU" dirty="0" err="1"/>
              <a:t>керамогранита</a:t>
            </a:r>
            <a:r>
              <a:rPr lang="ru-RU" dirty="0"/>
              <a:t> присутствуют:</a:t>
            </a:r>
          </a:p>
          <a:p>
            <a:pPr marL="0" indent="0" algn="just">
              <a:lnSpc>
                <a:spcPct val="120000"/>
              </a:lnSpc>
              <a:spcAft>
                <a:spcPts val="0"/>
              </a:spcAft>
              <a:buNone/>
            </a:pPr>
            <a:r>
              <a:rPr lang="ru-RU" dirty="0"/>
              <a:t>•	два или больше сортов глины</a:t>
            </a:r>
          </a:p>
          <a:p>
            <a:pPr marL="0" indent="0" algn="just">
              <a:lnSpc>
                <a:spcPct val="120000"/>
              </a:lnSpc>
              <a:spcAft>
                <a:spcPts val="0"/>
              </a:spcAft>
              <a:buNone/>
            </a:pPr>
            <a:r>
              <a:rPr lang="ru-RU" dirty="0"/>
              <a:t>•	полевой шпат</a:t>
            </a:r>
          </a:p>
          <a:p>
            <a:pPr marL="0" indent="0" algn="just">
              <a:lnSpc>
                <a:spcPct val="120000"/>
              </a:lnSpc>
              <a:spcAft>
                <a:spcPts val="0"/>
              </a:spcAft>
              <a:buNone/>
            </a:pPr>
            <a:r>
              <a:rPr lang="ru-RU" dirty="0"/>
              <a:t>•	минеральные добавки</a:t>
            </a:r>
          </a:p>
          <a:p>
            <a:pPr marL="0" indent="0" algn="just">
              <a:lnSpc>
                <a:spcPct val="120000"/>
              </a:lnSpc>
              <a:spcAft>
                <a:spcPts val="0"/>
              </a:spcAft>
              <a:buNone/>
            </a:pPr>
            <a:r>
              <a:rPr lang="ru-RU" dirty="0"/>
              <a:t>•	красящие пигменты</a:t>
            </a:r>
          </a:p>
          <a:p>
            <a:pPr marL="0" indent="0" algn="just">
              <a:lnSpc>
                <a:spcPct val="120000"/>
              </a:lnSpc>
              <a:spcAft>
                <a:spcPts val="0"/>
              </a:spcAft>
              <a:buNone/>
            </a:pPr>
            <a:r>
              <a:rPr lang="ru-RU" dirty="0" err="1"/>
              <a:t>Керамогранит</a:t>
            </a:r>
            <a:r>
              <a:rPr lang="ru-RU" dirty="0"/>
              <a:t> больше напоминает керамику или даже стекло, а не камень. Это необычайно прочный, стойкий к различным воздействиям и перепадам температуры материал. Единственное, что может оказать негативное воздействие на плитки из </a:t>
            </a:r>
            <a:r>
              <a:rPr lang="ru-RU" dirty="0" err="1"/>
              <a:t>керамогранита</a:t>
            </a:r>
            <a:r>
              <a:rPr lang="ru-RU" dirty="0"/>
              <a:t>, это плавиковая кислота, так как она способна вступать в реакцию со стеклом. При этом </a:t>
            </a:r>
            <a:r>
              <a:rPr lang="ru-RU" dirty="0" err="1"/>
              <a:t>керамогранит</a:t>
            </a:r>
            <a:r>
              <a:rPr lang="ru-RU" dirty="0"/>
              <a:t> плохо поддаётся обработке и не подлежит реставрации. Поэтому он используется, как правило, для устройства полов, реже — для облицовки стен. Фактура плиток из </a:t>
            </a:r>
            <a:r>
              <a:rPr lang="ru-RU" dirty="0" err="1"/>
              <a:t>керамогранита</a:t>
            </a:r>
            <a:r>
              <a:rPr lang="ru-RU" dirty="0"/>
              <a:t> может быть самой разной: глянцевой, матовой, полированной, глазурованной, рельефной, иметь противоскользящие насечки. Полы и ступени, выполненные с использованием </a:t>
            </a:r>
            <a:r>
              <a:rPr lang="ru-RU" dirty="0" err="1"/>
              <a:t>керамогранита</a:t>
            </a:r>
            <a:r>
              <a:rPr lang="ru-RU" dirty="0"/>
              <a:t>, способны выдерживать серьёзные нагрузки и давление, достигающее 200 кг/см2.</a:t>
            </a:r>
          </a:p>
        </p:txBody>
      </p:sp>
    </p:spTree>
    <p:extLst>
      <p:ext uri="{BB962C8B-B14F-4D97-AF65-F5344CB8AC3E}">
        <p14:creationId xmlns:p14="http://schemas.microsoft.com/office/powerpoint/2010/main" val="290542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Фасад (</a:t>
            </a:r>
            <a:r>
              <a:rPr lang="ru-RU" dirty="0" err="1"/>
              <a:t>керамогранит</a:t>
            </a:r>
            <a:r>
              <a:rPr lang="ru-RU" dirty="0"/>
              <a:t>) </a:t>
            </a:r>
          </a:p>
        </p:txBody>
      </p:sp>
      <p:pic>
        <p:nvPicPr>
          <p:cNvPr id="5" name="Объект 4"/>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0520" y="2560638"/>
            <a:ext cx="4534160" cy="3309937"/>
          </a:xfrm>
          <a:prstGeom prst="rect">
            <a:avLst/>
          </a:prstGeom>
          <a:ln>
            <a:noFill/>
          </a:ln>
          <a:effectLst>
            <a:softEdge rad="112500"/>
          </a:effectLst>
        </p:spPr>
      </p:pic>
      <p:pic>
        <p:nvPicPr>
          <p:cNvPr id="6" name="Объект 5"/>
          <p:cNvPicPr>
            <a:picLocks noGrp="1" noChangeAspect="1"/>
          </p:cNvPicPr>
          <p:nvPr>
            <p:ph sz="half" idx="2"/>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334125" y="2560638"/>
            <a:ext cx="4413249" cy="3309937"/>
          </a:xfrm>
          <a:prstGeom prst="rect">
            <a:avLst/>
          </a:prstGeom>
          <a:ln>
            <a:noFill/>
          </a:ln>
          <a:effectLst>
            <a:softEdge rad="112500"/>
          </a:effectLst>
        </p:spPr>
      </p:pic>
    </p:spTree>
    <p:extLst>
      <p:ext uri="{BB962C8B-B14F-4D97-AF65-F5344CB8AC3E}">
        <p14:creationId xmlns:p14="http://schemas.microsoft.com/office/powerpoint/2010/main" val="1389470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Агломераты</a:t>
            </a:r>
          </a:p>
        </p:txBody>
      </p:sp>
      <p:sp>
        <p:nvSpPr>
          <p:cNvPr id="3" name="Объект 2"/>
          <p:cNvSpPr>
            <a:spLocks noGrp="1"/>
          </p:cNvSpPr>
          <p:nvPr>
            <p:ph idx="1"/>
          </p:nvPr>
        </p:nvSpPr>
        <p:spPr/>
        <p:txBody>
          <a:bodyPr>
            <a:normAutofit fontScale="85000" lnSpcReduction="20000"/>
          </a:bodyPr>
          <a:lstStyle/>
          <a:p>
            <a:pPr marL="0" indent="0" algn="just">
              <a:buNone/>
            </a:pPr>
            <a:r>
              <a:rPr lang="ru-RU" dirty="0"/>
              <a:t>Или конгломераты это — достаточно обширная группа. Это материалы, в составе которых используется полиэфирная смола в качестве связующего и различные наполнители — кварцевый песок, измельчённый в крошку мрамор, известняк, гранит или другие породы, а также красящие пигменты. Искусственный камень, изготовленный таким образом, обладает большим внешним разнообразием, он может имитировать такие породы, как малахит, оникс, лазурит, яшма, а также различные виды гранита, сланца, мрамора. Агломераты имеют хорошую прочность на изгиб и сжатие, а также серьёзные показатели морозостойкости — до 50 циклов. А вот стойкость к истиранию и воздействию ультрафиолета у </a:t>
            </a:r>
            <a:r>
              <a:rPr lang="ru-RU" dirty="0" err="1"/>
              <a:t>англомератов</a:t>
            </a:r>
            <a:r>
              <a:rPr lang="ru-RU" dirty="0"/>
              <a:t> несколько ниже, чем у натурального камня. Кроме того, жидкости с содержанием кислот могут оставлять на таком материале пятна, которые можно удалить только шлифованием. Наконец, следует знать, что использовать </a:t>
            </a:r>
            <a:r>
              <a:rPr lang="ru-RU" dirty="0" err="1"/>
              <a:t>англомераты</a:t>
            </a:r>
            <a:r>
              <a:rPr lang="ru-RU" dirty="0"/>
              <a:t> для устройства тёплых полов нежелательно, так как входящая в их состав полиэфирная смола имеет свойство деформироваться при нагревании.</a:t>
            </a:r>
          </a:p>
        </p:txBody>
      </p:sp>
    </p:spTree>
    <p:extLst>
      <p:ext uri="{BB962C8B-B14F-4D97-AF65-F5344CB8AC3E}">
        <p14:creationId xmlns:p14="http://schemas.microsoft.com/office/powerpoint/2010/main" val="1495671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6839" y="3338423"/>
            <a:ext cx="9658708" cy="2308324"/>
          </a:xfrm>
          <a:prstGeom prst="rect">
            <a:avLst/>
          </a:prstGeom>
        </p:spPr>
        <p:txBody>
          <a:bodyPr wrap="square">
            <a:spAutoFit/>
          </a:bodyPr>
          <a:lstStyle/>
          <a:p>
            <a:pPr algn="just"/>
            <a:r>
              <a:rPr lang="ru-RU" dirty="0"/>
              <a:t>Прочность агломератов зависит от наполнителя. Те материалы, в составе которых присутствуют кварциты, практически не уступают в прочности </a:t>
            </a:r>
            <a:r>
              <a:rPr lang="ru-RU" dirty="0" err="1"/>
              <a:t>керамогранитам</a:t>
            </a:r>
            <a:r>
              <a:rPr lang="ru-RU" dirty="0"/>
              <a:t>. Область применения агломератов достаточно обширна — это и готовые изделия: ванны, столешницы, и облицовка, и декоративные элементы отделки. Имеются на рынке и конгломераты, предусмотренные для пола. Их основу составляет каменная крошка, а качестве связующего вещества используется цемент. Материал, полученный из этих компонентов методом </a:t>
            </a:r>
            <a:r>
              <a:rPr lang="ru-RU" dirty="0" err="1"/>
              <a:t>виброуплотнения</a:t>
            </a:r>
            <a:r>
              <a:rPr lang="ru-RU" dirty="0"/>
              <a:t>, обладает прочностью большей, чем у натурального камня, и с успехом применяется для облицовки полов, стен и даже фасадов зданий, а также для отделки лестниц, сцен, бассейнов и ванных комнат.</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839" y="740523"/>
            <a:ext cx="3999780" cy="2425371"/>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528" y="740523"/>
            <a:ext cx="3925019" cy="2378562"/>
          </a:xfrm>
          <a:prstGeom prst="rect">
            <a:avLst/>
          </a:prstGeom>
          <a:ln>
            <a:noFill/>
          </a:ln>
          <a:effectLst>
            <a:softEdge rad="112500"/>
          </a:effectLst>
        </p:spPr>
      </p:pic>
    </p:spTree>
    <p:extLst>
      <p:ext uri="{BB962C8B-B14F-4D97-AF65-F5344CB8AC3E}">
        <p14:creationId xmlns:p14="http://schemas.microsoft.com/office/powerpoint/2010/main" val="263411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Искусственный камень из бетона</a:t>
            </a:r>
          </a:p>
        </p:txBody>
      </p:sp>
      <p:sp>
        <p:nvSpPr>
          <p:cNvPr id="3" name="Объект 2"/>
          <p:cNvSpPr>
            <a:spLocks noGrp="1"/>
          </p:cNvSpPr>
          <p:nvPr>
            <p:ph idx="1"/>
          </p:nvPr>
        </p:nvSpPr>
        <p:spPr/>
        <p:txBody>
          <a:bodyPr>
            <a:normAutofit fontScale="70000" lnSpcReduction="20000"/>
          </a:bodyPr>
          <a:lstStyle/>
          <a:p>
            <a:pPr marL="0" indent="0" algn="just">
              <a:spcAft>
                <a:spcPts val="0"/>
              </a:spcAft>
              <a:buNone/>
            </a:pPr>
            <a:r>
              <a:rPr lang="ru-RU" dirty="0"/>
              <a:t>Самый </a:t>
            </a:r>
            <a:r>
              <a:rPr lang="ru-RU" dirty="0" err="1"/>
              <a:t>распростанённый</a:t>
            </a:r>
            <a:r>
              <a:rPr lang="ru-RU" dirty="0"/>
              <a:t> вид этого отделочного материала. Состав его следующий: обыкновенный или </a:t>
            </a:r>
            <a:r>
              <a:rPr lang="ru-RU" dirty="0" err="1"/>
              <a:t>портландский</a:t>
            </a:r>
            <a:r>
              <a:rPr lang="ru-RU" dirty="0"/>
              <a:t> цемент, песок, различные наполнители (пемза, керамическая крошка, керамзит и др.), пластификаторы, армирующие добавки, </a:t>
            </a:r>
            <a:r>
              <a:rPr lang="ru-RU" dirty="0" err="1"/>
              <a:t>гидрофобизирующие</a:t>
            </a:r>
            <a:r>
              <a:rPr lang="ru-RU" dirty="0"/>
              <a:t> вещества и красящие пигменты. Этот материал может использоваться как для внешней, так и для внутренней отделки зданий.</a:t>
            </a:r>
          </a:p>
          <a:p>
            <a:pPr marL="0" indent="0" algn="just">
              <a:spcAft>
                <a:spcPts val="0"/>
              </a:spcAft>
              <a:buNone/>
            </a:pPr>
            <a:r>
              <a:rPr lang="ru-RU" dirty="0"/>
              <a:t>Искусственный камень — материал крайне разнообразный не только с точки зрения внешнего вида и сферы применения, но и по своим характеристикам. Различные виды искусственного камня обладают разными параметрами. Но есть и общие для всех видов этого материала достоинства и недостатки.</a:t>
            </a:r>
          </a:p>
          <a:p>
            <a:pPr marL="0" indent="0" algn="just">
              <a:spcAft>
                <a:spcPts val="0"/>
              </a:spcAft>
              <a:buNone/>
            </a:pPr>
            <a:r>
              <a:rPr lang="ru-RU" dirty="0"/>
              <a:t>К достоинствам искусственного камня следует отнести:</a:t>
            </a:r>
          </a:p>
          <a:p>
            <a:pPr marL="0" indent="0" algn="just">
              <a:spcAft>
                <a:spcPts val="0"/>
              </a:spcAft>
              <a:buNone/>
            </a:pPr>
            <a:endParaRPr lang="ru-RU" dirty="0"/>
          </a:p>
          <a:p>
            <a:pPr marL="0" indent="0" algn="just">
              <a:spcAft>
                <a:spcPts val="0"/>
              </a:spcAft>
              <a:buNone/>
            </a:pPr>
            <a:r>
              <a:rPr lang="ru-RU" dirty="0"/>
              <a:t>• меньший вес</a:t>
            </a:r>
          </a:p>
          <a:p>
            <a:pPr marL="0" indent="0" algn="just">
              <a:spcAft>
                <a:spcPts val="0"/>
              </a:spcAft>
              <a:buNone/>
            </a:pPr>
            <a:r>
              <a:rPr lang="ru-RU" dirty="0"/>
              <a:t>• лёгкость обработки</a:t>
            </a:r>
          </a:p>
          <a:p>
            <a:pPr marL="0" indent="0" algn="just">
              <a:spcAft>
                <a:spcPts val="0"/>
              </a:spcAft>
              <a:buNone/>
            </a:pPr>
            <a:r>
              <a:rPr lang="ru-RU" dirty="0"/>
              <a:t>• удобство транспортировки</a:t>
            </a:r>
          </a:p>
        </p:txBody>
      </p:sp>
    </p:spTree>
    <p:extLst>
      <p:ext uri="{BB962C8B-B14F-4D97-AF65-F5344CB8AC3E}">
        <p14:creationId xmlns:p14="http://schemas.microsoft.com/office/powerpoint/2010/main" val="4801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1819" y="1024096"/>
            <a:ext cx="9730596" cy="5047536"/>
          </a:xfrm>
          <a:prstGeom prst="rect">
            <a:avLst/>
          </a:prstGeom>
        </p:spPr>
        <p:txBody>
          <a:bodyPr wrap="square">
            <a:spAutoFit/>
          </a:bodyPr>
          <a:lstStyle/>
          <a:p>
            <a:pPr algn="just"/>
            <a:r>
              <a:rPr lang="ru-RU" sz="1400" dirty="0"/>
              <a:t>Облицовка из искусственного камня не требует, как правило, укрепления несущей поверхности. Он крепится на цементный раствор или специальный клей. Ещё одно весомое преимущество искусственного камня заключается в том, что различные дефекты на его поверхности — трещины и сколы могут быть в большинстве случаев без проблем устранены. Облицовка и изделия из искусственного камня не требуют никакого специального ухода в процессе эксплуатации. Правда, иногда может возникнуть необходимость в обработке поверхности камня водоотталкивающими составами. Целесообразность этого зависит от вида искусственного камня и условий его использования. Удобство искусственного камня обусловлено не только тем, что этот материал легко поддаётся обработке, но и наличием на рынке плиток самой разной формы, предназначенной для оформления оконных и дверных проёмов, углов и фронтонов. В составе искусственно камня нет горючих веществ, поэтому этот материал абсолютно надёжен с точки зрения пожарной безопасности.</a:t>
            </a:r>
          </a:p>
          <a:p>
            <a:pPr algn="just"/>
            <a:r>
              <a:rPr lang="ru-RU" sz="1400" dirty="0"/>
              <a:t>Искусственный камень на основе бетона</a:t>
            </a:r>
          </a:p>
          <a:p>
            <a:pPr algn="just"/>
            <a:r>
              <a:rPr lang="ru-RU" sz="1400" dirty="0"/>
              <a:t>Осталось лишь поговорить о некоторых недостатках такого отделочного материала, как искусственный камень. Вообще-то недостатки искусственного камня и недостатками-то назвать сложно. Он лишь по некоторым параметрам уступает натуральному камню. Искусственный камень менее долговечен и устойчив к истиранию. Как уже указывалось, некоторые его виды обладают меньшей стойкостью к температурному воздействию, влиянию ультрафиолета и различных кислот. Отдельные виды искусственного камня подвержены также воздействию влаги, поэтому они требуют обработки специальными гидрофобными средствами.</a:t>
            </a:r>
          </a:p>
          <a:p>
            <a:pPr algn="just"/>
            <a:r>
              <a:rPr lang="ru-RU" sz="1400" dirty="0"/>
              <a:t>На современном российском рынке строительных материалов присутствует большое количество как отечественных, так и зарубежных производителей искусственного камня. Выбор этого материала громаден. Любой частный застройщик, представитель строительной компании, архитектор или дизайнер найдёт для себя подходящий вариант в соответствии со своими целями. Конечно, если вы собираетесь строить дом с расчётом на то, что стены его будут стоять и через несколько столетий, лучше, вероятно, выбрать натуральный камень. Но если в ваши планы входит построить дом для себя и своих детей, то искусственный камень для его отделки может стать очень неплохим выбором. Скорее всего, даже ваши внуки застанут такую отделку в очень неплохом состоянии.</a:t>
            </a:r>
          </a:p>
        </p:txBody>
      </p:sp>
    </p:spTree>
    <p:extLst>
      <p:ext uri="{BB962C8B-B14F-4D97-AF65-F5344CB8AC3E}">
        <p14:creationId xmlns:p14="http://schemas.microsoft.com/office/powerpoint/2010/main" val="59001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BC7DC-F55D-494D-98B2-7B2EC2522DF0}"/>
              </a:ext>
            </a:extLst>
          </p:cNvPr>
          <p:cNvSpPr>
            <a:spLocks noGrp="1"/>
          </p:cNvSpPr>
          <p:nvPr>
            <p:ph type="ctrTitle"/>
          </p:nvPr>
        </p:nvSpPr>
        <p:spPr/>
        <p:txBody>
          <a:bodyPr/>
          <a:lstStyle/>
          <a:p>
            <a:r>
              <a:rPr lang="ru-RU" dirty="0"/>
              <a:t>Источники</a:t>
            </a:r>
          </a:p>
        </p:txBody>
      </p:sp>
      <p:sp>
        <p:nvSpPr>
          <p:cNvPr id="3" name="Подзаголовок 2">
            <a:extLst>
              <a:ext uri="{FF2B5EF4-FFF2-40B4-BE49-F238E27FC236}">
                <a16:creationId xmlns:a16="http://schemas.microsoft.com/office/drawing/2014/main" id="{C8064A37-17DF-42D5-BB84-718A3B1F1BB3}"/>
              </a:ext>
            </a:extLst>
          </p:cNvPr>
          <p:cNvSpPr>
            <a:spLocks noGrp="1"/>
          </p:cNvSpPr>
          <p:nvPr>
            <p:ph type="subTitle" idx="1"/>
          </p:nvPr>
        </p:nvSpPr>
        <p:spPr/>
        <p:txBody>
          <a:bodyPr/>
          <a:lstStyle/>
          <a:p>
            <a:r>
              <a:rPr lang="ru-RU" dirty="0"/>
              <a:t>Шепелев А.М. 'Штукатурные работы (Учебник для проф.-</a:t>
            </a:r>
            <a:r>
              <a:rPr lang="ru-RU" dirty="0" err="1"/>
              <a:t>техн</a:t>
            </a:r>
            <a:r>
              <a:rPr lang="ru-RU" dirty="0"/>
              <a:t>. училищ)' \\10-е изд., </a:t>
            </a:r>
            <a:r>
              <a:rPr lang="ru-RU" dirty="0" err="1"/>
              <a:t>перераб</a:t>
            </a:r>
            <a:r>
              <a:rPr lang="ru-RU" dirty="0"/>
              <a:t>. и доп. - Москва: Высшая школа, 1983 - с.144, ил</a:t>
            </a:r>
          </a:p>
        </p:txBody>
      </p:sp>
    </p:spTree>
    <p:extLst>
      <p:ext uri="{BB962C8B-B14F-4D97-AF65-F5344CB8AC3E}">
        <p14:creationId xmlns:p14="http://schemas.microsoft.com/office/powerpoint/2010/main" val="356402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Облицовка фасадов натуральным камнем </a:t>
            </a:r>
            <a:br>
              <a:rPr lang="ru-RU" dirty="0"/>
            </a:br>
            <a:r>
              <a:rPr lang="ru-RU" dirty="0"/>
              <a:t>преимущества</a:t>
            </a:r>
          </a:p>
        </p:txBody>
      </p:sp>
      <p:sp>
        <p:nvSpPr>
          <p:cNvPr id="3" name="Объект 2"/>
          <p:cNvSpPr>
            <a:spLocks noGrp="1"/>
          </p:cNvSpPr>
          <p:nvPr>
            <p:ph idx="1"/>
          </p:nvPr>
        </p:nvSpPr>
        <p:spPr>
          <a:xfrm>
            <a:off x="1295402" y="2531052"/>
            <a:ext cx="9601196" cy="3956012"/>
          </a:xfrm>
        </p:spPr>
        <p:txBody>
          <a:bodyPr>
            <a:normAutofit fontScale="70000" lnSpcReduction="20000"/>
          </a:bodyPr>
          <a:lstStyle/>
          <a:p>
            <a:pPr marL="0" indent="0" algn="just">
              <a:spcAft>
                <a:spcPts val="0"/>
              </a:spcAft>
              <a:buNone/>
            </a:pPr>
            <a:r>
              <a:rPr lang="ru-RU" dirty="0"/>
              <a:t>Прежде всего, это то, что не выходит никогда из моды. Любой стиль – ампир, модерн, минимализм – возможен и легкодоступен. Профессионалы своего дела помогут вам определить направление и совместить наиболее удачные элементы декора, которые подойдут именно для вашего случая, для вашего дома.</a:t>
            </a:r>
          </a:p>
          <a:p>
            <a:pPr marL="0" indent="0" algn="just">
              <a:spcAft>
                <a:spcPts val="0"/>
              </a:spcAft>
              <a:buNone/>
            </a:pPr>
            <a:r>
              <a:rPr lang="ru-RU" dirty="0"/>
              <a:t>Фасады натуральные включают в себя большое количество различных элементов и составных частей. Например, колонны, вазы, амфоры, балконы, подоконники, различные замки и накладки могут изменить внешний вид вашего дома или дачи. Удобен в транспортировке, обработке, ослепителен по красоте, силен по прочности – это все можно с уверенностью сказать про натуральный камень для фасадов. Он является воплощением лучших дизайнерских решений при отличном качестве.</a:t>
            </a:r>
          </a:p>
          <a:p>
            <a:pPr marL="0" indent="0" algn="just">
              <a:spcAft>
                <a:spcPts val="0"/>
              </a:spcAft>
              <a:buNone/>
            </a:pPr>
            <a:r>
              <a:rPr lang="ru-RU" dirty="0"/>
              <a:t> Облицовка фасадов камнем начинает стремительными темпами оккупировать целые улицы и даже города. При этом сохраняется такое важное качество, как индивидуальность. Фасады домов из камня – это неповторимый стиль и гордость за свое жилище. Такого вида облицовка выдерживает проверку временем, обработками, эксплуатацией.</a:t>
            </a:r>
          </a:p>
          <a:p>
            <a:pPr marL="0" indent="0" algn="just">
              <a:spcAft>
                <a:spcPts val="0"/>
              </a:spcAft>
              <a:buNone/>
            </a:pPr>
            <a:r>
              <a:rPr lang="ru-RU" dirty="0"/>
              <a:t> Камень для фасадов в применении очень удобен и совместим с другими отделочными материалами. </a:t>
            </a:r>
          </a:p>
        </p:txBody>
      </p:sp>
    </p:spTree>
    <p:extLst>
      <p:ext uri="{BB962C8B-B14F-4D97-AF65-F5344CB8AC3E}">
        <p14:creationId xmlns:p14="http://schemas.microsoft.com/office/powerpoint/2010/main" val="102306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Облицовка фасадов песчаником – создайте тепло и уют в вашем доме</a:t>
            </a:r>
          </a:p>
        </p:txBody>
      </p:sp>
      <p:sp>
        <p:nvSpPr>
          <p:cNvPr id="3" name="Объект 2"/>
          <p:cNvSpPr>
            <a:spLocks noGrp="1"/>
          </p:cNvSpPr>
          <p:nvPr>
            <p:ph idx="1"/>
          </p:nvPr>
        </p:nvSpPr>
        <p:spPr/>
        <p:txBody>
          <a:bodyPr>
            <a:normAutofit fontScale="85000" lnSpcReduction="20000"/>
          </a:bodyPr>
          <a:lstStyle/>
          <a:p>
            <a:pPr marL="0" indent="0" algn="just">
              <a:spcAft>
                <a:spcPts val="0"/>
              </a:spcAft>
              <a:buNone/>
            </a:pPr>
            <a:r>
              <a:rPr lang="ru-RU" dirty="0"/>
              <a:t>Этот вид относится к натуральным камням. Это порода осадочного происхождения, представляющая собой зерна, связанные друг с другом веществами минерального происхождения. Применяется в строительстве и дизайнерской работе разновидность песчаника, имеющая желтый цвет. В России эта порода добывается в горах Кавказа. После процесса добычи идет обработка сырья на специализированном оборудовании.</a:t>
            </a:r>
          </a:p>
          <a:p>
            <a:pPr marL="0" indent="0" algn="just">
              <a:spcAft>
                <a:spcPts val="0"/>
              </a:spcAft>
              <a:buNone/>
            </a:pPr>
            <a:r>
              <a:rPr lang="ru-RU" dirty="0"/>
              <a:t> Одно из главных достоинств этого камня – </a:t>
            </a:r>
            <a:r>
              <a:rPr lang="ru-RU" dirty="0" err="1"/>
              <a:t>экологичность</a:t>
            </a:r>
            <a:r>
              <a:rPr lang="ru-RU" dirty="0"/>
              <a:t>. Это значит, что он не оказывает никакого отрицательного воздействия на организм человека. Облицовка фасадов песчаником показана на нашем сайте. Декоративные элементы из этого камня придают дому положительный, уютный и теплый образ. Также этот материал может выполнять функцию теплоизолятора. То есть потери тепла в вашем доме понизятся на двадцать-тридцать процентов. Поэтому она является довольно экономичным вариантом декора.</a:t>
            </a:r>
          </a:p>
        </p:txBody>
      </p:sp>
    </p:spTree>
    <p:extLst>
      <p:ext uri="{BB962C8B-B14F-4D97-AF65-F5344CB8AC3E}">
        <p14:creationId xmlns:p14="http://schemas.microsoft.com/office/powerpoint/2010/main" val="315061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Фасад (песчаник)</a:t>
            </a:r>
          </a:p>
        </p:txBody>
      </p:sp>
      <p:pic>
        <p:nvPicPr>
          <p:cNvPr id="6" name="Рисунок 5"/>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1052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Облицовка фасада известняком – гармония и благородство</a:t>
            </a:r>
          </a:p>
        </p:txBody>
      </p:sp>
      <p:sp>
        <p:nvSpPr>
          <p:cNvPr id="3" name="Объект 2"/>
          <p:cNvSpPr>
            <a:spLocks noGrp="1"/>
          </p:cNvSpPr>
          <p:nvPr>
            <p:ph idx="1"/>
          </p:nvPr>
        </p:nvSpPr>
        <p:spPr/>
        <p:txBody>
          <a:bodyPr>
            <a:normAutofit fontScale="92500" lnSpcReduction="10000"/>
          </a:bodyPr>
          <a:lstStyle/>
          <a:p>
            <a:pPr marL="0" indent="0" algn="just">
              <a:lnSpc>
                <a:spcPct val="120000"/>
              </a:lnSpc>
              <a:spcAft>
                <a:spcPts val="0"/>
              </a:spcAft>
              <a:buNone/>
            </a:pPr>
            <a:r>
              <a:rPr lang="ru-RU" dirty="0"/>
              <a:t>Белый камень – это горная порода, имеющая происхождение осадочного типа. Известняк имеет органическое происхождение и состоит из карбоната кальция. Его добывают в прикаспийских горах, и он имеет хорошую прочность и состав.</a:t>
            </a:r>
          </a:p>
          <a:p>
            <a:pPr marL="0" indent="0" algn="just">
              <a:lnSpc>
                <a:spcPct val="120000"/>
              </a:lnSpc>
              <a:spcAft>
                <a:spcPts val="0"/>
              </a:spcAft>
              <a:buNone/>
            </a:pPr>
            <a:r>
              <a:rPr lang="ru-RU" dirty="0"/>
              <a:t> Цвет этого материала белый, с небольшими вкраплениями. Поэтому облицовка фасада известняком отлично смотрится с такими веществами как песчаник, доломит или ракушечник. Чаще всего из них заказывают оформление дверей, лепнин, окон и других различных декоративных элементов. Именно цвет и состав известняка придает этому материалу благородный и неотразимый вид.</a:t>
            </a:r>
          </a:p>
          <a:p>
            <a:endParaRPr lang="ru-RU" dirty="0"/>
          </a:p>
        </p:txBody>
      </p:sp>
    </p:spTree>
    <p:extLst>
      <p:ext uri="{BB962C8B-B14F-4D97-AF65-F5344CB8AC3E}">
        <p14:creationId xmlns:p14="http://schemas.microsoft.com/office/powerpoint/2010/main" val="102044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575" y="1370320"/>
            <a:ext cx="9601196" cy="1303867"/>
          </a:xfrm>
        </p:spPr>
        <p:txBody>
          <a:bodyPr>
            <a:normAutofit/>
          </a:bodyPr>
          <a:lstStyle/>
          <a:p>
            <a:r>
              <a:rPr lang="ru-RU" sz="2400" dirty="0"/>
              <a:t>Фасады (известняк)</a:t>
            </a:r>
          </a:p>
        </p:txBody>
      </p:sp>
      <p:pic>
        <p:nvPicPr>
          <p:cNvPr id="7" name="Объект 6"/>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98575" y="2560638"/>
            <a:ext cx="4718050" cy="3374336"/>
          </a:xfrm>
          <a:prstGeom prst="rect">
            <a:avLst/>
          </a:prstGeom>
          <a:ln>
            <a:noFill/>
          </a:ln>
          <a:effectLst>
            <a:softEdge rad="112500"/>
          </a:effectLst>
        </p:spPr>
      </p:pic>
      <p:pic>
        <p:nvPicPr>
          <p:cNvPr id="8" name="Объект 7"/>
          <p:cNvPicPr>
            <a:picLocks noGrp="1" noChangeAspect="1"/>
          </p:cNvPicPr>
          <p:nvPr>
            <p:ph sz="half" idx="2"/>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34125" y="2560638"/>
            <a:ext cx="4413249" cy="3374336"/>
          </a:xfrm>
          <a:prstGeom prst="rect">
            <a:avLst/>
          </a:prstGeom>
          <a:ln>
            <a:noFill/>
          </a:ln>
          <a:effectLst>
            <a:softEdge rad="112500"/>
          </a:effectLst>
        </p:spPr>
      </p:pic>
    </p:spTree>
    <p:extLst>
      <p:ext uri="{BB962C8B-B14F-4D97-AF65-F5344CB8AC3E}">
        <p14:creationId xmlns:p14="http://schemas.microsoft.com/office/powerpoint/2010/main" val="336605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Отделка дома камнем – на чем остановить выбор</a:t>
            </a:r>
          </a:p>
        </p:txBody>
      </p:sp>
      <p:sp>
        <p:nvSpPr>
          <p:cNvPr id="3" name="Объект 2"/>
          <p:cNvSpPr>
            <a:spLocks noGrp="1"/>
          </p:cNvSpPr>
          <p:nvPr>
            <p:ph idx="1"/>
          </p:nvPr>
        </p:nvSpPr>
        <p:spPr/>
        <p:txBody>
          <a:bodyPr>
            <a:normAutofit fontScale="70000" lnSpcReduction="20000"/>
          </a:bodyPr>
          <a:lstStyle/>
          <a:p>
            <a:pPr marL="0" indent="0" algn="just">
              <a:spcAft>
                <a:spcPts val="0"/>
              </a:spcAft>
              <a:buNone/>
            </a:pPr>
            <a:r>
              <a:rPr lang="ru-RU" dirty="0"/>
              <a:t>Уже много времени прошло, с того времени, как популярностью в народе стала пользоваться этот вид работ. Отделка фасадов камнем предполагает использование только экологически чистых материалов. Кроме того, это отличный материал по прочности и другим характеристикам.</a:t>
            </a:r>
          </a:p>
          <a:p>
            <a:pPr marL="0" indent="0" algn="just">
              <a:spcAft>
                <a:spcPts val="0"/>
              </a:spcAft>
              <a:buNone/>
            </a:pPr>
            <a:r>
              <a:rPr lang="ru-RU" dirty="0"/>
              <a:t> Натуральный камень для отделки фасадов может быть самого разного вида. Но две основные группы – это драгоценные и недрагоценные. Обращаем внимание, драгоценные это не те, которые используются в украшениях. Их называют так из-за своей уникальности.</a:t>
            </a:r>
          </a:p>
          <a:p>
            <a:pPr marL="0" indent="0" algn="just">
              <a:spcAft>
                <a:spcPts val="0"/>
              </a:spcAft>
              <a:buNone/>
            </a:pPr>
            <a:r>
              <a:rPr lang="ru-RU" dirty="0"/>
              <a:t> Камень для облицовки фасадов, если применять его правильно, поражает своей красотой. В Древнем Египте использовали именно этот материал при строительстве зданий и сооружений. Считалось, что у этого материала есть память и он может хранить в себе информацию. Облицовка фасадов гранитом становится более загадочным с возрастом. Такие здания принимают особый, оригинальный и уникальный вид.</a:t>
            </a:r>
          </a:p>
          <a:p>
            <a:pPr marL="0" indent="0" algn="just">
              <a:spcAft>
                <a:spcPts val="0"/>
              </a:spcAft>
              <a:buNone/>
            </a:pPr>
            <a:r>
              <a:rPr lang="ru-RU" dirty="0"/>
              <a:t> В любом случае, облицовочный камень для фасадов – это правильный выбор, если вы цените качество, уверенность и надежность.</a:t>
            </a:r>
          </a:p>
          <a:p>
            <a:endParaRPr lang="ru-RU" dirty="0"/>
          </a:p>
        </p:txBody>
      </p:sp>
    </p:spTree>
    <p:extLst>
      <p:ext uri="{BB962C8B-B14F-4D97-AF65-F5344CB8AC3E}">
        <p14:creationId xmlns:p14="http://schemas.microsoft.com/office/powerpoint/2010/main" val="229357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7094" y="928208"/>
            <a:ext cx="9644332" cy="5078313"/>
          </a:xfrm>
          <a:prstGeom prst="rect">
            <a:avLst/>
          </a:prstGeom>
        </p:spPr>
        <p:txBody>
          <a:bodyPr wrap="square">
            <a:spAutoFit/>
          </a:bodyPr>
          <a:lstStyle/>
          <a:p>
            <a:pPr algn="just"/>
            <a:r>
              <a:rPr lang="ru-RU" dirty="0"/>
              <a:t>Вы всегда можете выбрать облицовку: гранитом. Этот материал по праву считается очень износостойким камнем и зарекомендовал себя как  строительный материал первостепенной важности, в виду его значительной твердости, способности обтесываться без сколов  и принимать полировку. Недаром он принадлежит  к числу самых распространенных облицовочных камней для фасадов частных домов естественного происхождения. Гранит славится также своей исключительной  декоративностью и возможностью  получения крупных блоков. У нас Вы можете заказать серый гранит — весь спектр от светлого до темно-серого, красный и розовый, оранжевый и так далее;</a:t>
            </a:r>
          </a:p>
          <a:p>
            <a:pPr algn="just"/>
            <a:r>
              <a:rPr lang="ru-RU" dirty="0"/>
              <a:t>известняком. На протяжении многих веков именно известняк был тем материалом, которые зодчие использовали для облицовки фасада жилого дома уже не одно столетие, применяли для укрепления речных  берегов и постаментов. Вы можете убедиться сами, что выполненная нашими профессионалами облицовка или отделка известняком способна полностью преобразить визуальное состояние  любого здания, коттеджа или  загородного особняка. Одним из основных плюсов, который дает отделка фасада камнем  известняк, - становится  уникальная долговечность покрытия, что подтверждают своим наглядным примером тысячи зданий во всем мире со столетней историей, не потерявшие своего привлекательного внешнего вида. Следующее, не менее важное качество данного материала, - благородная красота, придающая каждому зданию одновременно эффектный и строгий вид.</a:t>
            </a:r>
          </a:p>
        </p:txBody>
      </p:sp>
    </p:spTree>
    <p:extLst>
      <p:ext uri="{BB962C8B-B14F-4D97-AF65-F5344CB8AC3E}">
        <p14:creationId xmlns:p14="http://schemas.microsoft.com/office/powerpoint/2010/main" val="20101153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316</TotalTime>
  <Words>3228</Words>
  <Application>Microsoft Office PowerPoint</Application>
  <PresentationFormat>Широкоэкранный</PresentationFormat>
  <Paragraphs>117</Paragraphs>
  <Slides>28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Calibri</vt:lpstr>
      <vt:lpstr>Garamond</vt:lpstr>
      <vt:lpstr>Натуральные материалы</vt:lpstr>
      <vt:lpstr>Облицовка фасадов</vt:lpstr>
      <vt:lpstr>Натуральный (природный) камень</vt:lpstr>
      <vt:lpstr>Облицовка фасадов натуральным камнем  преимущества</vt:lpstr>
      <vt:lpstr>Облицовка фасадов песчаником – создайте тепло и уют в вашем доме</vt:lpstr>
      <vt:lpstr>Фасад (песчаник)</vt:lpstr>
      <vt:lpstr>Облицовка фасада известняком – гармония и благородство</vt:lpstr>
      <vt:lpstr>Фасады (известняк)</vt:lpstr>
      <vt:lpstr>Отделка дома камнем – на чем остановить выбор</vt:lpstr>
      <vt:lpstr>Презентация PowerPoint</vt:lpstr>
      <vt:lpstr>Наиболее распространенные виды камня</vt:lpstr>
      <vt:lpstr>Презентация PowerPoint</vt:lpstr>
      <vt:lpstr>Презентация PowerPoint</vt:lpstr>
      <vt:lpstr>Презентация PowerPoint</vt:lpstr>
      <vt:lpstr>Искусственный камень</vt:lpstr>
      <vt:lpstr>Презентация PowerPoint</vt:lpstr>
      <vt:lpstr>Производится искусственный</vt:lpstr>
      <vt:lpstr>Поверхность</vt:lpstr>
      <vt:lpstr>Восемь причин выбрать фасады из камня:</vt:lpstr>
      <vt:lpstr>Презентация PowerPoint</vt:lpstr>
      <vt:lpstr>Важные секреты при работе с облицовочным камнем</vt:lpstr>
      <vt:lpstr>Виды искусственного камня</vt:lpstr>
      <vt:lpstr>Керамогранит </vt:lpstr>
      <vt:lpstr>Фасад (керамогранит) </vt:lpstr>
      <vt:lpstr>Агломераты</vt:lpstr>
      <vt:lpstr>Презентация PowerPoint</vt:lpstr>
      <vt:lpstr>Искусственный камень из бетона</vt:lpstr>
      <vt:lpstr>Презентация PowerPoint</vt:lpstr>
      <vt:lpstr>Источники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Облицовка фасадов</dc:title>
  <dc:creator>Кашуба Александр</dc:creator>
  <cp:lastModifiedBy>Татьяна Антипина</cp:lastModifiedBy>
  <cp:revision>12</cp:revision>
  <dcterms:created xsi:type="dcterms:W3CDTF">2014-04-04T06:28:59Z</dcterms:created>
  <dcterms:modified xsi:type="dcterms:W3CDTF">2020-04-09T13:50:57Z</dcterms:modified>
</cp:coreProperties>
</file>