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2474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>Государственное автономное профессиональное образовательное учреждение Краснодарского края Новороссийский колледж строительства и экономики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144000" cy="57332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</a:rPr>
              <a:t>Тема: «Оформление расчетных  и платежных 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</a:rPr>
              <a:t>ведомостей»</a:t>
            </a:r>
          </a:p>
          <a:p>
            <a:endParaRPr lang="ru-RU" sz="4800" dirty="0">
              <a:solidFill>
                <a:schemeClr val="tx1"/>
              </a:solidFill>
              <a:latin typeface="Times New Roman" pitchFamily="18" charset="0"/>
            </a:endParaRPr>
          </a:p>
          <a:p>
            <a:endParaRPr lang="ru-RU" sz="48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</a:rPr>
              <a:t>                                                          Преподаватель: Шевелева Ю.А.</a:t>
            </a:r>
            <a:endParaRPr lang="ru-RU" sz="240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2474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>Государственное автономное профессиональное образовательное учреждение Краснодарского края Новороссийский колледж строительства и экономики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144000" cy="57332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sz="4800" b="1" dirty="0" smtClean="0">
                <a:solidFill>
                  <a:schemeClr val="tx1"/>
                </a:solidFill>
              </a:rPr>
              <a:t>Цель:</a:t>
            </a:r>
            <a:r>
              <a:rPr lang="ru-RU" sz="4800" dirty="0" smtClean="0">
                <a:solidFill>
                  <a:schemeClr val="tx1"/>
                </a:solidFill>
              </a:rPr>
              <a:t> научиться документально оформлять и рассчитывать заработную плату. </a:t>
            </a:r>
          </a:p>
          <a:p>
            <a:r>
              <a:rPr lang="ru-RU" sz="4800" b="1" dirty="0" smtClean="0">
                <a:solidFill>
                  <a:schemeClr val="tx1"/>
                </a:solidFill>
              </a:rPr>
              <a:t>Оснащение:</a:t>
            </a:r>
            <a:r>
              <a:rPr lang="ru-RU" sz="4800" dirty="0" smtClean="0">
                <a:solidFill>
                  <a:schemeClr val="tx1"/>
                </a:solidFill>
              </a:rPr>
              <a:t> методические указания, </a:t>
            </a:r>
            <a:r>
              <a:rPr lang="ru-RU" sz="4800" dirty="0" err="1" smtClean="0">
                <a:solidFill>
                  <a:schemeClr val="tx1"/>
                </a:solidFill>
              </a:rPr>
              <a:t>расчетно</a:t>
            </a:r>
            <a:r>
              <a:rPr lang="ru-RU" sz="4800" dirty="0" smtClean="0">
                <a:solidFill>
                  <a:schemeClr val="tx1"/>
                </a:solidFill>
              </a:rPr>
              <a:t> - платежная ведомость</a:t>
            </a:r>
          </a:p>
          <a:p>
            <a:r>
              <a:rPr lang="ru-RU" sz="4800" b="1" dirty="0" smtClean="0"/>
              <a:t> </a:t>
            </a:r>
            <a:endParaRPr lang="ru-RU" sz="4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2474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>Государственное автономное профессиональное образовательное учреждение Краснодарского края Новороссийский колледж строительства и экономики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144000" cy="57332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5000" b="1" dirty="0" smtClean="0">
                <a:solidFill>
                  <a:schemeClr val="tx1"/>
                </a:solidFill>
              </a:rPr>
              <a:t>Методические указания: </a:t>
            </a:r>
            <a:endParaRPr lang="ru-RU" sz="5000" dirty="0" smtClean="0">
              <a:solidFill>
                <a:schemeClr val="tx1"/>
              </a:solidFill>
            </a:endParaRPr>
          </a:p>
          <a:p>
            <a:r>
              <a:rPr lang="ru-RU" sz="5000" dirty="0" smtClean="0">
                <a:solidFill>
                  <a:schemeClr val="tx1"/>
                </a:solidFill>
              </a:rPr>
              <a:t>Основным регистром, используемым для оформления расчетов с рабочими и служащими, является </a:t>
            </a:r>
            <a:r>
              <a:rPr lang="ru-RU" sz="5000" dirty="0" err="1" smtClean="0">
                <a:solidFill>
                  <a:schemeClr val="tx1"/>
                </a:solidFill>
              </a:rPr>
              <a:t>расчетно</a:t>
            </a:r>
            <a:r>
              <a:rPr lang="ru-RU" sz="5000" dirty="0" smtClean="0">
                <a:solidFill>
                  <a:schemeClr val="tx1"/>
                </a:solidFill>
              </a:rPr>
              <a:t> - платежная ведомость. Это регистр аналитического учета, так как составляется в разрезе каждого табельного номера, по цехам, категориям работников и по видам оплат и удержаний. </a:t>
            </a:r>
          </a:p>
          <a:p>
            <a:r>
              <a:rPr lang="ru-RU" sz="5000" dirty="0" err="1" smtClean="0">
                <a:solidFill>
                  <a:schemeClr val="tx1"/>
                </a:solidFill>
              </a:rPr>
              <a:t>Расчетно</a:t>
            </a:r>
            <a:r>
              <a:rPr lang="ru-RU" sz="5000" dirty="0" smtClean="0">
                <a:solidFill>
                  <a:schemeClr val="tx1"/>
                </a:solidFill>
              </a:rPr>
              <a:t> - платежная ведомость имеет следующие показатели: </a:t>
            </a:r>
          </a:p>
          <a:p>
            <a:r>
              <a:rPr lang="ru-RU" sz="5000" dirty="0" smtClean="0">
                <a:solidFill>
                  <a:schemeClr val="tx1"/>
                </a:solidFill>
              </a:rPr>
              <a:t>- начислено по видам оплат;</a:t>
            </a:r>
          </a:p>
          <a:p>
            <a:r>
              <a:rPr lang="ru-RU" sz="5000" dirty="0" smtClean="0">
                <a:solidFill>
                  <a:schemeClr val="tx1"/>
                </a:solidFill>
              </a:rPr>
              <a:t>- оборот по кредиту счета 70 «Расчеты с персоналом по оплате труда»; </a:t>
            </a:r>
          </a:p>
          <a:p>
            <a:r>
              <a:rPr lang="ru-RU" sz="5000" dirty="0" smtClean="0">
                <a:solidFill>
                  <a:schemeClr val="tx1"/>
                </a:solidFill>
              </a:rPr>
              <a:t>- удержано и зачтено по видам платежей и зачетов - оборот по дебету счета 70. </a:t>
            </a:r>
          </a:p>
          <a:p>
            <a:r>
              <a:rPr lang="ru-RU" sz="5000" dirty="0" smtClean="0">
                <a:solidFill>
                  <a:schemeClr val="tx1"/>
                </a:solidFill>
              </a:rPr>
              <a:t>Последний показатель расчетной ведомости является основанием для заполнения платежной ведомости для </a:t>
            </a:r>
            <a:r>
              <a:rPr lang="ru-RU" sz="5000" dirty="0" err="1" smtClean="0">
                <a:solidFill>
                  <a:schemeClr val="tx1"/>
                </a:solidFill>
              </a:rPr>
              <a:t>з\пл</a:t>
            </a:r>
            <a:r>
              <a:rPr lang="ru-RU" sz="5000" dirty="0" smtClean="0">
                <a:solidFill>
                  <a:schemeClr val="tx1"/>
                </a:solidFill>
              </a:rPr>
              <a:t> в окончательный расчет. </a:t>
            </a:r>
          </a:p>
          <a:p>
            <a:r>
              <a:rPr lang="ru-RU" sz="5000" dirty="0" smtClean="0">
                <a:solidFill>
                  <a:schemeClr val="tx1"/>
                </a:solidFill>
              </a:rPr>
              <a:t>В основном применяется следующий вариант оформления расчетов предприятий с рабочими и служащими: составление </a:t>
            </a:r>
            <a:r>
              <a:rPr lang="ru-RU" sz="5000" dirty="0" err="1" smtClean="0">
                <a:solidFill>
                  <a:schemeClr val="tx1"/>
                </a:solidFill>
              </a:rPr>
              <a:t>расчетно</a:t>
            </a:r>
            <a:r>
              <a:rPr lang="ru-RU" sz="5000" dirty="0" smtClean="0">
                <a:solidFill>
                  <a:schemeClr val="tx1"/>
                </a:solidFill>
              </a:rPr>
              <a:t> -платежной ведомости, в которой совмещаются два регистра: расчетная и платежная ведомости, то есть одновременно рассчитываются к оплате и производится их выдача. </a:t>
            </a:r>
            <a:endParaRPr lang="ru-RU" sz="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2474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>Государственное автономное профессиональное образовательное учреждение Краснодарского края Новороссийский колледж строительства и экономики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144000" cy="57332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sz="4800" b="1" dirty="0" smtClean="0">
                <a:solidFill>
                  <a:schemeClr val="tx1"/>
                </a:solidFill>
              </a:rPr>
              <a:t>Задание</a:t>
            </a:r>
            <a:endParaRPr lang="ru-RU" sz="4800" dirty="0" smtClean="0">
              <a:solidFill>
                <a:schemeClr val="tx1"/>
              </a:solidFill>
            </a:endParaRPr>
          </a:p>
          <a:p>
            <a:r>
              <a:rPr lang="ru-RU" sz="4800" b="1" dirty="0" smtClean="0">
                <a:solidFill>
                  <a:schemeClr val="tx1"/>
                </a:solidFill>
              </a:rPr>
              <a:t> </a:t>
            </a:r>
            <a:endParaRPr lang="ru-RU" sz="4800" dirty="0" smtClean="0">
              <a:solidFill>
                <a:schemeClr val="tx1"/>
              </a:solidFill>
            </a:endParaRPr>
          </a:p>
          <a:p>
            <a:r>
              <a:rPr lang="ru-RU" sz="4800" dirty="0" smtClean="0">
                <a:solidFill>
                  <a:schemeClr val="tx1"/>
                </a:solidFill>
              </a:rPr>
              <a:t>Заполнить расчетно-платежную ведомость предприятия.</a:t>
            </a:r>
          </a:p>
          <a:p>
            <a:r>
              <a:rPr lang="ru-RU" sz="4800" dirty="0" smtClean="0">
                <a:solidFill>
                  <a:schemeClr val="tx1"/>
                </a:solidFill>
              </a:rPr>
              <a:t>23 апреля 2020 года ООО «Рассвет» выдало заработную плату. На основании коллективного договора начислена и выдана заработная плата следующим работникам предприятия:</a:t>
            </a:r>
          </a:p>
          <a:p>
            <a:r>
              <a:rPr lang="ru-RU" sz="4800" b="1" dirty="0" smtClean="0"/>
              <a:t> </a:t>
            </a:r>
            <a:endParaRPr lang="ru-RU" sz="4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2474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>Государственное автономное профессиональное образовательное учреждение Краснодарского края Новороссийский колледж строительства и экономики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144000" cy="57332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sz="4800" dirty="0" smtClean="0">
              <a:solidFill>
                <a:schemeClr val="tx1"/>
              </a:solidFill>
            </a:endParaRPr>
          </a:p>
          <a:p>
            <a:r>
              <a:rPr lang="ru-RU" sz="4800" b="1" dirty="0" smtClean="0"/>
              <a:t> </a:t>
            </a:r>
            <a:endParaRPr lang="ru-RU" sz="4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-2" y="1124742"/>
          <a:ext cx="9144002" cy="5761740"/>
        </p:xfrm>
        <a:graphic>
          <a:graphicData uri="http://schemas.openxmlformats.org/drawingml/2006/table">
            <a:tbl>
              <a:tblPr/>
              <a:tblGrid>
                <a:gridCol w="712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05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69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01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Должность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ФИО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Табельный номер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руб.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Ген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директор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Сидоренко О.Р</a:t>
                      </a: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58000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Гл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бухгалтер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Валеева К.Л</a:t>
                      </a: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46000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Бухгалтер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Арыкова Л.Д</a:t>
                      </a: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34000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01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Бухгалтер-расчетчик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Карпова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 С.Д.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25000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Кассир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Болотова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 В.И.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24000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Гл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механик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Гончаров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 Н.И.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44000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Гл. инженер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Кононов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 К.Д.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47000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7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Гл. энергетик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en-US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врилов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 Н.Е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46000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Зав. складом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Чернышева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 Т.С.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35000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7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Механик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Чеботарев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 П.И.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33000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7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Плотник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Карпов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 Г.А.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20000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7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грузчик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Иванов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 Г.Б.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20100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001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Зав. отделом кадров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Голубева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 С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В.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38000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7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Секретарь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Некрасова О.П.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77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23000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2474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>Государственное автономное профессиональное образовательное учреждение Краснодарского края Новороссийский колледж строительства и экономики</a:t>
            </a:r>
            <a:endParaRPr lang="ru-RU" sz="2000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144000" cy="57332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Рекомендуемая литература: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err="1" smtClean="0">
                <a:solidFill>
                  <a:schemeClr val="tx1"/>
                </a:solidFill>
              </a:rPr>
              <a:t>Богаченко</a:t>
            </a:r>
            <a:r>
              <a:rPr lang="ru-RU" dirty="0" smtClean="0">
                <a:solidFill>
                  <a:schemeClr val="tx1"/>
                </a:solidFill>
              </a:rPr>
              <a:t> В.М. Бухгалтерский учет: учебник/ В.М. </a:t>
            </a:r>
            <a:r>
              <a:rPr lang="ru-RU" dirty="0" err="1" smtClean="0">
                <a:solidFill>
                  <a:schemeClr val="tx1"/>
                </a:solidFill>
              </a:rPr>
              <a:t>Богаченко</a:t>
            </a:r>
            <a:r>
              <a:rPr lang="ru-RU" dirty="0" smtClean="0">
                <a:solidFill>
                  <a:schemeClr val="tx1"/>
                </a:solidFill>
              </a:rPr>
              <a:t>, Н.А. Кириллова, - Изд. 15-е, </a:t>
            </a:r>
            <a:r>
              <a:rPr lang="ru-RU" dirty="0" err="1" smtClean="0">
                <a:solidFill>
                  <a:schemeClr val="tx1"/>
                </a:solidFill>
              </a:rPr>
              <a:t>перераб</a:t>
            </a:r>
            <a:r>
              <a:rPr lang="ru-RU" dirty="0" smtClean="0">
                <a:solidFill>
                  <a:schemeClr val="tx1"/>
                </a:solidFill>
              </a:rPr>
              <a:t>. и доп. – Ростов </a:t>
            </a:r>
            <a:r>
              <a:rPr lang="ru-RU" dirty="0" err="1" smtClean="0">
                <a:solidFill>
                  <a:schemeClr val="tx1"/>
                </a:solidFill>
              </a:rPr>
              <a:t>н</a:t>
            </a:r>
            <a:r>
              <a:rPr lang="ru-RU" dirty="0" smtClean="0">
                <a:solidFill>
                  <a:schemeClr val="tx1"/>
                </a:solidFill>
              </a:rPr>
              <a:t>/Д: Феникс, 2018.-504, [1] с.- (Среднее профессиональное образование).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 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431</Words>
  <Application>Microsoft Office PowerPoint</Application>
  <PresentationFormat>Экран (4:3)</PresentationFormat>
  <Paragraphs>117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Государственное автономное профессиональное образовательное учреждение Краснодарского края Новороссийский колледж строительства и экономики</vt:lpstr>
      <vt:lpstr>Государственное автономное профессиональное образовательное учреждение Краснодарского края Новороссийский колледж строительства и экономики</vt:lpstr>
      <vt:lpstr>Государственное автономное профессиональное образовательное учреждение Краснодарского края Новороссийский колледж строительства и экономики</vt:lpstr>
      <vt:lpstr>Государственное автономное профессиональное образовательное учреждение Краснодарского края Новороссийский колледж строительства и экономики</vt:lpstr>
      <vt:lpstr>Государственное автономное профессиональное образовательное учреждение Краснодарского края Новороссийский колледж строительства и экономики</vt:lpstr>
      <vt:lpstr>Государственное автономное профессиональное образовательное учреждение Краснодарского края Новороссийский колледж строительства и экономики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автономное профессиональное образовательное учреждение Краснодарского края Новороссийский колледж строительства и экономики</dc:title>
  <dc:creator>DNS</dc:creator>
  <cp:lastModifiedBy>днс</cp:lastModifiedBy>
  <cp:revision>3</cp:revision>
  <dcterms:created xsi:type="dcterms:W3CDTF">2020-04-30T16:18:51Z</dcterms:created>
  <dcterms:modified xsi:type="dcterms:W3CDTF">2020-05-06T09:57:15Z</dcterms:modified>
</cp:coreProperties>
</file>