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95" r:id="rId9"/>
    <p:sldId id="264" r:id="rId10"/>
    <p:sldId id="306" r:id="rId11"/>
    <p:sldId id="265" r:id="rId12"/>
    <p:sldId id="291" r:id="rId13"/>
    <p:sldId id="298" r:id="rId14"/>
    <p:sldId id="307" r:id="rId15"/>
    <p:sldId id="310" r:id="rId16"/>
    <p:sldId id="299" r:id="rId17"/>
    <p:sldId id="303" r:id="rId18"/>
    <p:sldId id="304" r:id="rId19"/>
    <p:sldId id="268" r:id="rId20"/>
    <p:sldId id="300" r:id="rId21"/>
    <p:sldId id="305" r:id="rId22"/>
    <p:sldId id="301" r:id="rId23"/>
    <p:sldId id="302" r:id="rId24"/>
    <p:sldId id="270" r:id="rId25"/>
    <p:sldId id="283" r:id="rId26"/>
    <p:sldId id="288" r:id="rId27"/>
    <p:sldId id="271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52" autoAdjust="0"/>
    <p:restoredTop sz="94660"/>
  </p:normalViewPr>
  <p:slideViewPr>
    <p:cSldViewPr>
      <p:cViewPr varScale="1">
        <p:scale>
          <a:sx n="88" d="100"/>
          <a:sy n="88" d="100"/>
        </p:scale>
        <p:origin x="113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B4B-2A15-4925-A128-EE399C29B12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D965-7A0A-402B-9BC9-D6307DC6B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B4B-2A15-4925-A128-EE399C29B12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D965-7A0A-402B-9BC9-D6307DC6B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B4B-2A15-4925-A128-EE399C29B12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D965-7A0A-402B-9BC9-D6307DC6B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4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43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4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3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37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75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B4B-2A15-4925-A128-EE399C29B12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D965-7A0A-402B-9BC9-D6307DC6B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09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51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1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B4B-2A15-4925-A128-EE399C29B12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D965-7A0A-402B-9BC9-D6307DC6B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B4B-2A15-4925-A128-EE399C29B12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D965-7A0A-402B-9BC9-D6307DC6B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B4B-2A15-4925-A128-EE399C29B12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D965-7A0A-402B-9BC9-D6307DC6B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B4B-2A15-4925-A128-EE399C29B12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D965-7A0A-402B-9BC9-D6307DC6B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B4B-2A15-4925-A128-EE399C29B12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D965-7A0A-402B-9BC9-D6307DC6B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B4B-2A15-4925-A128-EE399C29B12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D965-7A0A-402B-9BC9-D6307DC6B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B4B-2A15-4925-A128-EE399C29B12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D965-7A0A-402B-9BC9-D6307DC6B8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C4EB4B-2A15-4925-A128-EE399C29B12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9BD965-7A0A-402B-9BC9-D6307DC6B8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4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oto.nkse.ru/main.php?g2_itemId=28779&amp;g2_imageViewsIndex=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oto.nkse.ru/main.php?g2_itemId=28936&amp;g2_imageViewsIndex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oto.nkse.ru/main.php?g2_itemId=28806&amp;g2_imageViewsIndex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foto.nkse.ru/main.php?g2_itemId=11883&amp;g2_imageViewsIndex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29600" cy="1656184"/>
          </a:xfrm>
        </p:spPr>
        <p:txBody>
          <a:bodyPr/>
          <a:lstStyle/>
          <a:p>
            <a:pPr algn="ctr"/>
            <a:r>
              <a:rPr lang="ru-RU" dirty="0" smtClean="0"/>
              <a:t>Межпредметная интеграция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833664"/>
            <a:ext cx="4176464" cy="21876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Председатель ЦМК Технологий производства строительных материалов и дисциплин градостроительства, преподаватель спецдисциплин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Недильская И.И.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Nedilskaja\Рабочий стол\Выступление\Фотографии\500x350-korp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3677394" cy="2530971"/>
          </a:xfrm>
          <a:prstGeom prst="rect">
            <a:avLst/>
          </a:prstGeom>
          <a:noFill/>
        </p:spPr>
      </p:pic>
      <p:pic>
        <p:nvPicPr>
          <p:cNvPr id="6" name="Рисунок 5" descr="top_mid_ba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07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Nedilskaja\Рабочий стол\Выступление\фото\DSC_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SC022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9636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 – практическая конференция</a:t>
            </a:r>
            <a:endParaRPr lang="ru-RU" dirty="0"/>
          </a:p>
        </p:txBody>
      </p:sp>
      <p:pic>
        <p:nvPicPr>
          <p:cNvPr id="7" name="Picture 5" descr="C:\Documents and Settings\Nedilskaja\Рабочий стол\Выступление\Фотографии\IMG_25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1340" r="13061"/>
          <a:stretch>
            <a:fillRect/>
          </a:stretch>
        </p:blipFill>
        <p:spPr bwMode="auto">
          <a:xfrm>
            <a:off x="755576" y="476672"/>
            <a:ext cx="3528392" cy="4442991"/>
          </a:xfrm>
          <a:prstGeom prst="rect">
            <a:avLst/>
          </a:prstGeom>
          <a:noFill/>
        </p:spPr>
      </p:pic>
      <p:pic>
        <p:nvPicPr>
          <p:cNvPr id="8" name="Picture 4" descr="C:\Documents and Settings\Nedilskaja\Рабочий стол\Выступление\Фотографии\IMG_25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670" t="15120" r="5501"/>
          <a:stretch>
            <a:fillRect/>
          </a:stretch>
        </p:blipFill>
        <p:spPr bwMode="auto">
          <a:xfrm>
            <a:off x="5076056" y="530225"/>
            <a:ext cx="3384375" cy="438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SC002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286250" cy="5112568"/>
          </a:xfrm>
          <a:prstGeom prst="rect">
            <a:avLst/>
          </a:prstGeom>
          <a:noFill/>
        </p:spPr>
      </p:pic>
      <p:pic>
        <p:nvPicPr>
          <p:cNvPr id="16386" name="Picture 2" descr="\\srv1\teachers_nkse\Пентегова С.И\фото\IMG_2506[1].JPG"/>
          <p:cNvPicPr>
            <a:picLocks noChangeAspect="1" noChangeArrowheads="1"/>
          </p:cNvPicPr>
          <p:nvPr/>
        </p:nvPicPr>
        <p:blipFill>
          <a:blip r:embed="rId4" cstate="print"/>
          <a:srcRect l="26375" r="17870"/>
          <a:stretch>
            <a:fillRect/>
          </a:stretch>
        </p:blipFill>
        <p:spPr bwMode="auto">
          <a:xfrm>
            <a:off x="4644008" y="1340768"/>
            <a:ext cx="4104456" cy="50768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Научно – практическая конференция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01622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НАУЧНО-ПРАКТИЧЕСКАЯ РАБОТА 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Проект генплана микрорайона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«Толстый  </a:t>
            </a:r>
            <a:r>
              <a:rPr lang="ru-RU" sz="2000" dirty="0" err="1">
                <a:solidFill>
                  <a:srgbClr val="002060"/>
                </a:solidFill>
              </a:rPr>
              <a:t>мыс</a:t>
            </a:r>
            <a:r>
              <a:rPr lang="ru-RU" sz="2000" dirty="0" err="1" smtClean="0">
                <a:solidFill>
                  <a:srgbClr val="002060"/>
                </a:solidFill>
              </a:rPr>
              <a:t>»,г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smtClean="0">
                <a:solidFill>
                  <a:srgbClr val="002060"/>
                </a:solidFill>
              </a:rPr>
              <a:t>Геленджик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rgbClr val="002060"/>
                </a:solidFill>
                <a:ea typeface="+mn-ea"/>
                <a:cs typeface="+mn-cs"/>
              </a:rPr>
              <a:t>Студенты  третьего курса  отделения  строительных технологий и градостроительства НКСЭ </a:t>
            </a:r>
            <a:r>
              <a:rPr lang="ru-RU" sz="1800" dirty="0" err="1">
                <a:solidFill>
                  <a:srgbClr val="002060"/>
                </a:solidFill>
                <a:ea typeface="+mn-ea"/>
                <a:cs typeface="+mn-cs"/>
              </a:rPr>
              <a:t>г.Новороссийска</a:t>
            </a:r>
            <a:r>
              <a:rPr lang="ru-RU" sz="18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  </a:t>
            </a:r>
            <a:br>
              <a:rPr lang="ru-RU" sz="1600" b="1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srgbClr val="002060"/>
                </a:solidFill>
                <a:ea typeface="+mn-ea"/>
                <a:cs typeface="+mn-cs"/>
              </a:rPr>
              <a:t> -   Дрожжина К., Петрова А., Щербаков А.</a:t>
            </a:r>
            <a:br>
              <a:rPr lang="ru-RU" sz="1800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srgbClr val="002060"/>
                </a:solidFill>
                <a:ea typeface="+mn-ea"/>
                <a:cs typeface="+mn-cs"/>
              </a:rPr>
              <a:t>Преподаватель  спец .дисциплин НКСЭ-    </a:t>
            </a:r>
            <a:r>
              <a:rPr lang="ru-RU" sz="1800" dirty="0" err="1">
                <a:solidFill>
                  <a:srgbClr val="002060"/>
                </a:solidFill>
                <a:ea typeface="+mn-ea"/>
                <a:cs typeface="+mn-cs"/>
              </a:rPr>
              <a:t>Недильская</a:t>
            </a:r>
            <a:r>
              <a:rPr lang="ru-RU" sz="1800" dirty="0">
                <a:solidFill>
                  <a:srgbClr val="002060"/>
                </a:solidFill>
                <a:ea typeface="+mn-ea"/>
                <a:cs typeface="+mn-cs"/>
              </a:rPr>
              <a:t> И.И</a:t>
            </a:r>
            <a:r>
              <a:rPr lang="ru-RU" sz="1800">
                <a:solidFill>
                  <a:srgbClr val="002060"/>
                </a:solidFill>
                <a:ea typeface="+mn-ea"/>
                <a:cs typeface="+mn-cs"/>
              </a:rPr>
              <a:t>. </a:t>
            </a:r>
            <a:r>
              <a:rPr lang="ru-RU" sz="1800" smtClean="0">
                <a:solidFill>
                  <a:srgbClr val="002060"/>
                </a:solidFill>
                <a:ea typeface="+mn-ea"/>
                <a:cs typeface="+mn-cs"/>
              </a:rPr>
              <a:t>2013г</a:t>
            </a:r>
            <a:r>
              <a:rPr lang="ru-RU" sz="1800" dirty="0">
                <a:solidFill>
                  <a:srgbClr val="002060"/>
                </a:solidFill>
                <a:ea typeface="+mn-ea"/>
                <a:cs typeface="+mn-cs"/>
              </a:rPr>
              <a:t>.</a:t>
            </a:r>
            <a:endParaRPr lang="ru-RU" sz="1800" dirty="0"/>
          </a:p>
        </p:txBody>
      </p:sp>
      <p:pic>
        <p:nvPicPr>
          <p:cNvPr id="4" name="Содержимое 3" descr="PHOT0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43" t="632" r="8236"/>
          <a:stretch>
            <a:fillRect/>
          </a:stretch>
        </p:blipFill>
        <p:spPr>
          <a:xfrm>
            <a:off x="2051720" y="2276872"/>
            <a:ext cx="5040560" cy="4392488"/>
          </a:xfrm>
        </p:spPr>
      </p:pic>
    </p:spTree>
    <p:extLst>
      <p:ext uri="{BB962C8B-B14F-4D97-AF65-F5344CB8AC3E}">
        <p14:creationId xmlns:p14="http://schemas.microsoft.com/office/powerpoint/2010/main" val="3165734257"/>
      </p:ext>
    </p:extLst>
  </p:cSld>
  <p:clrMapOvr>
    <a:masterClrMapping/>
  </p:clrMapOvr>
  <p:transition advTm="5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620688"/>
            <a:ext cx="3168352" cy="23042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Работы макетной практики</a:t>
            </a:r>
            <a:endParaRPr lang="ru-RU" sz="4400" dirty="0"/>
          </a:p>
        </p:txBody>
      </p:sp>
      <p:pic>
        <p:nvPicPr>
          <p:cNvPr id="4" name="Picture 3" descr="C:\Documents and Settings\Nedilskaja\Рабочий стол\Выступление\Фотографии\DSC02356.JPG"/>
          <p:cNvPicPr>
            <a:picLocks noChangeAspect="1" noChangeArrowheads="1"/>
          </p:cNvPicPr>
          <p:nvPr/>
        </p:nvPicPr>
        <p:blipFill>
          <a:blip r:embed="rId2" cstate="print"/>
          <a:srcRect t="21315"/>
          <a:stretch>
            <a:fillRect/>
          </a:stretch>
        </p:blipFill>
        <p:spPr bwMode="auto">
          <a:xfrm>
            <a:off x="3995936" y="3140968"/>
            <a:ext cx="4752528" cy="3312368"/>
          </a:xfrm>
          <a:prstGeom prst="rect">
            <a:avLst/>
          </a:prstGeom>
          <a:noFill/>
        </p:spPr>
      </p:pic>
      <p:pic>
        <p:nvPicPr>
          <p:cNvPr id="5" name="Picture 2" descr="C:\Documents and Settings\Nedilskaja\Рабочий стол\Выступление\Фотографии\DSC02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76914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\\srv1\teachers_nkse\Пентегова С.И\фото\ОЛИМПИАДА фото\на сайт\_DSC0437.JPG"/>
          <p:cNvPicPr>
            <a:picLocks noChangeAspect="1" noChangeArrowheads="1"/>
          </p:cNvPicPr>
          <p:nvPr/>
        </p:nvPicPr>
        <p:blipFill>
          <a:blip r:embed="rId2" cstate="print"/>
          <a:srcRect l="4692" t="3704" r="7780"/>
          <a:stretch>
            <a:fillRect/>
          </a:stretch>
        </p:blipFill>
        <p:spPr bwMode="auto">
          <a:xfrm>
            <a:off x="5364088" y="2636912"/>
            <a:ext cx="3456384" cy="381642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3317" name="Picture 5" descr="\\srv1\teachers_nkse\Пентегова С.И\фото\ОЛИМПИАДА фото\на сайт\_DSC0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627784" cy="26642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079500" y="764704"/>
            <a:ext cx="8064500" cy="17281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Краевая олимпиада по специальности «Строительство и эксплуатация зданий и сооружений»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400" b="1" dirty="0" err="1" smtClean="0">
                <a:solidFill>
                  <a:schemeClr val="tx1"/>
                </a:solidFill>
              </a:rPr>
              <a:t>Афонин</a:t>
            </a:r>
            <a:r>
              <a:rPr lang="ru-RU" sz="2400" b="1" dirty="0" smtClean="0">
                <a:solidFill>
                  <a:schemeClr val="tx1"/>
                </a:solidFill>
              </a:rPr>
              <a:t> Игорь – занял 3 место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3316" name="Picture 4" descr="\\srv1\teachers_nkse\Пентегова С.И\фото\ОЛИМПИАДА фото\на сайт\_DSC0421.JPG"/>
          <p:cNvPicPr>
            <a:picLocks noChangeAspect="1" noChangeArrowheads="1"/>
          </p:cNvPicPr>
          <p:nvPr/>
        </p:nvPicPr>
        <p:blipFill>
          <a:blip r:embed="rId4" cstate="print"/>
          <a:srcRect r="17568"/>
          <a:stretch>
            <a:fillRect/>
          </a:stretch>
        </p:blipFill>
        <p:spPr bwMode="auto">
          <a:xfrm>
            <a:off x="1763688" y="2636912"/>
            <a:ext cx="4392488" cy="374326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\\srv1\teachers_nkse\Пентегова С.И\фото\ОЛИМПИАДА фото\на сайт\_DSC0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56784" cy="504056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Участницы краевой олимпиады по специальности «Строительство и эксплуатация зданий и сооружений»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467544" y="548680"/>
            <a:ext cx="7921625" cy="576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Защита дипломных проектов</a:t>
            </a:r>
            <a:endParaRPr lang="ru-RU" sz="3600" dirty="0"/>
          </a:p>
        </p:txBody>
      </p:sp>
      <p:pic>
        <p:nvPicPr>
          <p:cNvPr id="9218" name="Picture 2" descr="C:\Documents and Settings\Nedilskaja\Рабочий стол\Выступление\Новая папка\IMG_5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20000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467544" y="548680"/>
            <a:ext cx="7921625" cy="576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Защита дипломных проектов</a:t>
            </a:r>
            <a:endParaRPr lang="ru-RU" sz="3600" dirty="0"/>
          </a:p>
        </p:txBody>
      </p:sp>
      <p:pic>
        <p:nvPicPr>
          <p:cNvPr id="10242" name="Picture 2" descr="C:\Documents and Settings\Nedilskaja\Рабочий стол\Выступление\Новая папка\IMG_5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92888" cy="525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82809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3400" dirty="0"/>
              <a:t>Интеграция — это объединение в одно целое различных элементов или частей </a:t>
            </a:r>
            <a:r>
              <a:rPr lang="ru-RU" sz="3400" dirty="0" smtClean="0"/>
              <a:t>в </a:t>
            </a:r>
            <a:r>
              <a:rPr lang="ru-RU" sz="3400" dirty="0"/>
              <a:t>учебном процессе колледжа прослеживаются </a:t>
            </a:r>
            <a:r>
              <a:rPr lang="ru-RU" sz="3400" dirty="0" smtClean="0"/>
              <a:t>такие </a:t>
            </a:r>
            <a:r>
              <a:rPr lang="ru-RU" sz="3400" dirty="0"/>
              <a:t>уровни </a:t>
            </a:r>
            <a:r>
              <a:rPr lang="ru-RU" sz="3400" dirty="0" smtClean="0"/>
              <a:t>интеграции как </a:t>
            </a:r>
            <a:r>
              <a:rPr lang="ru-RU" sz="3400" dirty="0" err="1" smtClean="0"/>
              <a:t>внутрипредметная</a:t>
            </a:r>
            <a:r>
              <a:rPr lang="ru-RU" sz="3400" dirty="0"/>
              <a:t>, </a:t>
            </a:r>
            <a:r>
              <a:rPr lang="ru-RU" sz="3400" dirty="0" err="1" smtClean="0"/>
              <a:t>межпредметная</a:t>
            </a:r>
            <a:r>
              <a:rPr lang="ru-RU" sz="3400" dirty="0" smtClean="0"/>
              <a:t>. </a:t>
            </a:r>
            <a:r>
              <a:rPr lang="ru-RU" sz="3600" dirty="0" smtClean="0"/>
              <a:t>  </a:t>
            </a:r>
            <a:endParaRPr lang="ru-RU" sz="36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 descr="books"/>
          <p:cNvPicPr/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292080" y="3429000"/>
            <a:ext cx="34563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Nedilskaja\Рабочий стол\Выступление\Фотографии\DSC02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08912" cy="525658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3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Дипломный проект студента группы СЗ - 41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7921625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Защита дипломных проектов</a:t>
            </a:r>
            <a:endParaRPr lang="ru-RU" sz="3600" dirty="0"/>
          </a:p>
        </p:txBody>
      </p:sp>
      <p:pic>
        <p:nvPicPr>
          <p:cNvPr id="11266" name="Picture 2" descr="C:\Documents and Settings\Nedilskaja\Рабочий стол\Выступление\Новая папка\P921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13690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7921625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Защита дипломных проектов</a:t>
            </a:r>
            <a:endParaRPr lang="ru-RU" sz="3600" dirty="0"/>
          </a:p>
        </p:txBody>
      </p:sp>
      <p:pic>
        <p:nvPicPr>
          <p:cNvPr id="12290" name="Picture 2" descr="C:\Documents and Settings\Nedilskaja\Рабочий стол\Выступление\Новая папка\IMG_5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848872" cy="525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-901535"/>
            <a:ext cx="84249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4013" marR="0" lvl="0" indent="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354013" marR="0" lvl="0" indent="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ea typeface="Calibri" pitchFamily="34" charset="0"/>
              <a:cs typeface="Times New Roman" pitchFamily="18" charset="0"/>
            </a:endParaRPr>
          </a:p>
          <a:p>
            <a:pPr marL="354013" marR="0" lvl="0" indent="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354013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изучения и применения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пакета AutoCad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необходим компьютерный класс, оборудованный соответствующим образом.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\\dc1\foto_album\НКСЭ\Помещения\2013\105 уч_корп 2\IMG_4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813690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540385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a typeface="Calibri"/>
                <a:cs typeface="Times New Roman"/>
              </a:rPr>
              <a:t>Для </a:t>
            </a:r>
            <a:r>
              <a:rPr lang="ru-RU" sz="2800" dirty="0">
                <a:ea typeface="Calibri"/>
                <a:cs typeface="Times New Roman"/>
              </a:rPr>
              <a:t>качественного обучения автоматизированному обучению </a:t>
            </a:r>
            <a:r>
              <a:rPr lang="ru-RU" sz="2800" dirty="0" smtClean="0">
                <a:ea typeface="Calibri"/>
                <a:cs typeface="Times New Roman"/>
              </a:rPr>
              <a:t>  </a:t>
            </a:r>
            <a:r>
              <a:rPr lang="ru-RU" sz="2800" dirty="0">
                <a:ea typeface="Calibri"/>
                <a:cs typeface="Times New Roman"/>
              </a:rPr>
              <a:t>была закуплена </a:t>
            </a:r>
            <a:r>
              <a:rPr lang="ru-RU" sz="2800" dirty="0" err="1" smtClean="0">
                <a:ea typeface="Calibri"/>
                <a:cs typeface="Times New Roman"/>
              </a:rPr>
              <a:t>медиалаборатория</a:t>
            </a:r>
            <a:r>
              <a:rPr lang="ru-RU" sz="2800" dirty="0">
                <a:ea typeface="Calibri"/>
                <a:cs typeface="Times New Roman"/>
              </a:rPr>
              <a:t>, в которой установлены самые современные версии пакетов автоматизированного проектирования : для специальности </a:t>
            </a:r>
            <a:r>
              <a:rPr lang="ru-RU" sz="2800" dirty="0" smtClean="0">
                <a:ea typeface="Calibri"/>
                <a:cs typeface="Times New Roman"/>
              </a:rPr>
              <a:t>08.02.01 </a:t>
            </a:r>
            <a:r>
              <a:rPr lang="ru-RU" sz="2800" dirty="0">
                <a:ea typeface="Calibri"/>
                <a:cs typeface="Times New Roman"/>
              </a:rPr>
              <a:t>«Строительство и эксплуатация зданий и сооружений»- «</a:t>
            </a:r>
            <a:r>
              <a:rPr lang="ru-RU" sz="2800" dirty="0" err="1">
                <a:ea typeface="Calibri"/>
                <a:cs typeface="Times New Roman"/>
              </a:rPr>
              <a:t>AutoCad</a:t>
            </a:r>
            <a:r>
              <a:rPr lang="ru-RU" sz="2800" dirty="0">
                <a:ea typeface="Calibri"/>
                <a:cs typeface="Times New Roman"/>
              </a:rPr>
              <a:t>»,Для специальности «Архитектура», «Дизайнер (по отраслям)»- «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ArCon</a:t>
            </a:r>
            <a:r>
              <a:rPr lang="ru-RU" sz="2800" dirty="0" smtClean="0">
                <a:ea typeface="Calibri"/>
                <a:cs typeface="Times New Roman"/>
              </a:rPr>
              <a:t>».</a:t>
            </a:r>
            <a:endParaRPr lang="ru-RU" sz="28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istomina\Рабочий стол\500x350-3Dlabora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19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117503"/>
            <a:ext cx="81369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marR="0" lvl="0" indent="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R="0" lvl="0" indent="45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НКСЭ применяется комплексное обучение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графическим пакетам AutoCad, используется межпредметная связь между дисциплинами: инженерная графика, начертательная геометрия , информационные технологии в профессиональной деятельности, системы автоматизированного проектирования, Архитектура зданий, технологическое проектирование строительных процессов возведения зданий –работают в пакете AutoCad.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d.nkse.ru/images/stories/str/11/26_10_11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2216">
            <a:off x="5000344" y="3824372"/>
            <a:ext cx="4214242" cy="295351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332657"/>
            <a:ext cx="81369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/>
              <a:t>Графический </a:t>
            </a:r>
            <a:r>
              <a:rPr lang="ru-RU" sz="2400" dirty="0"/>
              <a:t>пакет AutoCad имеет ряд преимуществ по сравнению с другими графическими редакторами, среди которых основными являются: </a:t>
            </a:r>
            <a:br>
              <a:rPr lang="ru-RU" sz="2400" dirty="0"/>
            </a:br>
            <a:r>
              <a:rPr lang="ru-RU" sz="2400" dirty="0"/>
              <a:t>- применение более точной (по сравнению с растровой) векторной графики; </a:t>
            </a:r>
            <a:br>
              <a:rPr lang="ru-RU" sz="2400" dirty="0"/>
            </a:br>
            <a:r>
              <a:rPr lang="ru-RU" sz="2400" dirty="0"/>
              <a:t>- возможность работы с плоской и объемной графикой; </a:t>
            </a:r>
            <a:br>
              <a:rPr lang="ru-RU" sz="2400" dirty="0"/>
            </a:br>
            <a:r>
              <a:rPr lang="ru-RU" sz="2400" dirty="0"/>
              <a:t>- применение многослойной графики, позволяющей эффективно осуществлять фрагментацию сложных графических </a:t>
            </a:r>
            <a:r>
              <a:rPr lang="ru-RU" sz="2400" dirty="0" smtClean="0"/>
              <a:t>образов.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72003"/>
            <a:ext cx="9144000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4013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Результатом интеграции должны стать:</a:t>
            </a:r>
          </a:p>
          <a:p>
            <a:pPr marL="354013" marR="0" lvl="0" indent="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68000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систематизация знаний;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68000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обобщение умений, способствующих комплексному применению знаний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68000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усиление мировоззренческой направленности познавательных интересов студентов;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68000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эффективное формирование убеждений и достижение всестороннего развития личности.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-384186"/>
            <a:ext cx="83529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530225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Полученные знания помогают студентам в выполнении курсовых и дипломных проектов, а самое главное – повысить свои шансы на получение интересной и престижной работы.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 descr="DSC022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3888432" cy="3096344"/>
          </a:xfrm>
          <a:prstGeom prst="rect">
            <a:avLst/>
          </a:prstGeom>
          <a:noFill/>
        </p:spPr>
      </p:pic>
      <p:pic>
        <p:nvPicPr>
          <p:cNvPr id="4" name="Picture 2" descr="P101022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96952"/>
            <a:ext cx="417646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510794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marR="0" lvl="0" indent="368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65113" marR="0" lvl="0" indent="368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265113" marR="0" lvl="0" indent="368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65113" marR="0" lvl="0" indent="368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92053"/>
            <a:ext cx="856895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540385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a typeface="Calibri"/>
                <a:cs typeface="Times New Roman"/>
              </a:rPr>
              <a:t>Новые </a:t>
            </a:r>
            <a:r>
              <a:rPr lang="ru-RU" sz="2400" dirty="0">
                <a:ea typeface="Calibri"/>
                <a:cs typeface="Times New Roman"/>
              </a:rPr>
              <a:t>информационные технологии и расширение компьютерной базы позволяют модернизировать учебный процесс, он становится более эффективным, более интересным, интерактивным, что, несомненно, повышает качество знаний студентов</a:t>
            </a:r>
            <a:r>
              <a:rPr lang="ru-RU" sz="2400" dirty="0" smtClean="0">
                <a:ea typeface="Calibri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\\srv1\teachers_nkse\Калустьянц\050320133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068960"/>
            <a:ext cx="4176464" cy="3456384"/>
          </a:xfrm>
          <a:prstGeom prst="rect">
            <a:avLst/>
          </a:prstGeom>
          <a:noFill/>
        </p:spPr>
      </p:pic>
      <p:pic>
        <p:nvPicPr>
          <p:cNvPr id="6" name="Picture 2" descr="C:\Documents and Settings\istomina\Рабочий стол\500x350-3Dlabora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24847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584684"/>
            <a:ext cx="83529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marR="0" lvl="0" indent="368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265113" marR="0" lvl="0" indent="368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ea typeface="Calibri" pitchFamily="34" charset="0"/>
              <a:cs typeface="Times New Roman" pitchFamily="18" charset="0"/>
            </a:endParaRPr>
          </a:p>
          <a:p>
            <a:pPr marL="265113" marR="0" lvl="0" indent="368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265113" marR="0" lvl="0" indent="368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cs typeface="Times New Roman" pitchFamily="18" charset="0"/>
            </a:endParaRPr>
          </a:p>
          <a:p>
            <a:pPr marL="265113" marR="0" lvl="0" indent="368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265113" marR="0" lvl="0" indent="368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3683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В учебном процессе   строительного отделения НКСЭ профессиональная деятельность реализуется через курсовое и дипломное проектирование. 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2050" name="Picture 2" descr="C:\Documents and Settings\Nedilskaja\Рабочий стол\Выступление\фото\DSC_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92088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345680" cy="5346920"/>
          </a:xfrm>
        </p:spPr>
        <p:txBody>
          <a:bodyPr>
            <a:normAutofit/>
          </a:bodyPr>
          <a:lstStyle/>
          <a:p>
            <a:pPr marL="0" lvl="0" indent="4500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Курсовая работа - организационная форма обучения, применяемая на заключительном этапе изучения учебной дисциплины.</a:t>
            </a:r>
            <a:endParaRPr lang="ru-RU" sz="2400" dirty="0" smtClean="0"/>
          </a:p>
          <a:p>
            <a:pPr marL="0" lvl="0" indent="4500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Задача курсовой работы сформулирована таким образом, чтобы студент оперировал большей частью знаний, полученных по дисциплине.</a:t>
            </a:r>
          </a:p>
        </p:txBody>
      </p:sp>
      <p:pic>
        <p:nvPicPr>
          <p:cNvPr id="4098" name="Picture 2" descr="C:\Documents and Settings\Nedilskaja\Рабочий стол\Выступление\фото\DSC_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74441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853208" cy="7921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Курсовые проекты студентов группы А - 41</a:t>
            </a:r>
            <a:endParaRPr lang="ru-RU" dirty="0"/>
          </a:p>
        </p:txBody>
      </p:sp>
      <p:pic>
        <p:nvPicPr>
          <p:cNvPr id="5122" name="Picture 2" descr="C:\Documents and Settings\Nedilskaja\Рабочий стол\Выступление\фото\DSC_00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013" y="1628800"/>
            <a:ext cx="3930650" cy="3744416"/>
          </a:xfrm>
          <a:prstGeom prst="rect">
            <a:avLst/>
          </a:prstGeom>
          <a:noFill/>
        </p:spPr>
      </p:pic>
      <p:pic>
        <p:nvPicPr>
          <p:cNvPr id="5123" name="Picture 3" descr="C:\Documents and Settings\Nedilskaja\Рабочий стол\Выступление\фото\DSC_00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1628800"/>
            <a:ext cx="3930650" cy="374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853208" cy="7921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Курсовые проекты студентов группы СЗ - 41</a:t>
            </a:r>
            <a:endParaRPr lang="ru-RU" sz="3200" dirty="0"/>
          </a:p>
        </p:txBody>
      </p:sp>
      <p:pic>
        <p:nvPicPr>
          <p:cNvPr id="15362" name="Picture 2" descr="C:\Documents and Settings\Nedilskaja\Рабочий стол\Выступление\фото\DSC_00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930650" cy="3384376"/>
          </a:xfrm>
          <a:prstGeom prst="rect">
            <a:avLst/>
          </a:prstGeom>
          <a:noFill/>
        </p:spPr>
      </p:pic>
      <p:pic>
        <p:nvPicPr>
          <p:cNvPr id="15363" name="Picture 3" descr="C:\Documents and Settings\Nedilskaja\Рабочий стол\Выступление\фото\DSC_00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3930650" cy="3369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E0DB74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323</TotalTime>
  <Words>349</Words>
  <Application>Microsoft Office PowerPoint</Application>
  <PresentationFormat>Экран (4:3)</PresentationFormat>
  <Paragraphs>49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Wingdings 2</vt:lpstr>
      <vt:lpstr>Аспект</vt:lpstr>
      <vt:lpstr>Тема Office</vt:lpstr>
      <vt:lpstr>Межпредметная интеграция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 – практическая конференция</vt:lpstr>
      <vt:lpstr>Презентация PowerPoint</vt:lpstr>
      <vt:lpstr>НАУЧНО-ПРАКТИЧЕСКАЯ РАБОТА  Проект генплана микрорайона «Толстый  мыс»,г. Геленджик  Студенты  третьего курса  отделения  строительных технологий и градостроительства НКСЭ г.Новороссийска     -   Дрожжина К., Петрова А., Щербаков А. Преподаватель  спец .дисциплин НКСЭ-    Недильская И.И. 2013г.</vt:lpstr>
      <vt:lpstr>Работы макетной практики</vt:lpstr>
      <vt:lpstr>Краевая олимпиада по специальности «Строительство и эксплуатация зданий и сооружений»  Афонин Игорь – занял 3 место</vt:lpstr>
      <vt:lpstr>Презентация PowerPoint</vt:lpstr>
      <vt:lpstr>Защита дипломных проектов</vt:lpstr>
      <vt:lpstr>Защита дипломных проектов</vt:lpstr>
      <vt:lpstr>Презентация PowerPoint</vt:lpstr>
      <vt:lpstr>Защита дипломных проектов</vt:lpstr>
      <vt:lpstr>Защита дипломных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Межпредметная интеграция</dc:title>
  <dc:creator>user</dc:creator>
  <cp:lastModifiedBy>днс</cp:lastModifiedBy>
  <cp:revision>106</cp:revision>
  <dcterms:created xsi:type="dcterms:W3CDTF">2013-11-25T09:00:33Z</dcterms:created>
  <dcterms:modified xsi:type="dcterms:W3CDTF">2020-05-06T09:34:31Z</dcterms:modified>
</cp:coreProperties>
</file>