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99" d="100"/>
          <a:sy n="99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BD3E402-AE2D-4042-B15E-4B1083FB30F1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43C528-A3A5-426B-A737-51DF54D708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E402-AE2D-4042-B15E-4B1083FB30F1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C528-A3A5-426B-A737-51DF54D70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E402-AE2D-4042-B15E-4B1083FB30F1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C528-A3A5-426B-A737-51DF54D708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D3E402-AE2D-4042-B15E-4B1083FB30F1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243C528-A3A5-426B-A737-51DF54D708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E402-AE2D-4042-B15E-4B1083FB30F1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43C528-A3A5-426B-A737-51DF54D708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BD3E402-AE2D-4042-B15E-4B1083FB30F1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43C528-A3A5-426B-A737-51DF54D708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BD3E402-AE2D-4042-B15E-4B1083FB30F1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243C528-A3A5-426B-A737-51DF54D708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E402-AE2D-4042-B15E-4B1083FB30F1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43C528-A3A5-426B-A737-51DF54D708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E402-AE2D-4042-B15E-4B1083FB30F1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43C528-A3A5-426B-A737-51DF54D708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BD3E402-AE2D-4042-B15E-4B1083FB30F1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43C528-A3A5-426B-A737-51DF54D708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8BD3E402-AE2D-4042-B15E-4B1083FB30F1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2243C528-A3A5-426B-A737-51DF54D708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BD3E402-AE2D-4042-B15E-4B1083FB30F1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2243C528-A3A5-426B-A737-51DF54D7086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492896"/>
            <a:ext cx="4013200" cy="5994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Современные виды цветочного оформления объектов озеленения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22848"/>
            <a:ext cx="242093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639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60648"/>
            <a:ext cx="4114800" cy="701040"/>
          </a:xfrm>
        </p:spPr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82340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1</a:t>
            </a:r>
            <a:r>
              <a:rPr lang="ru-RU" sz="2400" dirty="0" smtClean="0"/>
              <a:t>.  Горбатова, </a:t>
            </a:r>
            <a:r>
              <a:rPr lang="ru-RU" sz="2400" dirty="0" err="1" smtClean="0"/>
              <a:t>В.И.Основы</a:t>
            </a:r>
            <a:r>
              <a:rPr lang="ru-RU" sz="2400" dirty="0" smtClean="0"/>
              <a:t> садово-паркового искусства: образования / </a:t>
            </a:r>
            <a:r>
              <a:rPr lang="ru-RU" sz="2400" dirty="0" err="1" smtClean="0"/>
              <a:t>Ермолович</a:t>
            </a:r>
            <a:r>
              <a:rPr lang="ru-RU" sz="2400" dirty="0" smtClean="0"/>
              <a:t> Е.Л., </a:t>
            </a:r>
            <a:r>
              <a:rPr lang="ru-RU" sz="2400" dirty="0" err="1" smtClean="0"/>
              <a:t>Авксентьева</a:t>
            </a:r>
            <a:r>
              <a:rPr lang="ru-RU" sz="2400" dirty="0" smtClean="0"/>
              <a:t> Е.Ю. - М. : </a:t>
            </a:r>
            <a:r>
              <a:rPr lang="ru-RU" sz="2400" dirty="0" err="1" smtClean="0"/>
              <a:t>АкадемияУчебник</a:t>
            </a:r>
            <a:r>
              <a:rPr lang="ru-RU" sz="2400" dirty="0" smtClean="0"/>
              <a:t> для студ. учреждений сред. проф. образования / 3-е изд. стер. - М.: Академия, 2019. - 208 с. </a:t>
            </a:r>
          </a:p>
          <a:p>
            <a:r>
              <a:rPr lang="ru-RU" sz="2400" dirty="0" smtClean="0"/>
              <a:t>2.  </a:t>
            </a:r>
            <a:r>
              <a:rPr lang="ru-RU" sz="2400" dirty="0" err="1" smtClean="0"/>
              <a:t>Гостев</a:t>
            </a:r>
            <a:r>
              <a:rPr lang="ru-RU" sz="2400" dirty="0" smtClean="0"/>
              <a:t>, В.Ф. Проектирование садов и парков: Учебник / </a:t>
            </a:r>
            <a:r>
              <a:rPr lang="ru-RU" sz="2400" dirty="0" err="1" smtClean="0"/>
              <a:t>Юскевич</a:t>
            </a:r>
            <a:r>
              <a:rPr lang="ru-RU" sz="2400" dirty="0" smtClean="0"/>
              <a:t> Н.Н.- 5-е изд., стер. - СПб.: Лань, 2018. - 344 с. </a:t>
            </a:r>
          </a:p>
          <a:p>
            <a:r>
              <a:rPr lang="ru-RU" sz="2400" dirty="0" smtClean="0"/>
              <a:t>3.  Курицына, </a:t>
            </a:r>
            <a:r>
              <a:rPr lang="ru-RU" sz="2400" dirty="0" err="1" smtClean="0"/>
              <a:t>Т.А.Озеленение</a:t>
            </a:r>
            <a:r>
              <a:rPr lang="ru-RU" sz="2400" dirty="0" smtClean="0"/>
              <a:t> и благоустройство различных территорий : Учебник для студ. учреждений сред. проф., 2017. - 240 с.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225871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2492896"/>
            <a:ext cx="4013200" cy="59944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286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-29267"/>
            <a:ext cx="8229600" cy="1586059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Орнаментальный цветник. </a:t>
            </a:r>
            <a:endParaRPr lang="ru-RU" sz="2400" dirty="0" smtClean="0"/>
          </a:p>
          <a:p>
            <a:r>
              <a:rPr lang="ru-RU" sz="2400" dirty="0" err="1" smtClean="0"/>
              <a:t>Цветни́к</a:t>
            </a:r>
            <a:r>
              <a:rPr lang="ru-RU" sz="2400" dirty="0" smtClean="0"/>
              <a:t> </a:t>
            </a:r>
            <a:r>
              <a:rPr lang="ru-RU" sz="2400" dirty="0"/>
              <a:t>— участок (ограниченная территория), на котором выращивают декоративные растения. Чаще всего это травянистые цветковые растения, но могут присутствовать также кустарники и небольшие деревья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772816"/>
            <a:ext cx="7200801" cy="476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285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7504" y="1916832"/>
            <a:ext cx="4023360" cy="4005072"/>
          </a:xfrm>
        </p:spPr>
        <p:txBody>
          <a:bodyPr/>
          <a:lstStyle/>
          <a:p>
            <a:r>
              <a:rPr lang="ru-RU" dirty="0"/>
              <a:t>Цветники используют для украшения садов, парков, а также пространства перед входом в здание. В качестве фона для красивоцветущих или других выделяющихся декоративных растений в цветниках нередко используют газон.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1988840"/>
            <a:ext cx="4532246" cy="3399184"/>
          </a:xfrm>
        </p:spPr>
      </p:pic>
    </p:spTree>
    <p:extLst>
      <p:ext uri="{BB962C8B-B14F-4D97-AF65-F5344CB8AC3E}">
        <p14:creationId xmlns:p14="http://schemas.microsoft.com/office/powerpoint/2010/main" xmlns="" val="419310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636912"/>
            <a:ext cx="4422297" cy="2675489"/>
          </a:xfrm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716016" y="1556792"/>
            <a:ext cx="4023360" cy="5112568"/>
          </a:xfrm>
        </p:spPr>
        <p:txBody>
          <a:bodyPr>
            <a:normAutofit/>
          </a:bodyPr>
          <a:lstStyle/>
          <a:p>
            <a:r>
              <a:rPr lang="ru-RU" dirty="0"/>
              <a:t>Растения для цветников подбирают таким образом, чтобы их цветки и вегетативные органы гармонировали друг с другом по окраске, форме и размерам, а сами растения — по срокам развития, времени и продолжительности цветения. В зависимости от растительного состава, характера участка, его геометрии и других факторов выделяют несколько типов цветников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61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9512" y="1930520"/>
            <a:ext cx="4023360" cy="400507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Альпи́йская</a:t>
            </a:r>
            <a:r>
              <a:rPr lang="ru-RU" dirty="0" smtClean="0"/>
              <a:t> </a:t>
            </a:r>
            <a:r>
              <a:rPr lang="ru-RU" dirty="0" err="1"/>
              <a:t>го́рка</a:t>
            </a:r>
            <a:r>
              <a:rPr lang="ru-RU" dirty="0"/>
              <a:t>, или </a:t>
            </a:r>
            <a:r>
              <a:rPr lang="ru-RU" dirty="0" err="1"/>
              <a:t>альпина́рий</a:t>
            </a:r>
            <a:r>
              <a:rPr lang="ru-RU" dirty="0"/>
              <a:t> — участок, на котором выращивают растения, характерные для альпийского и субальпийского пояса, а также растения-литофиты. Обычно в середине альпийской горки устанавливают крупный камень, символизирующий горную вершину, вокруг размещают камни меньшего размера, между ними высаживают растения. Нередко для альпийских горок используют не только горные, но и другие растения, похожие на горные.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1484784"/>
            <a:ext cx="3048000" cy="201777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67744" y="404664"/>
            <a:ext cx="4824536" cy="648072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Альпийская </a:t>
            </a:r>
            <a:r>
              <a:rPr lang="ru-RU" sz="1600" dirty="0"/>
              <a:t>горка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789040"/>
            <a:ext cx="3729492" cy="278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912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4077072"/>
            <a:ext cx="3960440" cy="2700300"/>
          </a:xfrm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572000" y="1484784"/>
            <a:ext cx="4023360" cy="4005072"/>
          </a:xfrm>
        </p:spPr>
        <p:txBody>
          <a:bodyPr/>
          <a:lstStyle/>
          <a:p>
            <a:r>
              <a:rPr lang="ru-RU" dirty="0" err="1" smtClean="0"/>
              <a:t>Во́дный</a:t>
            </a:r>
            <a:r>
              <a:rPr lang="ru-RU" dirty="0" smtClean="0"/>
              <a:t> </a:t>
            </a:r>
            <a:r>
              <a:rPr lang="ru-RU" dirty="0" err="1"/>
              <a:t>цветни́к</a:t>
            </a:r>
            <a:r>
              <a:rPr lang="ru-RU" dirty="0"/>
              <a:t> — участок с водоёмом. Обычно состоит из обрамлённого камнями небольшого водоёма, в котором растут водные растения, а также из прибрежных растений, подходящей к водоёму дорожки и скамейки.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11760" y="260648"/>
            <a:ext cx="4464496" cy="839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Водный </a:t>
            </a:r>
            <a:r>
              <a:rPr lang="ru-RU" dirty="0"/>
              <a:t>цветник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937" y="1700808"/>
            <a:ext cx="3912435" cy="293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367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7504" y="1556792"/>
            <a:ext cx="4023360" cy="4896544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Миксбо́рдер</a:t>
            </a:r>
            <a:r>
              <a:rPr lang="ru-RU" dirty="0" smtClean="0"/>
              <a:t> </a:t>
            </a:r>
            <a:r>
              <a:rPr lang="ru-RU" dirty="0"/>
              <a:t>(от англ. </a:t>
            </a:r>
            <a:r>
              <a:rPr lang="ru-RU" dirty="0" err="1"/>
              <a:t>mix</a:t>
            </a:r>
            <a:r>
              <a:rPr lang="ru-RU" dirty="0"/>
              <a:t> — «смешивать» и </a:t>
            </a:r>
            <a:r>
              <a:rPr lang="ru-RU" dirty="0" err="1"/>
              <a:t>border</a:t>
            </a:r>
            <a:r>
              <a:rPr lang="ru-RU" dirty="0"/>
              <a:t> — «граница») — вытянутый цветник, в котором растения подбираются таким образом, чтобы цветник выглядел декоративно большую часть года. В миксбордере присутствуют как древесные растения, так и травянистые. Если миксбордер с одной стороны ограничен дорогой (дорожкой), а с другой — стеной (изгородью), низкорослые растения сажают вдоль дороги, а самые высокие — вдоль стены (самыми высокими могут быть также лианы, обвивающие стену); растения в центре имеют промежуточную высоту. Считается, что ширина миксбордера не должна более чем в полтора раза превышать высоту самого высокого растения.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412776"/>
            <a:ext cx="3744416" cy="249850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11760" y="332656"/>
            <a:ext cx="4114800" cy="701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Миксбордер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4117705"/>
            <a:ext cx="3744416" cy="249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656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469741"/>
            <a:ext cx="4022725" cy="3107555"/>
          </a:xfrm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Рока́рий</a:t>
            </a:r>
            <a:r>
              <a:rPr lang="ru-RU" dirty="0"/>
              <a:t> (каменистый сад, каменистая горка) — участок, значительную долю поверхности которого занимают относительно крупные камни. В </a:t>
            </a:r>
            <a:r>
              <a:rPr lang="ru-RU" dirty="0" err="1"/>
              <a:t>рокарии</a:t>
            </a:r>
            <a:r>
              <a:rPr lang="ru-RU" dirty="0"/>
              <a:t> выращивают низкорослые растения: кустарнички (особенно из семейства Вересковые), стелющиеся растения, подушковидные растения. Используют обычно только одну породу камня. Камни укладывают или параллельными линиями, или в естественном («хаотичном») стиле.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Рока́рий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408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для самоконтроля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0" y="2020888"/>
            <a:ext cx="8748464" cy="4005262"/>
          </a:xfrm>
        </p:spPr>
        <p:txBody>
          <a:bodyPr>
            <a:normAutofit/>
          </a:bodyPr>
          <a:lstStyle/>
          <a:p>
            <a:r>
              <a:rPr lang="ru-RU" dirty="0" smtClean="0"/>
              <a:t>1.Приведите примеры современного оформления объектов озеленения.</a:t>
            </a:r>
          </a:p>
          <a:p>
            <a:r>
              <a:rPr lang="ru-RU" dirty="0" smtClean="0"/>
              <a:t>2.В чем особенности каждого из них?</a:t>
            </a:r>
          </a:p>
          <a:p>
            <a:r>
              <a:rPr lang="ru-RU" dirty="0" smtClean="0"/>
              <a:t>3.Какие виды цветников подходят для создания цветника в ландшафтном стиле?</a:t>
            </a:r>
          </a:p>
          <a:p>
            <a:r>
              <a:rPr lang="ru-RU" dirty="0" smtClean="0"/>
              <a:t>4.Какие виды цветников подходят для создания цветника в регулярном стиле?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1275" y="3676650"/>
            <a:ext cx="4022725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1709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53</TotalTime>
  <Words>545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BlackTie</vt:lpstr>
      <vt:lpstr>Современные виды цветочного оформления объектов озеленения</vt:lpstr>
      <vt:lpstr>Слайд 2</vt:lpstr>
      <vt:lpstr>Слайд 3</vt:lpstr>
      <vt:lpstr>Слайд 4</vt:lpstr>
      <vt:lpstr> Альпийская горка </vt:lpstr>
      <vt:lpstr> Водный цветник </vt:lpstr>
      <vt:lpstr> Миксбордер </vt:lpstr>
      <vt:lpstr>Рока́рий</vt:lpstr>
      <vt:lpstr>Вопросы для самоконтроля</vt:lpstr>
      <vt:lpstr>Литература</vt:lpstr>
      <vt:lpstr>Спасибо за внимание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Орнаментальный цветник</dc:title>
  <dc:creator>User</dc:creator>
  <cp:lastModifiedBy>avanesyan</cp:lastModifiedBy>
  <cp:revision>12</cp:revision>
  <dcterms:created xsi:type="dcterms:W3CDTF">2019-04-14T10:09:49Z</dcterms:created>
  <dcterms:modified xsi:type="dcterms:W3CDTF">2020-06-10T07:43:46Z</dcterms:modified>
</cp:coreProperties>
</file>