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27876" y="6429375"/>
            <a:ext cx="285750" cy="209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75" y="4267200"/>
            <a:ext cx="9140825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853176" y="6048375"/>
            <a:ext cx="844550" cy="519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916676" y="6096000"/>
            <a:ext cx="717550" cy="436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05576" y="6146800"/>
            <a:ext cx="546100" cy="328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69076" y="6184900"/>
            <a:ext cx="415925" cy="252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123051" y="6226175"/>
            <a:ext cx="304800" cy="169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676900" y="5897562"/>
            <a:ext cx="608076" cy="255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867400" y="6619875"/>
            <a:ext cx="704850" cy="104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600700" y="6200775"/>
            <a:ext cx="141350" cy="342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667375" y="5945187"/>
            <a:ext cx="1190625" cy="7318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410325" y="5907087"/>
            <a:ext cx="152400" cy="476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208776" y="6267450"/>
            <a:ext cx="133350" cy="841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600450" y="6245225"/>
            <a:ext cx="1012825" cy="5984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673475" y="6283325"/>
            <a:ext cx="862076" cy="5270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716401" y="6316662"/>
            <a:ext cx="795274" cy="4746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759200" y="6345237"/>
            <a:ext cx="704850" cy="4095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786251" y="6357937"/>
            <a:ext cx="655574" cy="3810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868801" y="6391275"/>
            <a:ext cx="485775" cy="304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930650" y="6438900"/>
            <a:ext cx="360425" cy="2143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035425" y="6503987"/>
            <a:ext cx="142875" cy="952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103751" y="6067425"/>
            <a:ext cx="712724" cy="2952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400425" y="6115050"/>
            <a:ext cx="1416050" cy="73342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305175" y="6076950"/>
            <a:ext cx="646176" cy="7715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741926" y="6419850"/>
            <a:ext cx="171450" cy="4000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963926" y="5849937"/>
            <a:ext cx="1644650" cy="998855"/>
          </a:xfrm>
          <a:custGeom>
            <a:avLst/>
            <a:gdLst/>
            <a:ahLst/>
            <a:cxnLst/>
            <a:rect l="l" t="t" r="r" b="b"/>
            <a:pathLst>
              <a:path w="1644650" h="998854">
                <a:moveTo>
                  <a:pt x="271399" y="295275"/>
                </a:moveTo>
                <a:lnTo>
                  <a:pt x="242824" y="266700"/>
                </a:lnTo>
                <a:lnTo>
                  <a:pt x="136525" y="361950"/>
                </a:lnTo>
                <a:lnTo>
                  <a:pt x="68199" y="457200"/>
                </a:lnTo>
                <a:lnTo>
                  <a:pt x="20574" y="569912"/>
                </a:lnTo>
                <a:lnTo>
                  <a:pt x="0" y="684212"/>
                </a:lnTo>
                <a:lnTo>
                  <a:pt x="9525" y="769937"/>
                </a:lnTo>
                <a:lnTo>
                  <a:pt x="39624" y="846137"/>
                </a:lnTo>
                <a:lnTo>
                  <a:pt x="77724" y="922350"/>
                </a:lnTo>
                <a:lnTo>
                  <a:pt x="136525" y="998550"/>
                </a:lnTo>
                <a:lnTo>
                  <a:pt x="193675" y="998550"/>
                </a:lnTo>
                <a:lnTo>
                  <a:pt x="136525" y="922350"/>
                </a:lnTo>
                <a:lnTo>
                  <a:pt x="87249" y="846137"/>
                </a:lnTo>
                <a:lnTo>
                  <a:pt x="58674" y="769937"/>
                </a:lnTo>
                <a:lnTo>
                  <a:pt x="49149" y="684212"/>
                </a:lnTo>
                <a:lnTo>
                  <a:pt x="68199" y="569912"/>
                </a:lnTo>
                <a:lnTo>
                  <a:pt x="106299" y="474662"/>
                </a:lnTo>
                <a:lnTo>
                  <a:pt x="184150" y="381000"/>
                </a:lnTo>
                <a:lnTo>
                  <a:pt x="271399" y="295275"/>
                </a:lnTo>
                <a:close/>
              </a:path>
              <a:path w="1644650" h="998854">
                <a:moveTo>
                  <a:pt x="1644650" y="66675"/>
                </a:moveTo>
                <a:lnTo>
                  <a:pt x="1527175" y="38100"/>
                </a:lnTo>
                <a:lnTo>
                  <a:pt x="1469199" y="28575"/>
                </a:lnTo>
                <a:lnTo>
                  <a:pt x="1411224" y="19050"/>
                </a:lnTo>
                <a:lnTo>
                  <a:pt x="1141349" y="0"/>
                </a:lnTo>
                <a:lnTo>
                  <a:pt x="909574" y="19050"/>
                </a:lnTo>
                <a:lnTo>
                  <a:pt x="687324" y="57150"/>
                </a:lnTo>
                <a:lnTo>
                  <a:pt x="493649" y="123825"/>
                </a:lnTo>
                <a:lnTo>
                  <a:pt x="319024" y="209550"/>
                </a:lnTo>
                <a:lnTo>
                  <a:pt x="349123" y="238125"/>
                </a:lnTo>
                <a:lnTo>
                  <a:pt x="512699" y="152400"/>
                </a:lnTo>
                <a:lnTo>
                  <a:pt x="706374" y="85725"/>
                </a:lnTo>
                <a:lnTo>
                  <a:pt x="919099" y="47625"/>
                </a:lnTo>
                <a:lnTo>
                  <a:pt x="1141349" y="28575"/>
                </a:lnTo>
                <a:lnTo>
                  <a:pt x="1401699" y="47625"/>
                </a:lnTo>
                <a:lnTo>
                  <a:pt x="1517650" y="66675"/>
                </a:lnTo>
                <a:lnTo>
                  <a:pt x="1633474" y="95250"/>
                </a:lnTo>
                <a:lnTo>
                  <a:pt x="1644650" y="666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684776" y="5954712"/>
            <a:ext cx="571500" cy="8937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679825" y="5764212"/>
            <a:ext cx="1711325" cy="6746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245100" y="6477000"/>
            <a:ext cx="155575" cy="3714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6667500" y="5400675"/>
            <a:ext cx="1906651" cy="116046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6553200" y="5343525"/>
            <a:ext cx="863600" cy="11699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7607300" y="5334000"/>
            <a:ext cx="966851" cy="40005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8328025" y="6361112"/>
            <a:ext cx="114300" cy="8572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7151751" y="6465887"/>
            <a:ext cx="1119124" cy="1714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8470900" y="5800725"/>
            <a:ext cx="227075" cy="54133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8034401" y="5753100"/>
            <a:ext cx="131699" cy="14287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6904101" y="5572125"/>
            <a:ext cx="1442974" cy="84613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7245350" y="5543550"/>
            <a:ext cx="579501" cy="10477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7085076" y="5648325"/>
            <a:ext cx="104775" cy="762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7216775" y="5727700"/>
            <a:ext cx="822325" cy="50641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267575" y="5762625"/>
            <a:ext cx="708025" cy="43021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7318375" y="5794375"/>
            <a:ext cx="612775" cy="36988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7388225" y="5838825"/>
            <a:ext cx="473075" cy="2809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445375" y="5870575"/>
            <a:ext cx="352425" cy="22066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7521575" y="5918200"/>
            <a:ext cx="200025" cy="1285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382000" y="5057775"/>
            <a:ext cx="608076" cy="1524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437626" y="4800600"/>
            <a:ext cx="409575" cy="8572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961501" y="4867275"/>
            <a:ext cx="95250" cy="24765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532876" y="5153025"/>
            <a:ext cx="304800" cy="2857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8420100" y="4829175"/>
            <a:ext cx="255650" cy="29527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713851" y="4829175"/>
            <a:ext cx="295275" cy="33337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8485251" y="4854575"/>
            <a:ext cx="474599" cy="29527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8542401" y="4897373"/>
            <a:ext cx="360299" cy="20967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577326" y="4919598"/>
            <a:ext cx="288925" cy="16205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621776" y="4935473"/>
            <a:ext cx="198374" cy="13030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664575" y="4960873"/>
            <a:ext cx="115950" cy="746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283463" y="620268"/>
            <a:ext cx="3313176" cy="65989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330708" y="4521708"/>
            <a:ext cx="5300472" cy="65989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61" Type="http://schemas.openxmlformats.org/officeDocument/2006/relationships/image" Target="../media/image55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27876" y="6429375"/>
            <a:ext cx="285750" cy="209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75" y="4267200"/>
            <a:ext cx="9140825" cy="2590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853176" y="6048375"/>
            <a:ext cx="844550" cy="519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916676" y="6096000"/>
            <a:ext cx="717550" cy="4365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05576" y="6146800"/>
            <a:ext cx="546100" cy="328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69076" y="6184900"/>
            <a:ext cx="415925" cy="2524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123051" y="6226175"/>
            <a:ext cx="304800" cy="1698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676900" y="5897562"/>
            <a:ext cx="608076" cy="2555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867400" y="6619875"/>
            <a:ext cx="704850" cy="1047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600700" y="6200775"/>
            <a:ext cx="141350" cy="342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667375" y="5945187"/>
            <a:ext cx="1190625" cy="7318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410325" y="5907087"/>
            <a:ext cx="152400" cy="476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208776" y="6267450"/>
            <a:ext cx="133350" cy="841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600450" y="6245225"/>
            <a:ext cx="1012825" cy="5984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673475" y="6283325"/>
            <a:ext cx="862076" cy="5270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716401" y="6316662"/>
            <a:ext cx="795274" cy="47466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759200" y="6345237"/>
            <a:ext cx="704850" cy="4095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786251" y="6357937"/>
            <a:ext cx="655574" cy="38100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868801" y="6391275"/>
            <a:ext cx="485775" cy="3048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930650" y="6438900"/>
            <a:ext cx="360425" cy="2143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035425" y="6503987"/>
            <a:ext cx="142875" cy="952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103751" y="6067425"/>
            <a:ext cx="712724" cy="2952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400425" y="6115050"/>
            <a:ext cx="1416050" cy="7334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305175" y="6076950"/>
            <a:ext cx="646176" cy="7715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741926" y="6419850"/>
            <a:ext cx="171450" cy="4000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963926" y="5849937"/>
            <a:ext cx="1644650" cy="998855"/>
          </a:xfrm>
          <a:custGeom>
            <a:avLst/>
            <a:gdLst/>
            <a:ahLst/>
            <a:cxnLst/>
            <a:rect l="l" t="t" r="r" b="b"/>
            <a:pathLst>
              <a:path w="1644650" h="998854">
                <a:moveTo>
                  <a:pt x="271399" y="295275"/>
                </a:moveTo>
                <a:lnTo>
                  <a:pt x="242824" y="266700"/>
                </a:lnTo>
                <a:lnTo>
                  <a:pt x="136525" y="361950"/>
                </a:lnTo>
                <a:lnTo>
                  <a:pt x="68199" y="457200"/>
                </a:lnTo>
                <a:lnTo>
                  <a:pt x="20574" y="569912"/>
                </a:lnTo>
                <a:lnTo>
                  <a:pt x="0" y="684212"/>
                </a:lnTo>
                <a:lnTo>
                  <a:pt x="9525" y="769937"/>
                </a:lnTo>
                <a:lnTo>
                  <a:pt x="39624" y="846137"/>
                </a:lnTo>
                <a:lnTo>
                  <a:pt x="77724" y="922350"/>
                </a:lnTo>
                <a:lnTo>
                  <a:pt x="136525" y="998550"/>
                </a:lnTo>
                <a:lnTo>
                  <a:pt x="193675" y="998550"/>
                </a:lnTo>
                <a:lnTo>
                  <a:pt x="136525" y="922350"/>
                </a:lnTo>
                <a:lnTo>
                  <a:pt x="87249" y="846137"/>
                </a:lnTo>
                <a:lnTo>
                  <a:pt x="58674" y="769937"/>
                </a:lnTo>
                <a:lnTo>
                  <a:pt x="49149" y="684212"/>
                </a:lnTo>
                <a:lnTo>
                  <a:pt x="68199" y="569912"/>
                </a:lnTo>
                <a:lnTo>
                  <a:pt x="106299" y="474662"/>
                </a:lnTo>
                <a:lnTo>
                  <a:pt x="184150" y="381000"/>
                </a:lnTo>
                <a:lnTo>
                  <a:pt x="271399" y="295275"/>
                </a:lnTo>
                <a:close/>
              </a:path>
              <a:path w="1644650" h="998854">
                <a:moveTo>
                  <a:pt x="1644650" y="66675"/>
                </a:moveTo>
                <a:lnTo>
                  <a:pt x="1527175" y="38100"/>
                </a:lnTo>
                <a:lnTo>
                  <a:pt x="1469199" y="28575"/>
                </a:lnTo>
                <a:lnTo>
                  <a:pt x="1411224" y="19050"/>
                </a:lnTo>
                <a:lnTo>
                  <a:pt x="1141349" y="0"/>
                </a:lnTo>
                <a:lnTo>
                  <a:pt x="909574" y="19050"/>
                </a:lnTo>
                <a:lnTo>
                  <a:pt x="687324" y="57150"/>
                </a:lnTo>
                <a:lnTo>
                  <a:pt x="493649" y="123825"/>
                </a:lnTo>
                <a:lnTo>
                  <a:pt x="319024" y="209550"/>
                </a:lnTo>
                <a:lnTo>
                  <a:pt x="349123" y="238125"/>
                </a:lnTo>
                <a:lnTo>
                  <a:pt x="512699" y="152400"/>
                </a:lnTo>
                <a:lnTo>
                  <a:pt x="706374" y="85725"/>
                </a:lnTo>
                <a:lnTo>
                  <a:pt x="919099" y="47625"/>
                </a:lnTo>
                <a:lnTo>
                  <a:pt x="1141349" y="28575"/>
                </a:lnTo>
                <a:lnTo>
                  <a:pt x="1401699" y="47625"/>
                </a:lnTo>
                <a:lnTo>
                  <a:pt x="1517650" y="66675"/>
                </a:lnTo>
                <a:lnTo>
                  <a:pt x="1633474" y="95250"/>
                </a:lnTo>
                <a:lnTo>
                  <a:pt x="1644650" y="666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684776" y="5954712"/>
            <a:ext cx="571500" cy="8937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679825" y="5764212"/>
            <a:ext cx="1711325" cy="67468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245100" y="6477000"/>
            <a:ext cx="155575" cy="3714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6667500" y="5400675"/>
            <a:ext cx="1906651" cy="116046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6553200" y="5343525"/>
            <a:ext cx="863600" cy="11699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7607300" y="5334000"/>
            <a:ext cx="966851" cy="40005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8328025" y="6361112"/>
            <a:ext cx="114300" cy="8572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7151751" y="6465887"/>
            <a:ext cx="1119124" cy="1714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8470900" y="5800725"/>
            <a:ext cx="227075" cy="54133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8034401" y="5753100"/>
            <a:ext cx="131699" cy="14287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6904101" y="5572125"/>
            <a:ext cx="1442974" cy="84613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7245350" y="5543550"/>
            <a:ext cx="579501" cy="10477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7085076" y="5648325"/>
            <a:ext cx="104775" cy="762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7216775" y="5727700"/>
            <a:ext cx="822325" cy="50641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267575" y="5762625"/>
            <a:ext cx="708025" cy="43021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7318375" y="5794375"/>
            <a:ext cx="612775" cy="36988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7388225" y="5838825"/>
            <a:ext cx="473075" cy="2809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445375" y="5870575"/>
            <a:ext cx="352425" cy="22066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7521575" y="5918200"/>
            <a:ext cx="200025" cy="12858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382000" y="5057775"/>
            <a:ext cx="608076" cy="1524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437626" y="4800600"/>
            <a:ext cx="409575" cy="8572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961501" y="4867275"/>
            <a:ext cx="95250" cy="24765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532876" y="5153025"/>
            <a:ext cx="304800" cy="285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8420100" y="4829175"/>
            <a:ext cx="255650" cy="29527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713851" y="4829175"/>
            <a:ext cx="295275" cy="3333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8485251" y="4854575"/>
            <a:ext cx="474599" cy="29527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8542401" y="4897373"/>
            <a:ext cx="360299" cy="20967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577326" y="4919598"/>
            <a:ext cx="288925" cy="16205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621776" y="4935473"/>
            <a:ext cx="198374" cy="13030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664575" y="4960873"/>
            <a:ext cx="115950" cy="7467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125" y="1851736"/>
            <a:ext cx="8759748" cy="249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humanities.edu.ru/db/msg/2232" TargetMode="Externa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humanities.edu.ru/db/msg/2232" TargetMode="External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humanities.edu.ru/db/msg/2232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9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humanities.edu.ru/db/msg/2232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humanities.edu.ru/db/msg/2232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0" marR="907415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Маркировка</a:t>
            </a:r>
            <a:r>
              <a:rPr spc="-65" dirty="0"/>
              <a:t> </a:t>
            </a:r>
            <a:r>
              <a:rPr spc="-20" dirty="0"/>
              <a:t>продукции  </a:t>
            </a:r>
            <a:r>
              <a:rPr spc="-70" dirty="0"/>
              <a:t>знаком</a:t>
            </a:r>
            <a:r>
              <a:rPr spc="-35" dirty="0"/>
              <a:t> </a:t>
            </a:r>
            <a:r>
              <a:rPr spc="-5" dirty="0"/>
              <a:t>соответствия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государственным</a:t>
            </a:r>
            <a:r>
              <a:rPr spc="-75" dirty="0"/>
              <a:t> </a:t>
            </a:r>
            <a:r>
              <a:rPr dirty="0"/>
              <a:t>стандартам.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6" y="1091183"/>
            <a:ext cx="5135880" cy="753110"/>
            <a:chOff x="36576" y="1091183"/>
            <a:chExt cx="5135880" cy="753110"/>
          </a:xfrm>
        </p:grpSpPr>
        <p:sp>
          <p:nvSpPr>
            <p:cNvPr id="3" name="object 3"/>
            <p:cNvSpPr/>
            <p:nvPr/>
          </p:nvSpPr>
          <p:spPr>
            <a:xfrm>
              <a:off x="36576" y="1091183"/>
              <a:ext cx="1648968" cy="7391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6567" y="1091183"/>
              <a:ext cx="3675887" cy="739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848" y="1717547"/>
              <a:ext cx="1124712" cy="1264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3312" y="1717547"/>
              <a:ext cx="3566160" cy="1264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039" y="1729866"/>
              <a:ext cx="1045844" cy="47625"/>
            </a:xfrm>
            <a:custGeom>
              <a:avLst/>
              <a:gdLst/>
              <a:ahLst/>
              <a:cxnLst/>
              <a:rect l="l" t="t" r="r" b="b"/>
              <a:pathLst>
                <a:path w="1045844" h="47625">
                  <a:moveTo>
                    <a:pt x="1045463" y="0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1045463" y="47244"/>
                  </a:lnTo>
                  <a:lnTo>
                    <a:pt x="1045463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5503" y="1729866"/>
              <a:ext cx="3487420" cy="47625"/>
            </a:xfrm>
            <a:custGeom>
              <a:avLst/>
              <a:gdLst/>
              <a:ahLst/>
              <a:cxnLst/>
              <a:rect l="l" t="t" r="r" b="b"/>
              <a:pathLst>
                <a:path w="3487420" h="47625">
                  <a:moveTo>
                    <a:pt x="3486912" y="0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486912" y="47244"/>
                  </a:lnTo>
                  <a:lnTo>
                    <a:pt x="348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340" y="1211326"/>
            <a:ext cx="8530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2565" algn="l"/>
                <a:tab pos="4959985" algn="l"/>
                <a:tab pos="5527040" algn="l"/>
              </a:tabLst>
            </a:pPr>
            <a:r>
              <a:rPr sz="3600" b="1" spc="-5" dirty="0">
                <a:solidFill>
                  <a:srgbClr val="99FF99"/>
                </a:solidFill>
                <a:latin typeface="Arial"/>
                <a:cs typeface="Arial"/>
                <a:hlinkClick r:id="rId6"/>
              </a:rPr>
              <a:t>Знак</a:t>
            </a:r>
            <a:r>
              <a:rPr sz="3600" b="1" spc="-5" dirty="0">
                <a:solidFill>
                  <a:srgbClr val="99FF99"/>
                </a:solidFill>
                <a:latin typeface="Arial"/>
                <a:cs typeface="Arial"/>
              </a:rPr>
              <a:t>	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соответствия	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подтверждает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2630" y="1760346"/>
            <a:ext cx="4803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8940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ма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киро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й	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им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2165" y="2308986"/>
            <a:ext cx="2943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тр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бо</a:t>
            </a:r>
            <a:r>
              <a:rPr sz="3600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аниям,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0459" y="2857576"/>
            <a:ext cx="2359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0895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в	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данной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7703" y="3406520"/>
            <a:ext cx="2697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FFFFFF"/>
                </a:solidFill>
                <a:latin typeface="Arial"/>
                <a:cs typeface="Arial"/>
              </a:rPr>
              <a:t>Регистрация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2121" y="2857576"/>
            <a:ext cx="17659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сис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еме</a:t>
            </a:r>
            <a:endParaRPr sz="36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600" spc="7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340" y="1760346"/>
            <a:ext cx="334391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1175">
              <a:lnSpc>
                <a:spcPct val="100000"/>
              </a:lnSpc>
              <a:spcBef>
                <a:spcPts val="100"/>
              </a:spcBef>
            </a:pPr>
            <a:r>
              <a:rPr sz="3600" spc="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600" spc="-8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spc="-1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ствие  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продукции</a:t>
            </a:r>
            <a:endParaRPr sz="3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ано</a:t>
            </a:r>
            <a:r>
              <a:rPr sz="3600" spc="-9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ленным  сертификации.  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соответствия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9959" y="3955237"/>
            <a:ext cx="4844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0700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осу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ест</a:t>
            </a:r>
            <a:r>
              <a:rPr sz="3600" spc="-9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ля</a:t>
            </a:r>
            <a:r>
              <a:rPr sz="3600" spc="-1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ся	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7340" y="4504182"/>
            <a:ext cx="85299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293995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правилам,	ут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ержд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емым  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Госстандартом </a:t>
            </a:r>
            <a:r>
              <a:rPr sz="3600" spc="-20" dirty="0">
                <a:solidFill>
                  <a:srgbClr val="FFFFFF"/>
                </a:solidFill>
                <a:latin typeface="Arial"/>
                <a:cs typeface="Arial"/>
              </a:rPr>
              <a:t>Российской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Федерации.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8532" y="50292"/>
            <a:ext cx="6868795" cy="1637030"/>
            <a:chOff x="1208532" y="50292"/>
            <a:chExt cx="6868795" cy="1637030"/>
          </a:xfrm>
        </p:grpSpPr>
        <p:sp>
          <p:nvSpPr>
            <p:cNvPr id="3" name="object 3"/>
            <p:cNvSpPr/>
            <p:nvPr/>
          </p:nvSpPr>
          <p:spPr>
            <a:xfrm>
              <a:off x="1888236" y="50292"/>
              <a:ext cx="5955792" cy="661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8532" y="537972"/>
              <a:ext cx="6868668" cy="661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2780" y="1025652"/>
              <a:ext cx="2788920" cy="661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9740" y="156413"/>
            <a:ext cx="7637780" cy="49532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1394" marR="408305" indent="67945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системах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сертификации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однородных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видов</a:t>
            </a: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продукции</a:t>
            </a:r>
            <a:endParaRPr sz="3200" dirty="0">
              <a:latin typeface="Arial"/>
              <a:cs typeface="Arial"/>
            </a:endParaRPr>
          </a:p>
          <a:p>
            <a:pPr marL="2986405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выделяют: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 dirty="0">
              <a:latin typeface="Arial"/>
              <a:cs typeface="Arial"/>
            </a:endParaRPr>
          </a:p>
          <a:p>
            <a:pPr marL="469900" marR="414020" algn="just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национальный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орган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(Госстандарт  </a:t>
            </a:r>
            <a:r>
              <a:rPr sz="3200" spc="-20" dirty="0" err="1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r>
              <a:rPr sz="3200" spc="-20" dirty="0" smtClean="0">
                <a:solidFill>
                  <a:srgbClr val="FFFFFF"/>
                </a:solidFill>
                <a:latin typeface="Arial"/>
                <a:cs typeface="Arial"/>
              </a:rPr>
              <a:t>);</a:t>
            </a:r>
            <a:endParaRPr sz="3300" dirty="0">
              <a:latin typeface="Arial"/>
              <a:cs typeface="Arial"/>
            </a:endParaRPr>
          </a:p>
          <a:p>
            <a:pPr marL="12700" marR="5080" indent="439738" algn="just">
              <a:lnSpc>
                <a:spcPct val="100000"/>
              </a:lnSpc>
              <a:tabLst>
                <a:tab pos="57467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центральный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орган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 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(однородной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 err="1">
                <a:solidFill>
                  <a:srgbClr val="FFFFFF"/>
                </a:solidFill>
                <a:latin typeface="Arial"/>
                <a:cs typeface="Arial"/>
              </a:rPr>
              <a:t>продукции</a:t>
            </a:r>
            <a:r>
              <a:rPr sz="3200" spc="-10" dirty="0" smtClean="0">
                <a:solidFill>
                  <a:srgbClr val="FFFFFF"/>
                </a:solidFill>
                <a:latin typeface="Arial"/>
                <a:cs typeface="Arial"/>
              </a:rPr>
              <a:t>);</a:t>
            </a:r>
            <a:endParaRPr sz="3300" dirty="0">
              <a:latin typeface="Arial"/>
              <a:cs typeface="Arial"/>
            </a:endParaRPr>
          </a:p>
          <a:p>
            <a:pPr marL="469900" marR="124460" algn="just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орган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(конкретной  продукции);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4024" y="224027"/>
            <a:ext cx="4848225" cy="527685"/>
            <a:chOff x="954024" y="224027"/>
            <a:chExt cx="4848225" cy="527685"/>
          </a:xfrm>
        </p:grpSpPr>
        <p:sp>
          <p:nvSpPr>
            <p:cNvPr id="3" name="object 3"/>
            <p:cNvSpPr/>
            <p:nvPr/>
          </p:nvSpPr>
          <p:spPr>
            <a:xfrm>
              <a:off x="954024" y="224027"/>
              <a:ext cx="4847844" cy="499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0808" y="640079"/>
              <a:ext cx="4518660" cy="111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69619" y="3150107"/>
            <a:ext cx="2025650" cy="527685"/>
            <a:chOff x="769619" y="3150107"/>
            <a:chExt cx="2025650" cy="527685"/>
          </a:xfrm>
        </p:grpSpPr>
        <p:sp>
          <p:nvSpPr>
            <p:cNvPr id="6" name="object 6"/>
            <p:cNvSpPr/>
            <p:nvPr/>
          </p:nvSpPr>
          <p:spPr>
            <a:xfrm>
              <a:off x="769619" y="3150107"/>
              <a:ext cx="2025395" cy="4998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6403" y="3566159"/>
              <a:ext cx="1696212" cy="111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089148" y="6076188"/>
            <a:ext cx="4787265" cy="527685"/>
            <a:chOff x="3089148" y="6076188"/>
            <a:chExt cx="4787265" cy="527685"/>
          </a:xfrm>
        </p:grpSpPr>
        <p:sp>
          <p:nvSpPr>
            <p:cNvPr id="9" name="object 9"/>
            <p:cNvSpPr/>
            <p:nvPr/>
          </p:nvSpPr>
          <p:spPr>
            <a:xfrm>
              <a:off x="3089148" y="6076188"/>
              <a:ext cx="4786884" cy="4998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5932" y="6492240"/>
              <a:ext cx="4457700" cy="1112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4817" y="303021"/>
            <a:ext cx="8435340" cy="624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297180" indent="36957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Arial"/>
                <a:cs typeface="Arial"/>
                <a:hlinkClick r:id="rId8"/>
              </a:rPr>
              <a:t>Испытательная лаборатория</a:t>
            </a:r>
            <a:r>
              <a:rPr sz="2400" b="1" spc="-10" dirty="0">
                <a:solidFill>
                  <a:srgbClr val="99FF99"/>
                </a:solidFill>
                <a:latin typeface="Arial"/>
                <a:cs typeface="Arial"/>
                <a:hlinkClick r:id="rId8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представляет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собой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лабораторию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центр, осуществляющий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испытания</a:t>
            </a:r>
            <a:endParaRPr sz="2400">
              <a:latin typeface="Arial"/>
              <a:cs typeface="Arial"/>
            </a:endParaRPr>
          </a:p>
          <a:p>
            <a:pPr marL="12700" marR="15240" indent="850265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определенного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вида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продукции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рамках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своей  компетенции.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Центр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может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совмещать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одном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лице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функции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испытательной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лаборатории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органа</a:t>
            </a:r>
            <a:endParaRPr sz="2400">
              <a:latin typeface="Arial"/>
              <a:cs typeface="Arial"/>
            </a:endParaRPr>
          </a:p>
          <a:p>
            <a:pPr marL="2726055" marR="886460" indent="-184340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сертификации,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когда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он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представлен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одним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юридическим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лицом.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73025" marR="78105" indent="490220" algn="just">
              <a:lnSpc>
                <a:spcPct val="100000"/>
              </a:lnSpc>
            </a:pPr>
            <a:r>
              <a:rPr sz="2400" u="heavy" spc="-6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Экспертом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аккредитации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может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быть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должностное лицо, успешно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прошедшее аттестацию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право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проведения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одного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нескольких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видов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работ</a:t>
            </a:r>
            <a:endParaRPr sz="2400">
              <a:latin typeface="Arial"/>
              <a:cs typeface="Arial"/>
            </a:endParaRPr>
          </a:p>
          <a:p>
            <a:pPr marL="2941955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974090" marR="5080" indent="-516890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Процедура,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помощью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которой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выявляют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соответствие  представленной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на сертификацию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продукции</a:t>
            </a:r>
            <a:endParaRPr sz="2400">
              <a:latin typeface="Arial"/>
              <a:cs typeface="Arial"/>
            </a:endParaRPr>
          </a:p>
          <a:p>
            <a:pPr marL="1166495" marR="154305" indent="-101282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требованиям,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установленным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данному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типу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продукции,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называется</a:t>
            </a:r>
            <a:r>
              <a:rPr sz="24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идентификацией</a:t>
            </a:r>
            <a:r>
              <a:rPr sz="2400" b="1" u="heavy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продукции.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62329"/>
            <a:ext cx="5809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4440" algn="l"/>
              </a:tabLst>
            </a:pP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Схемы	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сертификации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39" y="1380871"/>
            <a:ext cx="5783580" cy="47625"/>
          </a:xfrm>
          <a:custGeom>
            <a:avLst/>
            <a:gdLst/>
            <a:ahLst/>
            <a:cxnLst/>
            <a:rect l="l" t="t" r="r" b="b"/>
            <a:pathLst>
              <a:path w="5783580" h="47625">
                <a:moveTo>
                  <a:pt x="5783580" y="0"/>
                </a:moveTo>
                <a:lnTo>
                  <a:pt x="0" y="0"/>
                </a:lnTo>
                <a:lnTo>
                  <a:pt x="0" y="47244"/>
                </a:lnTo>
                <a:lnTo>
                  <a:pt x="5783580" y="47244"/>
                </a:lnTo>
                <a:lnTo>
                  <a:pt x="5783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411351"/>
            <a:ext cx="5916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60800" algn="l"/>
              </a:tabLst>
            </a:pPr>
            <a:r>
              <a:rPr sz="3600" spc="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6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упность	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наиб</a:t>
            </a:r>
            <a:r>
              <a:rPr sz="3600" spc="-8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лее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5421" y="862329"/>
            <a:ext cx="1803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600" spc="-8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sz="360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</a:pP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аж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ых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59990"/>
            <a:ext cx="85312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47010" algn="l"/>
                <a:tab pos="3623310" algn="l"/>
                <a:tab pos="5618480" algn="l"/>
                <a:tab pos="6476365" algn="l"/>
                <a:tab pos="7139940" algn="l"/>
              </a:tabLst>
            </a:pP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опро</a:t>
            </a:r>
            <a:r>
              <a:rPr sz="3600" spc="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язанных	с	по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яд</a:t>
            </a:r>
            <a:r>
              <a:rPr sz="36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ом  осу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лени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я	се</a:t>
            </a:r>
            <a:r>
              <a:rPr sz="3600" spc="-8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тифи</a:t>
            </a:r>
            <a:r>
              <a:rPr sz="3600" spc="7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аци</a:t>
            </a:r>
            <a:r>
              <a:rPr sz="3600" spc="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ема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057525"/>
            <a:ext cx="4427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3840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(форма,	спо</a:t>
            </a:r>
            <a:r>
              <a:rPr sz="3600" spc="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об)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3057525"/>
            <a:ext cx="85299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41315">
              <a:lnSpc>
                <a:spcPct val="100000"/>
              </a:lnSpc>
              <a:spcBef>
                <a:spcPts val="100"/>
              </a:spcBef>
              <a:tabLst>
                <a:tab pos="3524250" algn="l"/>
                <a:tab pos="5401945" algn="l"/>
              </a:tabLst>
            </a:pP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600" spc="-8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тифи</a:t>
            </a:r>
            <a:r>
              <a:rPr sz="3600" spc="7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ации 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3600" spc="-8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дс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600" spc="-9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ля</a:t>
            </a:r>
            <a:r>
              <a:rPr sz="3600" spc="-1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т	</a:t>
            </a:r>
            <a:r>
              <a:rPr sz="3600" spc="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обо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й	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600" spc="-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3600" spc="-1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лен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ый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4155185"/>
            <a:ext cx="85286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набор действий, 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подтверждающий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официально 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соответствие 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продукции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заданным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требованиям</a:t>
            </a:r>
            <a:r>
              <a:rPr sz="3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0" y="1109472"/>
            <a:ext cx="2404872" cy="659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780" y="724662"/>
            <a:ext cx="7940675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7655" indent="934085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Схему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добровольной сертификации  определяет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заявитель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. Он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же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предлагает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ее</a:t>
            </a:r>
            <a:endParaRPr sz="3200">
              <a:latin typeface="Times New Roman"/>
              <a:cs typeface="Times New Roman"/>
            </a:endParaRPr>
          </a:p>
          <a:p>
            <a:pPr marL="164465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органу по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сертификации.</a:t>
            </a:r>
            <a:endParaRPr sz="3200">
              <a:latin typeface="Times New Roman"/>
              <a:cs typeface="Times New Roman"/>
            </a:endParaRPr>
          </a:p>
          <a:p>
            <a:pPr marL="671195">
              <a:lnSpc>
                <a:spcPct val="100000"/>
              </a:lnSpc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Сертификаты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соответствия могут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быть</a:t>
            </a:r>
            <a:endParaRPr sz="3200">
              <a:latin typeface="Times New Roman"/>
              <a:cs typeface="Times New Roman"/>
            </a:endParaRPr>
          </a:p>
          <a:p>
            <a:pPr marL="3100705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выданы: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73660" marR="594360">
              <a:lnSpc>
                <a:spcPct val="100000"/>
              </a:lnSpc>
              <a:buChar char="-"/>
              <a:tabLst>
                <a:tab pos="30924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 каждое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(отдельное)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изделие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(единицу 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продукции);</a:t>
            </a:r>
            <a:endParaRPr sz="3200">
              <a:latin typeface="Times New Roman"/>
              <a:cs typeface="Times New Roman"/>
            </a:endParaRPr>
          </a:p>
          <a:p>
            <a:pPr marL="308610" indent="-235585">
              <a:lnSpc>
                <a:spcPct val="100000"/>
              </a:lnSpc>
              <a:spcBef>
                <a:spcPts val="5"/>
              </a:spcBef>
              <a:buChar char="-"/>
              <a:tabLst>
                <a:tab pos="30924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 определенную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партию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изделий;</a:t>
            </a:r>
            <a:endParaRPr sz="3200">
              <a:latin typeface="Times New Roman"/>
              <a:cs typeface="Times New Roman"/>
            </a:endParaRPr>
          </a:p>
          <a:p>
            <a:pPr marL="73660" marR="5080">
              <a:lnSpc>
                <a:spcPct val="100000"/>
              </a:lnSpc>
              <a:buChar char="-"/>
              <a:tabLst>
                <a:tab pos="30924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весь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объем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продукции, 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изготовленный</a:t>
            </a:r>
            <a:r>
              <a:rPr sz="32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  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весь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период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действия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сертификата.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984" y="668782"/>
            <a:ext cx="867664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2286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выявления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объектов стандартизации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сфере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услуг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целесообразно принимать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во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внимание специфические 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особенности большинства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услуг: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422275" marR="5080">
              <a:lnSpc>
                <a:spcPct val="100000"/>
              </a:lnSpc>
              <a:buChar char="-"/>
              <a:tabLst>
                <a:tab pos="60706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непосредственное взаимодействие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процессе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оказания  услуг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исполнителя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потребителя;</a:t>
            </a:r>
            <a:endParaRPr sz="2400">
              <a:latin typeface="Arial"/>
              <a:cs typeface="Arial"/>
            </a:endParaRPr>
          </a:p>
          <a:p>
            <a:pPr marL="607060" indent="-184785">
              <a:lnSpc>
                <a:spcPct val="100000"/>
              </a:lnSpc>
              <a:spcBef>
                <a:spcPts val="5"/>
              </a:spcBef>
              <a:buChar char="-"/>
              <a:tabLst>
                <a:tab pos="60706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прямое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воздействие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потребителя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условий</a:t>
            </a:r>
            <a:endParaRPr sz="2400">
              <a:latin typeface="Arial"/>
              <a:cs typeface="Arial"/>
            </a:endParaRPr>
          </a:p>
          <a:p>
            <a:pPr marL="422275" marR="48387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обслуживания,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включающего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эстетические,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этические,  санитарно-гигиенические, временные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другие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характеристики;</a:t>
            </a:r>
            <a:endParaRPr sz="2400">
              <a:latin typeface="Arial"/>
              <a:cs typeface="Arial"/>
            </a:endParaRPr>
          </a:p>
          <a:p>
            <a:pPr marL="422275" marR="697230">
              <a:lnSpc>
                <a:spcPct val="100000"/>
              </a:lnSpc>
              <a:buChar char="-"/>
              <a:tabLst>
                <a:tab pos="60706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совмещение процесса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производства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потребления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услуг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во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времени;</a:t>
            </a:r>
            <a:endParaRPr sz="2400">
              <a:latin typeface="Arial"/>
              <a:cs typeface="Arial"/>
            </a:endParaRPr>
          </a:p>
          <a:p>
            <a:pPr marL="607060" indent="-184785">
              <a:lnSpc>
                <a:spcPct val="100000"/>
              </a:lnSpc>
              <a:buChar char="-"/>
              <a:tabLst>
                <a:tab pos="60706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оценка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качества услуг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непосредственно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потребителем;</a:t>
            </a:r>
            <a:endParaRPr sz="2400">
              <a:latin typeface="Arial"/>
              <a:cs typeface="Arial"/>
            </a:endParaRPr>
          </a:p>
          <a:p>
            <a:pPr marL="607060" indent="-184785">
              <a:lnSpc>
                <a:spcPct val="100000"/>
              </a:lnSpc>
              <a:spcBef>
                <a:spcPts val="5"/>
              </a:spcBef>
              <a:buChar char="-"/>
              <a:tabLst>
                <a:tab pos="60706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отсутствие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процессе стадий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транспортировки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42227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хранения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услуг.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513587"/>
            <a:ext cx="8193405" cy="1009015"/>
            <a:chOff x="731519" y="513587"/>
            <a:chExt cx="8193405" cy="1009015"/>
          </a:xfrm>
        </p:grpSpPr>
        <p:sp>
          <p:nvSpPr>
            <p:cNvPr id="3" name="object 3"/>
            <p:cNvSpPr/>
            <p:nvPr/>
          </p:nvSpPr>
          <p:spPr>
            <a:xfrm>
              <a:off x="731519" y="513587"/>
              <a:ext cx="8193024" cy="582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2227" y="940307"/>
              <a:ext cx="7080504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4540" y="606679"/>
            <a:ext cx="789432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8795" marR="89535" indent="-33083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качество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предоставляемых 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услуг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также  влияют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следующие</a:t>
            </a:r>
            <a:r>
              <a:rPr sz="2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характеристики: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 marR="575945">
              <a:lnSpc>
                <a:spcPct val="100000"/>
              </a:lnSpc>
              <a:buChar char="-"/>
              <a:tabLst>
                <a:tab pos="229870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количество инструментов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оборудования,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материалов,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штата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сотрудников;</a:t>
            </a:r>
            <a:endParaRPr sz="2800">
              <a:latin typeface="Arial"/>
              <a:cs typeface="Arial"/>
            </a:endParaRPr>
          </a:p>
          <a:p>
            <a:pPr marL="12700" marR="157480">
              <a:lnSpc>
                <a:spcPct val="100000"/>
              </a:lnSpc>
              <a:spcBef>
                <a:spcPts val="5"/>
              </a:spcBef>
              <a:buChar char="-"/>
              <a:tabLst>
                <a:tab pos="22987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временные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рамки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процесса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предоставления,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ожидания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технологического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цикла</a:t>
            </a:r>
            <a:r>
              <a:rPr sz="2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услуги;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229870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уровень безопасности,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гигиены, надежности и 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гарантии;</a:t>
            </a:r>
            <a:endParaRPr sz="2800">
              <a:latin typeface="Arial"/>
              <a:cs typeface="Arial"/>
            </a:endParaRPr>
          </a:p>
          <a:p>
            <a:pPr marL="12700" marR="1612265">
              <a:lnSpc>
                <a:spcPct val="100000"/>
              </a:lnSpc>
              <a:buChar char="-"/>
              <a:tabLst>
                <a:tab pos="22987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степень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внимания и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компетентности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персонала,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его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мастерства,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уровень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комфортности и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дизайна помещения, 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удовлетворения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исполнением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услуги.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379" y="316991"/>
            <a:ext cx="8609330" cy="1435735"/>
            <a:chOff x="373379" y="316991"/>
            <a:chExt cx="8609330" cy="1435735"/>
          </a:xfrm>
        </p:grpSpPr>
        <p:sp>
          <p:nvSpPr>
            <p:cNvPr id="3" name="object 3"/>
            <p:cNvSpPr/>
            <p:nvPr/>
          </p:nvSpPr>
          <p:spPr>
            <a:xfrm>
              <a:off x="1650491" y="316991"/>
              <a:ext cx="6505956" cy="582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3379" y="743711"/>
              <a:ext cx="8609076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2987" y="1170431"/>
              <a:ext cx="2584704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1659" y="410717"/>
            <a:ext cx="8190865" cy="60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0970" indent="127698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этой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связи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Госстандарт России 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значительное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внимание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уделяет</a:t>
            </a:r>
            <a:r>
              <a:rPr sz="28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следующим</a:t>
            </a:r>
            <a:endParaRPr sz="2800" dirty="0">
              <a:latin typeface="Arial"/>
              <a:cs typeface="Arial"/>
            </a:endParaRPr>
          </a:p>
          <a:p>
            <a:pPr marL="2972435">
              <a:lnSpc>
                <a:spcPct val="100000"/>
              </a:lnSpc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проблемам: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271780" marR="5080" algn="just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-упорядочению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систем качества, 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проводимой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рамках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работ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по сертификации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систем качества;</a:t>
            </a:r>
            <a:endParaRPr sz="2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271780" marR="1751330" algn="just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-активизации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деятельности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самой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систем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качества;</a:t>
            </a:r>
            <a:endParaRPr sz="2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271780" marR="880744" algn="just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 согласованию российских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требований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по  сертификации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систем качества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endParaRPr sz="2800" dirty="0">
              <a:latin typeface="Arial"/>
              <a:cs typeface="Arial"/>
            </a:endParaRPr>
          </a:p>
          <a:p>
            <a:pPr marL="271780" algn="just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международными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нормами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правилами.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3148" y="202692"/>
            <a:ext cx="8080375" cy="657225"/>
            <a:chOff x="803148" y="202692"/>
            <a:chExt cx="8080375" cy="657225"/>
          </a:xfrm>
        </p:grpSpPr>
        <p:sp>
          <p:nvSpPr>
            <p:cNvPr id="3" name="object 3"/>
            <p:cNvSpPr/>
            <p:nvPr/>
          </p:nvSpPr>
          <p:spPr>
            <a:xfrm>
              <a:off x="803148" y="202692"/>
              <a:ext cx="8080248" cy="382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81983" y="477012"/>
              <a:ext cx="1868424" cy="382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4540" y="259460"/>
            <a:ext cx="8046720" cy="6414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При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оплате работ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сертификации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руководствуются</a:t>
            </a: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следующими</a:t>
            </a:r>
            <a:endParaRPr sz="1800" dirty="0">
              <a:latin typeface="Arial"/>
              <a:cs typeface="Arial"/>
            </a:endParaRPr>
          </a:p>
          <a:p>
            <a:pPr marR="42418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принципами: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67945" algn="just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-оплата всего перечня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фактически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произведенных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работ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осуществляется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счет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средств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предприятий,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организаций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физических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лиц,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подавших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заявку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проведение,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не зависимо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принятого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органом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решения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(исключение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составляет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лишь</a:t>
            </a:r>
            <a:endParaRPr sz="1800" dirty="0">
              <a:latin typeface="Arial"/>
              <a:cs typeface="Arial"/>
            </a:endParaRPr>
          </a:p>
          <a:p>
            <a:pPr marL="12700" marR="181610" algn="just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финансирование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работ,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проводимое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соответствии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законодательством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из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средств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государственного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бюджета);</a:t>
            </a:r>
            <a:endParaRPr sz="1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974725" algn="just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-рентабельность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работ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обязательной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 не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должна  превышать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уровня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35%;</a:t>
            </a:r>
            <a:endParaRPr sz="1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-перечень работ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осуществлению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инспекционного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контроля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endParaRPr sz="1800" dirty="0">
              <a:latin typeface="Arial"/>
              <a:cs typeface="Arial"/>
            </a:endParaRPr>
          </a:p>
          <a:p>
            <a:pPr marL="12700" marR="758190" algn="just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продукцией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услугами,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подлежащими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обязательной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сертификации,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производится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размере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фактически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произведенных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затрат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организациями, выполняющими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данный вид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работ;</a:t>
            </a:r>
            <a:endParaRPr sz="1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792480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часть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прибыли,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остающаяся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счетах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органов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испытательных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лабораторий (центров)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проведения работ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обязательной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сертификации,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должна направляться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совершенствование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развитие нормативно-технической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испытательной базы,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идти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организацию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проведение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процесса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обучения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персонала.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551" y="484378"/>
            <a:ext cx="8104505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marR="318135" indent="37020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этикетках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принято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использовать знаковую 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информацию, так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она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способна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вместить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более</a:t>
            </a:r>
            <a:endParaRPr sz="2400">
              <a:latin typeface="Arial"/>
              <a:cs typeface="Arial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полные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емкие сведения,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оказать положительное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влияние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принятие решения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покупке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товара.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При 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этом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производитель стремиться,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чтобы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этикетке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был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достигнут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высокий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уровень: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481965" indent="-185420">
              <a:lnSpc>
                <a:spcPct val="100000"/>
              </a:lnSpc>
              <a:buChar char="-"/>
              <a:tabLst>
                <a:tab pos="4826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кодирования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(сжатия)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информации;</a:t>
            </a:r>
            <a:endParaRPr sz="2400">
              <a:latin typeface="Arial"/>
              <a:cs typeface="Arial"/>
            </a:endParaRPr>
          </a:p>
          <a:p>
            <a:pPr marL="481965" indent="-185420">
              <a:lnSpc>
                <a:spcPct val="100000"/>
              </a:lnSpc>
              <a:buChar char="-"/>
              <a:tabLst>
                <a:tab pos="482600" algn="l"/>
              </a:tabLst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выразительности;</a:t>
            </a:r>
            <a:endParaRPr sz="2400">
              <a:latin typeface="Arial"/>
              <a:cs typeface="Arial"/>
            </a:endParaRPr>
          </a:p>
          <a:p>
            <a:pPr marL="481965" indent="-185420">
              <a:lnSpc>
                <a:spcPct val="100000"/>
              </a:lnSpc>
              <a:buChar char="-"/>
              <a:tabLst>
                <a:tab pos="482600" algn="l"/>
              </a:tabLst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целенаправленности;</a:t>
            </a:r>
            <a:endParaRPr sz="2400">
              <a:latin typeface="Arial"/>
              <a:cs typeface="Arial"/>
            </a:endParaRPr>
          </a:p>
          <a:p>
            <a:pPr marL="481965" indent="-185420">
              <a:lnSpc>
                <a:spcPct val="100000"/>
              </a:lnSpc>
              <a:buChar char="-"/>
              <a:tabLst>
                <a:tab pos="4826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действенности;</a:t>
            </a:r>
            <a:endParaRPr sz="2400">
              <a:latin typeface="Arial"/>
              <a:cs typeface="Arial"/>
            </a:endParaRPr>
          </a:p>
          <a:p>
            <a:pPr marL="481965" indent="-185420">
              <a:lnSpc>
                <a:spcPct val="100000"/>
              </a:lnSpc>
              <a:buChar char="-"/>
              <a:tabLst>
                <a:tab pos="482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дизайна;</a:t>
            </a:r>
            <a:endParaRPr sz="2400">
              <a:latin typeface="Arial"/>
              <a:cs typeface="Arial"/>
            </a:endParaRPr>
          </a:p>
          <a:p>
            <a:pPr marL="481965" indent="-185420">
              <a:lnSpc>
                <a:spcPct val="100000"/>
              </a:lnSpc>
              <a:buChar char="-"/>
              <a:tabLst>
                <a:tab pos="482600" algn="l"/>
              </a:tabLst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эстетического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восприятия;</a:t>
            </a:r>
            <a:endParaRPr sz="2400">
              <a:latin typeface="Arial"/>
              <a:cs typeface="Arial"/>
            </a:endParaRPr>
          </a:p>
          <a:p>
            <a:pPr marL="481965" indent="-185420">
              <a:lnSpc>
                <a:spcPct val="100000"/>
              </a:lnSpc>
              <a:buChar char="-"/>
              <a:tabLst>
                <a:tab pos="482600" algn="l"/>
              </a:tabLst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использования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средств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методов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рекламы;</a:t>
            </a:r>
            <a:endParaRPr sz="2400">
              <a:latin typeface="Arial"/>
              <a:cs typeface="Arial"/>
            </a:endParaRPr>
          </a:p>
          <a:p>
            <a:pPr marL="481965" indent="-185420">
              <a:lnSpc>
                <a:spcPct val="100000"/>
              </a:lnSpc>
              <a:spcBef>
                <a:spcPts val="5"/>
              </a:spcBef>
              <a:buChar char="-"/>
              <a:tabLst>
                <a:tab pos="482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достижений информатики,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кибернетики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психологии</a:t>
            </a:r>
            <a:endParaRPr sz="24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этой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области.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33" y="722833"/>
            <a:ext cx="817499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imes New Roman"/>
                <a:cs typeface="Times New Roman"/>
              </a:rPr>
              <a:t>Сертификация </a:t>
            </a:r>
            <a:r>
              <a:rPr sz="3200" dirty="0"/>
              <a:t>- </a:t>
            </a:r>
            <a:r>
              <a:rPr sz="3200" spc="-5" dirty="0"/>
              <a:t>процедура, </a:t>
            </a:r>
            <a:r>
              <a:rPr sz="3200" spc="-10" dirty="0"/>
              <a:t>подтверждающая  </a:t>
            </a:r>
            <a:r>
              <a:rPr sz="3200" spc="5" dirty="0"/>
              <a:t>третьим </a:t>
            </a:r>
            <a:r>
              <a:rPr sz="3200" spc="-15" dirty="0"/>
              <a:t>лицом </a:t>
            </a:r>
            <a:r>
              <a:rPr sz="3200" dirty="0"/>
              <a:t>соответствие </a:t>
            </a:r>
            <a:r>
              <a:rPr sz="3200" spc="-10" dirty="0"/>
              <a:t>продукции,  </a:t>
            </a:r>
            <a:r>
              <a:rPr sz="3200" spc="15" dirty="0"/>
              <a:t>процесса </a:t>
            </a:r>
            <a:r>
              <a:rPr sz="3200" spc="-5" dirty="0"/>
              <a:t>или </a:t>
            </a:r>
            <a:r>
              <a:rPr sz="3200" dirty="0"/>
              <a:t>услуги </a:t>
            </a:r>
            <a:r>
              <a:rPr sz="3200" spc="-5" dirty="0"/>
              <a:t>заданным </a:t>
            </a:r>
            <a:r>
              <a:rPr sz="3200" dirty="0"/>
              <a:t>требованиям и  </a:t>
            </a:r>
            <a:r>
              <a:rPr sz="3200" spc="-5" dirty="0"/>
              <a:t>оформленная </a:t>
            </a:r>
            <a:r>
              <a:rPr sz="3200" dirty="0"/>
              <a:t>в </a:t>
            </a:r>
            <a:r>
              <a:rPr sz="3200" spc="-5" dirty="0"/>
              <a:t>виде письменной</a:t>
            </a:r>
            <a:r>
              <a:rPr sz="3200" spc="-70" dirty="0"/>
              <a:t> </a:t>
            </a:r>
            <a:r>
              <a:rPr sz="3200" dirty="0"/>
              <a:t>гарантии.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077" y="3649726"/>
            <a:ext cx="807974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5495" marR="78232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Закону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«О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услуг»</a:t>
            </a:r>
            <a:endParaRPr sz="3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сертификация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это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деятельность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подтверждению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соответствия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установленным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требованиям.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785" y="151257"/>
            <a:ext cx="8406130" cy="673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8890" indent="525145">
              <a:lnSpc>
                <a:spcPct val="100000"/>
              </a:lnSpc>
              <a:spcBef>
                <a:spcPts val="100"/>
              </a:spcBef>
            </a:pPr>
            <a:r>
              <a:rPr sz="20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Знак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(символ)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 в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данном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случае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изображение,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представляющее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свойства, характеристики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отношение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изделия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используемое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endParaRPr sz="2000">
              <a:latin typeface="Arial"/>
              <a:cs typeface="Arial"/>
            </a:endParaRPr>
          </a:p>
          <a:p>
            <a:pPr marL="212344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хранения и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передачи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информации.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300355" marR="198755" indent="357505">
              <a:lnSpc>
                <a:spcPct val="100000"/>
              </a:lnSpc>
              <a:spcBef>
                <a:spcPts val="5"/>
              </a:spcBef>
            </a:pPr>
            <a:r>
              <a:rPr sz="20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Код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упорядоченная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совокупность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условных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знаков,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символов,  предназначенная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передачи,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обработки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 хранения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различной</a:t>
            </a:r>
            <a:endParaRPr sz="2000">
              <a:latin typeface="Arial"/>
              <a:cs typeface="Arial"/>
            </a:endParaRPr>
          </a:p>
          <a:p>
            <a:pPr marL="340995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информации.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454659" algn="ctr">
              <a:lnSpc>
                <a:spcPct val="100000"/>
              </a:lnSpc>
              <a:spcBef>
                <a:spcPts val="5"/>
              </a:spcBef>
            </a:pPr>
            <a:r>
              <a:rPr sz="2000" u="heavy" spc="-505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Arial"/>
                <a:cs typeface="Arial"/>
                <a:hlinkClick r:id="rId2"/>
              </a:rPr>
              <a:t>Марка</a:t>
            </a:r>
            <a:r>
              <a:rPr sz="2000" b="1" dirty="0">
                <a:solidFill>
                  <a:srgbClr val="99FF99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(производственная)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условное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обозначение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изготовителя</a:t>
            </a:r>
            <a:endParaRPr sz="20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продукции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изделии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его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упаковке.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453390" algn="ctr">
              <a:lnSpc>
                <a:spcPct val="100000"/>
              </a:lnSpc>
            </a:pPr>
            <a:r>
              <a:rPr sz="2000" u="heavy" spc="-50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Arial"/>
                <a:cs typeface="Arial"/>
                <a:hlinkClick r:id="rId2"/>
              </a:rPr>
              <a:t>Реклама</a:t>
            </a:r>
            <a:r>
              <a:rPr sz="2000" b="1" spc="-10" dirty="0">
                <a:solidFill>
                  <a:srgbClr val="99FF99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 информация,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включающая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сведения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потребительских</a:t>
            </a:r>
            <a:endParaRPr sz="20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свойствах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продукции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услуг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создания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спроса на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них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целью</a:t>
            </a:r>
            <a:endParaRPr sz="20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успешной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реализации.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5080" indent="883285">
              <a:lnSpc>
                <a:spcPct val="100000"/>
              </a:lnSpc>
            </a:pPr>
            <a:r>
              <a:rPr sz="2000" u="heavy" spc="-50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Arial"/>
                <a:cs typeface="Arial"/>
                <a:hlinkClick r:id="rId2"/>
              </a:rPr>
              <a:t>Прагматика</a:t>
            </a:r>
            <a:r>
              <a:rPr sz="2000" b="1" spc="-5" dirty="0">
                <a:solidFill>
                  <a:srgbClr val="99FF99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направление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науки,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исследующей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проблемы,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связанные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интерпретацией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знаков: их ясность,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понятность,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ценность</a:t>
            </a:r>
            <a:endParaRPr sz="2000">
              <a:latin typeface="Arial"/>
              <a:cs typeface="Arial"/>
            </a:endParaRPr>
          </a:p>
          <a:p>
            <a:pPr marL="23107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полезность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пользователя.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344805" marR="93345" indent="208279">
              <a:lnSpc>
                <a:spcPct val="100000"/>
              </a:lnSpc>
            </a:pPr>
            <a:r>
              <a:rPr sz="20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Знаки </a:t>
            </a:r>
            <a:r>
              <a:rPr sz="20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соответствия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знаки,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подтверждающие уровень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качества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продукции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обычно,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употребляющиеся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сертификатах, таре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marL="357949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упаковках.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848" y="61086"/>
            <a:ext cx="8322309" cy="633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86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Соответствие товаров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требованиям общеевропейских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норм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стандартов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единый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всех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стран</a:t>
            </a:r>
            <a:r>
              <a:rPr sz="1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знак "СЕ".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Основными критериями применения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знака</a:t>
            </a:r>
            <a:endParaRPr sz="1800" dirty="0">
              <a:latin typeface="Arial"/>
              <a:cs typeface="Arial"/>
            </a:endParaRPr>
          </a:p>
          <a:p>
            <a:pPr marL="271081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"СЕ"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являются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следующие: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291465" marR="60261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43116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единый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знак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должен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отвечать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только общепринятым требованиям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полностью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заменяет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положения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соответствующих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национальных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законодательств;</a:t>
            </a:r>
            <a:endParaRPr sz="1800" dirty="0">
              <a:latin typeface="Arial"/>
              <a:cs typeface="Arial"/>
            </a:endParaRPr>
          </a:p>
          <a:p>
            <a:pPr marL="291465" marR="90170" algn="just">
              <a:lnSpc>
                <a:spcPct val="100000"/>
              </a:lnSpc>
              <a:buChar char="-"/>
              <a:tabLst>
                <a:tab pos="4311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знак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указывает,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что продукция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может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быть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реализована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рынке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без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ограничения, так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она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производитель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соответствует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требованиям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осуществлены необходимые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действия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оценке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соответствия;</a:t>
            </a:r>
            <a:endParaRPr sz="1800" dirty="0">
              <a:latin typeface="Arial"/>
              <a:cs typeface="Arial"/>
            </a:endParaRPr>
          </a:p>
          <a:p>
            <a:pPr marL="291465" marR="544830" algn="just">
              <a:lnSpc>
                <a:spcPct val="100000"/>
              </a:lnSpc>
              <a:buChar char="-"/>
              <a:tabLst>
                <a:tab pos="4311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знак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проставляется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продукции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или в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особых случаях на упаковке,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сопроводительной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документации;</a:t>
            </a:r>
            <a:endParaRPr sz="1800" dirty="0">
              <a:latin typeface="Arial"/>
              <a:cs typeface="Arial"/>
            </a:endParaRPr>
          </a:p>
          <a:p>
            <a:pPr marL="291465" marR="205104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4311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знак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проставляется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лишь в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том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случае, если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выполнены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абсолютно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все  требования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директивы,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предъявляемые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продукции,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проведена  соответствующая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проверка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ответственным</a:t>
            </a:r>
            <a:r>
              <a:rPr sz="1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лицом;</a:t>
            </a:r>
            <a:endParaRPr sz="1800" dirty="0">
              <a:latin typeface="Arial"/>
              <a:cs typeface="Arial"/>
            </a:endParaRPr>
          </a:p>
          <a:p>
            <a:pPr marL="291465" marR="132080" algn="just">
              <a:lnSpc>
                <a:spcPct val="100000"/>
              </a:lnSpc>
              <a:buChar char="-"/>
              <a:tabLst>
                <a:tab pos="4311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указания на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требования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стандарты, которым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соответствует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продукция,  должны содержаться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отчетах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об испытаниях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в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сертификатах,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 не в  знаке;</a:t>
            </a:r>
            <a:endParaRPr sz="1800" dirty="0">
              <a:latin typeface="Arial"/>
              <a:cs typeface="Arial"/>
            </a:endParaRPr>
          </a:p>
          <a:p>
            <a:pPr marL="291465" marR="7620" algn="just">
              <a:lnSpc>
                <a:spcPct val="100000"/>
              </a:lnSpc>
              <a:buChar char="-"/>
              <a:tabLst>
                <a:tab pos="4311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при участии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третьей стороны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при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проведении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испытаний на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соответствие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знаку "СЕ"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ей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рекомендуется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проставлять также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свой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знак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(штамп,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клеймо);</a:t>
            </a:r>
            <a:endParaRPr sz="1800" dirty="0">
              <a:latin typeface="Arial"/>
              <a:cs typeface="Arial"/>
            </a:endParaRPr>
          </a:p>
          <a:p>
            <a:pPr marL="291465" marR="748665" algn="just">
              <a:lnSpc>
                <a:spcPct val="100000"/>
              </a:lnSpc>
              <a:buChar char="-"/>
              <a:tabLst>
                <a:tab pos="43116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только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знак "СЕ",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не национальные знаки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отражает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соответствие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требованиям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законодательства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стран Европейского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сообщества.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333502"/>
            <a:ext cx="3056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959" algn="l"/>
                <a:tab pos="1330960" algn="l"/>
                <a:tab pos="215519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С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1995	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года	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одним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47998" y="333502"/>
            <a:ext cx="5288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130" algn="l"/>
                <a:tab pos="2653665" algn="l"/>
                <a:tab pos="401637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из	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необходимых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условий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поставки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99261"/>
            <a:ext cx="85312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продукции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на европейский рынок стало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обязательное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нанесения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штрихового кода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 информация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средство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передачи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информации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изготовителя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оптовику,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затем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розничному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торговцу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и,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наконец, к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покупателю.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Штрих-код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только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помогает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узнать,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когда,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кому,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куда,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сколько,</a:t>
            </a:r>
            <a:r>
              <a:rPr sz="2400" spc="5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894457"/>
            <a:ext cx="1992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информацию,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2528391"/>
            <a:ext cx="85312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  <a:tabLst>
                <a:tab pos="1064895" algn="l"/>
                <a:tab pos="2020570" algn="l"/>
                <a:tab pos="3042285" algn="l"/>
                <a:tab pos="4767580" algn="l"/>
                <a:tab pos="6602730" algn="l"/>
                <a:tab pos="7216775" algn="l"/>
                <a:tab pos="7665084" algn="l"/>
              </a:tabLst>
            </a:pP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й	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е	бы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а	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тг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же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а	п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дук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ия,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о	и	им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endParaRPr sz="2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1036319" algn="l"/>
                <a:tab pos="2176780" algn="l"/>
                <a:tab pos="2760345" algn="l"/>
                <a:tab pos="3794760" algn="l"/>
                <a:tab pos="4725035" algn="l"/>
              </a:tabLst>
            </a:pP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й	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ар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о	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й	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е	п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ся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260216"/>
            <a:ext cx="853122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сейчас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наибольшим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спросом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магазине,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также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каковы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его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запасы,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куда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можно обратиться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пополнением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т.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д.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Внедрение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штрих-кода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существенным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образом  облегчило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инвентаризацию, контроль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учет,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складирование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продукции.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Помимо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этого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продавец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по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просьбе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покупателя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может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легко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установить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по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штриховому коду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фирму-поставщика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данного товара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для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предъявления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имеющихся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претензий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качеству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75" y="4267200"/>
            <a:ext cx="9140825" cy="2590800"/>
            <a:chOff x="3175" y="4267200"/>
            <a:chExt cx="9140825" cy="2590800"/>
          </a:xfrm>
        </p:grpSpPr>
        <p:sp>
          <p:nvSpPr>
            <p:cNvPr id="4" name="object 4"/>
            <p:cNvSpPr/>
            <p:nvPr/>
          </p:nvSpPr>
          <p:spPr>
            <a:xfrm>
              <a:off x="6627876" y="6429375"/>
              <a:ext cx="285750" cy="209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75" y="4267200"/>
              <a:ext cx="9140825" cy="2590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53176" y="6048375"/>
              <a:ext cx="844550" cy="5191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16676" y="6096000"/>
              <a:ext cx="717550" cy="4365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5576" y="6146800"/>
              <a:ext cx="546100" cy="328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9076" y="6184900"/>
              <a:ext cx="415925" cy="252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23051" y="6226175"/>
              <a:ext cx="304800" cy="1698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76900" y="5897562"/>
              <a:ext cx="608076" cy="2555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7400" y="6619875"/>
              <a:ext cx="704850" cy="104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00700" y="6200775"/>
              <a:ext cx="141350" cy="3429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67375" y="5945187"/>
              <a:ext cx="1190625" cy="7318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10325" y="5907087"/>
              <a:ext cx="152400" cy="476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08776" y="6267450"/>
              <a:ext cx="133350" cy="8413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00450" y="6245225"/>
              <a:ext cx="1012825" cy="5984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3475" y="6283325"/>
              <a:ext cx="862076" cy="5270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16401" y="6316662"/>
              <a:ext cx="795274" cy="474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9200" y="6345237"/>
              <a:ext cx="704850" cy="40957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86251" y="6357937"/>
              <a:ext cx="655574" cy="38100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68801" y="6391275"/>
              <a:ext cx="485775" cy="3048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30650" y="6438900"/>
              <a:ext cx="360425" cy="2143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35425" y="6503987"/>
              <a:ext cx="142875" cy="952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03751" y="6067425"/>
              <a:ext cx="712724" cy="29527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00425" y="6115050"/>
              <a:ext cx="1416050" cy="73342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05175" y="6076950"/>
              <a:ext cx="646176" cy="7715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41926" y="6419850"/>
              <a:ext cx="171450" cy="40005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63926" y="5849937"/>
              <a:ext cx="1644650" cy="998855"/>
            </a:xfrm>
            <a:custGeom>
              <a:avLst/>
              <a:gdLst/>
              <a:ahLst/>
              <a:cxnLst/>
              <a:rect l="l" t="t" r="r" b="b"/>
              <a:pathLst>
                <a:path w="1644650" h="998854">
                  <a:moveTo>
                    <a:pt x="271399" y="295275"/>
                  </a:moveTo>
                  <a:lnTo>
                    <a:pt x="242824" y="266700"/>
                  </a:lnTo>
                  <a:lnTo>
                    <a:pt x="136525" y="361950"/>
                  </a:lnTo>
                  <a:lnTo>
                    <a:pt x="68199" y="457200"/>
                  </a:lnTo>
                  <a:lnTo>
                    <a:pt x="20574" y="569912"/>
                  </a:lnTo>
                  <a:lnTo>
                    <a:pt x="0" y="684212"/>
                  </a:lnTo>
                  <a:lnTo>
                    <a:pt x="9525" y="769937"/>
                  </a:lnTo>
                  <a:lnTo>
                    <a:pt x="39624" y="846137"/>
                  </a:lnTo>
                  <a:lnTo>
                    <a:pt x="77724" y="922350"/>
                  </a:lnTo>
                  <a:lnTo>
                    <a:pt x="136525" y="998550"/>
                  </a:lnTo>
                  <a:lnTo>
                    <a:pt x="193675" y="998550"/>
                  </a:lnTo>
                  <a:lnTo>
                    <a:pt x="136525" y="922350"/>
                  </a:lnTo>
                  <a:lnTo>
                    <a:pt x="87249" y="846137"/>
                  </a:lnTo>
                  <a:lnTo>
                    <a:pt x="58674" y="769937"/>
                  </a:lnTo>
                  <a:lnTo>
                    <a:pt x="49149" y="684212"/>
                  </a:lnTo>
                  <a:lnTo>
                    <a:pt x="68199" y="569912"/>
                  </a:lnTo>
                  <a:lnTo>
                    <a:pt x="106299" y="474662"/>
                  </a:lnTo>
                  <a:lnTo>
                    <a:pt x="184150" y="381000"/>
                  </a:lnTo>
                  <a:lnTo>
                    <a:pt x="271399" y="295275"/>
                  </a:lnTo>
                  <a:close/>
                </a:path>
                <a:path w="1644650" h="998854">
                  <a:moveTo>
                    <a:pt x="1644650" y="66675"/>
                  </a:moveTo>
                  <a:lnTo>
                    <a:pt x="1527175" y="38100"/>
                  </a:lnTo>
                  <a:lnTo>
                    <a:pt x="1469199" y="28575"/>
                  </a:lnTo>
                  <a:lnTo>
                    <a:pt x="1411224" y="19050"/>
                  </a:lnTo>
                  <a:lnTo>
                    <a:pt x="1141349" y="0"/>
                  </a:lnTo>
                  <a:lnTo>
                    <a:pt x="909574" y="19050"/>
                  </a:lnTo>
                  <a:lnTo>
                    <a:pt x="687324" y="57150"/>
                  </a:lnTo>
                  <a:lnTo>
                    <a:pt x="493649" y="123825"/>
                  </a:lnTo>
                  <a:lnTo>
                    <a:pt x="319024" y="209550"/>
                  </a:lnTo>
                  <a:lnTo>
                    <a:pt x="349123" y="238125"/>
                  </a:lnTo>
                  <a:lnTo>
                    <a:pt x="512699" y="152400"/>
                  </a:lnTo>
                  <a:lnTo>
                    <a:pt x="706374" y="85725"/>
                  </a:lnTo>
                  <a:lnTo>
                    <a:pt x="919099" y="47625"/>
                  </a:lnTo>
                  <a:lnTo>
                    <a:pt x="1141349" y="28575"/>
                  </a:lnTo>
                  <a:lnTo>
                    <a:pt x="1401699" y="47625"/>
                  </a:lnTo>
                  <a:lnTo>
                    <a:pt x="1517650" y="66675"/>
                  </a:lnTo>
                  <a:lnTo>
                    <a:pt x="1633474" y="95250"/>
                  </a:lnTo>
                  <a:lnTo>
                    <a:pt x="1644650" y="66675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84776" y="5954712"/>
              <a:ext cx="571500" cy="89376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79825" y="5764212"/>
              <a:ext cx="1711325" cy="67468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45100" y="6477000"/>
              <a:ext cx="155575" cy="37147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19400" y="5830887"/>
              <a:ext cx="763905" cy="1017905"/>
            </a:xfrm>
            <a:custGeom>
              <a:avLst/>
              <a:gdLst/>
              <a:ahLst/>
              <a:cxnLst/>
              <a:rect l="l" t="t" r="r" b="b"/>
              <a:pathLst>
                <a:path w="763904" h="1017904">
                  <a:moveTo>
                    <a:pt x="725551" y="0"/>
                  </a:moveTo>
                  <a:lnTo>
                    <a:pt x="569976" y="57150"/>
                  </a:lnTo>
                  <a:lnTo>
                    <a:pt x="434975" y="123825"/>
                  </a:lnTo>
                  <a:lnTo>
                    <a:pt x="309625" y="200025"/>
                  </a:lnTo>
                  <a:lnTo>
                    <a:pt x="203200" y="285750"/>
                  </a:lnTo>
                  <a:lnTo>
                    <a:pt x="115824" y="381000"/>
                  </a:lnTo>
                  <a:lnTo>
                    <a:pt x="58674" y="484187"/>
                  </a:lnTo>
                  <a:lnTo>
                    <a:pt x="9525" y="588962"/>
                  </a:lnTo>
                  <a:lnTo>
                    <a:pt x="0" y="703262"/>
                  </a:lnTo>
                  <a:lnTo>
                    <a:pt x="9525" y="788987"/>
                  </a:lnTo>
                  <a:lnTo>
                    <a:pt x="28575" y="865187"/>
                  </a:lnTo>
                  <a:lnTo>
                    <a:pt x="68199" y="941388"/>
                  </a:lnTo>
                  <a:lnTo>
                    <a:pt x="115824" y="1017588"/>
                  </a:lnTo>
                  <a:lnTo>
                    <a:pt x="153924" y="1017588"/>
                  </a:lnTo>
                  <a:lnTo>
                    <a:pt x="106299" y="941388"/>
                  </a:lnTo>
                  <a:lnTo>
                    <a:pt x="68199" y="865187"/>
                  </a:lnTo>
                  <a:lnTo>
                    <a:pt x="38100" y="788987"/>
                  </a:lnTo>
                  <a:lnTo>
                    <a:pt x="28575" y="703262"/>
                  </a:lnTo>
                  <a:lnTo>
                    <a:pt x="38100" y="588962"/>
                  </a:lnTo>
                  <a:lnTo>
                    <a:pt x="87249" y="484187"/>
                  </a:lnTo>
                  <a:lnTo>
                    <a:pt x="144399" y="390525"/>
                  </a:lnTo>
                  <a:lnTo>
                    <a:pt x="231775" y="295275"/>
                  </a:lnTo>
                  <a:lnTo>
                    <a:pt x="338200" y="209550"/>
                  </a:lnTo>
                  <a:lnTo>
                    <a:pt x="463550" y="133350"/>
                  </a:lnTo>
                  <a:lnTo>
                    <a:pt x="609600" y="76200"/>
                  </a:lnTo>
                  <a:lnTo>
                    <a:pt x="763651" y="19050"/>
                  </a:lnTo>
                  <a:lnTo>
                    <a:pt x="725551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500" y="5400675"/>
              <a:ext cx="1906651" cy="116046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53200" y="5343525"/>
              <a:ext cx="863600" cy="116998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07300" y="5334000"/>
              <a:ext cx="966851" cy="40005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28025" y="6361112"/>
              <a:ext cx="114300" cy="8572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51751" y="6465887"/>
              <a:ext cx="1119124" cy="17145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70900" y="5800725"/>
              <a:ext cx="227075" cy="54133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34401" y="5753100"/>
              <a:ext cx="131699" cy="14287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56501" y="5638800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569849" y="0"/>
                  </a:moveTo>
                  <a:lnTo>
                    <a:pt x="455549" y="9525"/>
                  </a:lnTo>
                  <a:lnTo>
                    <a:pt x="350774" y="28575"/>
                  </a:lnTo>
                  <a:lnTo>
                    <a:pt x="255524" y="57150"/>
                  </a:lnTo>
                  <a:lnTo>
                    <a:pt x="169799" y="104775"/>
                  </a:lnTo>
                  <a:lnTo>
                    <a:pt x="95250" y="152400"/>
                  </a:lnTo>
                  <a:lnTo>
                    <a:pt x="47625" y="209550"/>
                  </a:lnTo>
                  <a:lnTo>
                    <a:pt x="9525" y="276225"/>
                  </a:lnTo>
                  <a:lnTo>
                    <a:pt x="0" y="342900"/>
                  </a:lnTo>
                  <a:lnTo>
                    <a:pt x="9525" y="407987"/>
                  </a:lnTo>
                  <a:lnTo>
                    <a:pt x="47625" y="474662"/>
                  </a:lnTo>
                  <a:lnTo>
                    <a:pt x="95250" y="531812"/>
                  </a:lnTo>
                  <a:lnTo>
                    <a:pt x="169799" y="588962"/>
                  </a:lnTo>
                  <a:lnTo>
                    <a:pt x="255524" y="627062"/>
                  </a:lnTo>
                  <a:lnTo>
                    <a:pt x="350774" y="655637"/>
                  </a:lnTo>
                  <a:lnTo>
                    <a:pt x="455549" y="674687"/>
                  </a:lnTo>
                  <a:lnTo>
                    <a:pt x="569849" y="684212"/>
                  </a:lnTo>
                  <a:lnTo>
                    <a:pt x="682625" y="674687"/>
                  </a:lnTo>
                  <a:lnTo>
                    <a:pt x="735012" y="665162"/>
                  </a:lnTo>
                  <a:lnTo>
                    <a:pt x="569849" y="665162"/>
                  </a:lnTo>
                  <a:lnTo>
                    <a:pt x="465074" y="655637"/>
                  </a:lnTo>
                  <a:lnTo>
                    <a:pt x="360299" y="636587"/>
                  </a:lnTo>
                  <a:lnTo>
                    <a:pt x="274574" y="608012"/>
                  </a:lnTo>
                  <a:lnTo>
                    <a:pt x="188849" y="569912"/>
                  </a:lnTo>
                  <a:lnTo>
                    <a:pt x="133350" y="522287"/>
                  </a:lnTo>
                  <a:lnTo>
                    <a:pt x="76200" y="465137"/>
                  </a:lnTo>
                  <a:lnTo>
                    <a:pt x="47625" y="407987"/>
                  </a:lnTo>
                  <a:lnTo>
                    <a:pt x="38100" y="342900"/>
                  </a:lnTo>
                  <a:lnTo>
                    <a:pt x="47625" y="276225"/>
                  </a:lnTo>
                  <a:lnTo>
                    <a:pt x="76200" y="219075"/>
                  </a:lnTo>
                  <a:lnTo>
                    <a:pt x="133350" y="161925"/>
                  </a:lnTo>
                  <a:lnTo>
                    <a:pt x="188849" y="114300"/>
                  </a:lnTo>
                  <a:lnTo>
                    <a:pt x="274574" y="76200"/>
                  </a:lnTo>
                  <a:lnTo>
                    <a:pt x="360299" y="47625"/>
                  </a:lnTo>
                  <a:lnTo>
                    <a:pt x="465074" y="28575"/>
                  </a:lnTo>
                  <a:lnTo>
                    <a:pt x="569849" y="19050"/>
                  </a:lnTo>
                  <a:lnTo>
                    <a:pt x="758825" y="19050"/>
                  </a:lnTo>
                  <a:lnTo>
                    <a:pt x="569849" y="0"/>
                  </a:lnTo>
                  <a:close/>
                </a:path>
                <a:path w="1138554" h="684529">
                  <a:moveTo>
                    <a:pt x="1128649" y="304800"/>
                  </a:moveTo>
                  <a:lnTo>
                    <a:pt x="1090549" y="314325"/>
                  </a:lnTo>
                  <a:lnTo>
                    <a:pt x="1100074" y="333375"/>
                  </a:lnTo>
                  <a:lnTo>
                    <a:pt x="1100074" y="342900"/>
                  </a:lnTo>
                  <a:lnTo>
                    <a:pt x="1090549" y="407987"/>
                  </a:lnTo>
                  <a:lnTo>
                    <a:pt x="1061974" y="465137"/>
                  </a:lnTo>
                  <a:lnTo>
                    <a:pt x="1004824" y="522287"/>
                  </a:lnTo>
                  <a:lnTo>
                    <a:pt x="949325" y="569912"/>
                  </a:lnTo>
                  <a:lnTo>
                    <a:pt x="863600" y="608012"/>
                  </a:lnTo>
                  <a:lnTo>
                    <a:pt x="777875" y="636587"/>
                  </a:lnTo>
                  <a:lnTo>
                    <a:pt x="673100" y="655637"/>
                  </a:lnTo>
                  <a:lnTo>
                    <a:pt x="569849" y="665162"/>
                  </a:lnTo>
                  <a:lnTo>
                    <a:pt x="735012" y="665162"/>
                  </a:lnTo>
                  <a:lnTo>
                    <a:pt x="787400" y="655637"/>
                  </a:lnTo>
                  <a:lnTo>
                    <a:pt x="892175" y="627062"/>
                  </a:lnTo>
                  <a:lnTo>
                    <a:pt x="968375" y="588962"/>
                  </a:lnTo>
                  <a:lnTo>
                    <a:pt x="1042924" y="531812"/>
                  </a:lnTo>
                  <a:lnTo>
                    <a:pt x="1090549" y="474662"/>
                  </a:lnTo>
                  <a:lnTo>
                    <a:pt x="1128649" y="407987"/>
                  </a:lnTo>
                  <a:lnTo>
                    <a:pt x="1138174" y="342900"/>
                  </a:lnTo>
                  <a:lnTo>
                    <a:pt x="1138174" y="323850"/>
                  </a:lnTo>
                  <a:lnTo>
                    <a:pt x="1128649" y="304800"/>
                  </a:lnTo>
                  <a:close/>
                </a:path>
                <a:path w="1138554" h="684529">
                  <a:moveTo>
                    <a:pt x="758825" y="19050"/>
                  </a:moveTo>
                  <a:lnTo>
                    <a:pt x="569849" y="19050"/>
                  </a:lnTo>
                  <a:lnTo>
                    <a:pt x="663575" y="28575"/>
                  </a:lnTo>
                  <a:lnTo>
                    <a:pt x="758825" y="47625"/>
                  </a:lnTo>
                  <a:lnTo>
                    <a:pt x="844550" y="76200"/>
                  </a:lnTo>
                  <a:lnTo>
                    <a:pt x="920750" y="104775"/>
                  </a:lnTo>
                  <a:lnTo>
                    <a:pt x="930275" y="76200"/>
                  </a:lnTo>
                  <a:lnTo>
                    <a:pt x="758825" y="1905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04101" y="5572125"/>
              <a:ext cx="1442974" cy="84613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45350" y="5543550"/>
              <a:ext cx="579501" cy="10477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85076" y="5648325"/>
              <a:ext cx="104775" cy="762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16775" y="5727700"/>
              <a:ext cx="822325" cy="50641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67575" y="5762625"/>
              <a:ext cx="708025" cy="43021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18375" y="5794375"/>
              <a:ext cx="612775" cy="36988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388225" y="5838825"/>
              <a:ext cx="473075" cy="28098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45375" y="5870575"/>
              <a:ext cx="352425" cy="22066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21575" y="5918200"/>
              <a:ext cx="200025" cy="12858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82000" y="5057775"/>
              <a:ext cx="608076" cy="15240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37626" y="4800600"/>
              <a:ext cx="409575" cy="8572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61501" y="4867275"/>
              <a:ext cx="95250" cy="2476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32876" y="5153025"/>
              <a:ext cx="304800" cy="2857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0100" y="4829175"/>
              <a:ext cx="255650" cy="29527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713851" y="4829175"/>
              <a:ext cx="295275" cy="33337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85251" y="4854575"/>
              <a:ext cx="474599" cy="29527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542401" y="4897373"/>
              <a:ext cx="360299" cy="20967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77326" y="4919598"/>
              <a:ext cx="288925" cy="162051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21776" y="4935473"/>
              <a:ext cx="198374" cy="130301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664575" y="4960873"/>
              <a:ext cx="115950" cy="7467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07340" y="335660"/>
            <a:ext cx="8317230" cy="606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225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Маркировка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это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совокупность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обозначений: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текст,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отдельные цветовые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графические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символы,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также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комбинации (условные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обозначения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рисунки).</a:t>
            </a:r>
            <a:endParaRPr sz="1800">
              <a:latin typeface="Arial"/>
              <a:cs typeface="Arial"/>
            </a:endParaRPr>
          </a:p>
          <a:p>
            <a:pPr marL="161734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Информация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маркировке опасных </a:t>
            </a:r>
            <a:r>
              <a:rPr sz="1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веществ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608330" indent="-139065">
              <a:lnSpc>
                <a:spcPct val="100000"/>
              </a:lnSpc>
              <a:buChar char="-"/>
              <a:tabLst>
                <a:tab pos="60896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наименование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вещества,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торговую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марку;</a:t>
            </a:r>
            <a:endParaRPr sz="18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buChar char="-"/>
              <a:tabLst>
                <a:tab pos="6089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классификационный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шифр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действующего стандарта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классификацию  и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маркировку опасных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грузов,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серийный номер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ООН;</a:t>
            </a:r>
            <a:endParaRPr sz="1800">
              <a:latin typeface="Arial"/>
              <a:cs typeface="Arial"/>
            </a:endParaRPr>
          </a:p>
          <a:p>
            <a:pPr marL="608330" indent="-139065">
              <a:lnSpc>
                <a:spcPct val="100000"/>
              </a:lnSpc>
              <a:buChar char="-"/>
              <a:tabLst>
                <a:tab pos="6089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сигнальные слова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"ОПАСНО",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"ОСТОРОЖНО",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которые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выделяются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жирным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шрифтом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служат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привлечения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внимания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пользователя;</a:t>
            </a:r>
            <a:endParaRPr sz="1800">
              <a:latin typeface="Arial"/>
              <a:cs typeface="Arial"/>
            </a:endParaRPr>
          </a:p>
          <a:p>
            <a:pPr marL="469900" marR="133985">
              <a:lnSpc>
                <a:spcPct val="100000"/>
              </a:lnSpc>
              <a:buChar char="-"/>
              <a:tabLst>
                <a:tab pos="60896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символы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видов опасности, присущих данному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веществу,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выполненные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оранжевом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желтом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фоне черным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цветом;</a:t>
            </a:r>
            <a:endParaRPr sz="1800">
              <a:latin typeface="Arial"/>
              <a:cs typeface="Arial"/>
            </a:endParaRPr>
          </a:p>
          <a:p>
            <a:pPr marL="469900" marR="120650">
              <a:lnSpc>
                <a:spcPct val="100000"/>
              </a:lnSpc>
              <a:buChar char="-"/>
              <a:tabLst>
                <a:tab pos="6089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описание опасности: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пути проникновения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возможные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последствия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от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воздействия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вещества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людей, так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окружающую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среду;</a:t>
            </a:r>
            <a:endParaRPr sz="1800">
              <a:latin typeface="Arial"/>
              <a:cs typeface="Arial"/>
            </a:endParaRPr>
          </a:p>
          <a:p>
            <a:pPr marL="608330" indent="-139065">
              <a:lnSpc>
                <a:spcPct val="100000"/>
              </a:lnSpc>
              <a:buChar char="-"/>
              <a:tabLst>
                <a:tab pos="6089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меры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предосторожности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средства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защиты,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также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способы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его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безопасной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утилизации.</a:t>
            </a:r>
            <a:endParaRPr sz="1800">
              <a:latin typeface="Arial"/>
              <a:cs typeface="Arial"/>
            </a:endParaRPr>
          </a:p>
          <a:p>
            <a:pPr marL="12700" marR="445134" indent="633730">
              <a:lnSpc>
                <a:spcPct val="100000"/>
              </a:lnSpc>
            </a:pPr>
            <a:r>
              <a:rPr sz="1800" u="heavy" spc="-4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Для </a:t>
            </a: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смесей </a:t>
            </a:r>
            <a:r>
              <a:rPr sz="1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веществ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дополнительно указывается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наименование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количество опасных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веществ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 каждой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упаковке;</a:t>
            </a:r>
            <a:endParaRPr sz="1800">
              <a:latin typeface="Arial"/>
              <a:cs typeface="Arial"/>
            </a:endParaRPr>
          </a:p>
          <a:p>
            <a:pPr marL="608330" indent="-139065">
              <a:lnSpc>
                <a:spcPct val="100000"/>
              </a:lnSpc>
              <a:buChar char="-"/>
              <a:tabLst>
                <a:tab pos="6089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меры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действия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оказания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первой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медицинской помощи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случае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поражения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веществом;</a:t>
            </a:r>
            <a:endParaRPr sz="1800">
              <a:latin typeface="Arial"/>
              <a:cs typeface="Arial"/>
            </a:endParaRPr>
          </a:p>
          <a:p>
            <a:pPr marL="608330" indent="-139065">
              <a:lnSpc>
                <a:spcPct val="100000"/>
              </a:lnSpc>
              <a:buChar char="-"/>
              <a:tabLst>
                <a:tab pos="60896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полные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данные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поставщика;</a:t>
            </a:r>
            <a:endParaRPr sz="1800">
              <a:latin typeface="Arial"/>
              <a:cs typeface="Arial"/>
            </a:endParaRPr>
          </a:p>
          <a:p>
            <a:pPr marL="608330" indent="-139065">
              <a:lnSpc>
                <a:spcPct val="100000"/>
              </a:lnSpc>
              <a:buChar char="-"/>
              <a:tabLst>
                <a:tab pos="6089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номер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партии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продукции;</a:t>
            </a:r>
            <a:endParaRPr sz="1800">
              <a:latin typeface="Arial"/>
              <a:cs typeface="Arial"/>
            </a:endParaRPr>
          </a:p>
          <a:p>
            <a:pPr marL="608330" indent="-139065">
              <a:lnSpc>
                <a:spcPct val="100000"/>
              </a:lnSpc>
              <a:buChar char="-"/>
              <a:tabLst>
                <a:tab pos="6089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количество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вещества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маркируемом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контейнере,</a:t>
            </a:r>
            <a:r>
              <a:rPr sz="1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упаковке.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3740"/>
            <a:ext cx="8672830" cy="6706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765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Условно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эко-знаки делятся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на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три</a:t>
            </a:r>
            <a:r>
              <a:rPr sz="2400" b="1" u="heavy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группы: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95833"/>
              <a:buAutoNum type="arabicPeriod"/>
              <a:tabLst>
                <a:tab pos="71945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Знаки, указывающие на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безопасность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применения</a:t>
            </a:r>
            <a:endParaRPr sz="24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изделий,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свойств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для окружающей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среды. Применяются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экологические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символы,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например,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"Зеленая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точка",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"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Белый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лебедь",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"Голубой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ангел".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12700" marR="1242060" indent="450850" algn="just">
              <a:lnSpc>
                <a:spcPct val="100000"/>
              </a:lnSpc>
              <a:buSzPct val="95833"/>
              <a:buAutoNum type="arabicPeriod" startAt="2"/>
              <a:tabLst>
                <a:tab pos="7188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Знаки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обозначения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изделий,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поддающихся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утилизации,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продукции, полученной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результате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переработки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вторичного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сырья,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также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призывающие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охране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окружающей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среды.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 marR="140335" indent="450850" algn="just">
              <a:lnSpc>
                <a:spcPct val="100000"/>
              </a:lnSpc>
              <a:buSzPct val="95833"/>
              <a:buAutoNum type="arabicPeriod" startAt="3"/>
              <a:tabLst>
                <a:tab pos="7188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Знаки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опасности,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исходящей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изделий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веществ,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применения для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человека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окружающей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среды.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Данный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вид знаков,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правило,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дублируется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соответствующими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надписями (огнеопасно,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вредно,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раздражитель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т.д.),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а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также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пояснениями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вредного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воздействия,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порядка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применения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утилизации.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06171"/>
            <a:ext cx="8308975" cy="6306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32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Общеизвестные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символы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и виды</a:t>
            </a:r>
            <a:r>
              <a:rPr sz="2400" b="1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маркировки: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 marR="304800" indent="450850" algn="just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Символы,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обозначающие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меры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предосторожности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при обработке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эксплуатации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текстильных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изделий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-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стандарт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ИСО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3758.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стандарт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включены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символы,</a:t>
            </a:r>
            <a:endParaRPr sz="2400" dirty="0">
              <a:latin typeface="Arial"/>
              <a:cs typeface="Arial"/>
            </a:endParaRPr>
          </a:p>
          <a:p>
            <a:pPr marL="12700" marR="24765" algn="just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имеющие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отношение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конкретному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процессу обработки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текстильных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изделий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(стирке, утюжке, химической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чистке,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отбеливанию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применением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хлора и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т.д.),</a:t>
            </a:r>
            <a:endParaRPr sz="2400" dirty="0">
              <a:latin typeface="Arial"/>
              <a:cs typeface="Arial"/>
            </a:endParaRPr>
          </a:p>
          <a:p>
            <a:pPr marL="12700" marR="58420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сопровождаемые текстовыми пояснениями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каждому 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символу.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Эти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символы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способ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довести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до каждого 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необходимый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набор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информации.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Такое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решение</a:t>
            </a:r>
            <a:endParaRPr sz="2400" dirty="0">
              <a:latin typeface="Arial"/>
              <a:cs typeface="Arial"/>
            </a:endParaRPr>
          </a:p>
          <a:p>
            <a:pPr marL="12700" marR="84455" algn="just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проблемы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было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достигнуто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благодаря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сочетанию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символе основного элемента, характеризующего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процесс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(утюг -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глажение,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таз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стирка,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квадрат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механическая</a:t>
            </a:r>
            <a:endParaRPr sz="24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чистка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т.д.)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дополнительного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ограничения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запрет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данного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вида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обработки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(цифры -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температурный режим,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косой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крест -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недопустимость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обработки).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9888"/>
            <a:ext cx="6812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1040" algn="l"/>
                <a:tab pos="2969260" algn="l"/>
                <a:tab pos="508952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2.	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Маркировка	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консервов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Маркировка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9321" y="19888"/>
            <a:ext cx="1276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пи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385953"/>
            <a:ext cx="7256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5780" algn="l"/>
                <a:tab pos="494919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консервированной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продукции	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осуществляется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6897" y="385953"/>
            <a:ext cx="859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пу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ем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751713"/>
            <a:ext cx="84988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применения литографической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бумажной  этикетки,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включающей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соответствующую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информацию. На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этикетку </a:t>
            </a:r>
            <a:r>
              <a:rPr sz="2400" spc="6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наносятся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реквизиты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предприятия-изготовителя,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состоящие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из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его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наименования, местонахождения,  подчиненности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товарного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знака,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наименования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самих  консервов,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сорт,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масса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нетто,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также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вид</a:t>
            </a:r>
            <a:r>
              <a:rPr sz="24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нормативной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2946908"/>
            <a:ext cx="25126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7701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документации, 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чест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о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дан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0675" y="2946908"/>
            <a:ext cx="18853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тр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бо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иям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продукции.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2692" y="2946908"/>
            <a:ext cx="4022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3860">
              <a:lnSpc>
                <a:spcPct val="100000"/>
              </a:lnSpc>
              <a:spcBef>
                <a:spcPts val="100"/>
              </a:spcBef>
              <a:tabLst>
                <a:tab pos="1993900" algn="l"/>
                <a:tab pos="2027555" algn="l"/>
                <a:tab pos="2376170" algn="l"/>
                <a:tab pos="3837940" algn="l"/>
              </a:tabLst>
            </a:pP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ор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х		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т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об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ся	о	п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й	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3678428"/>
            <a:ext cx="3728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энергетической	ценности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2463" y="3678428"/>
            <a:ext cx="459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4505" algn="l"/>
                <a:tab pos="2907030" algn="l"/>
                <a:tab pos="3277235" algn="l"/>
              </a:tabLst>
            </a:pP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сер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х	и	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овиях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4044137"/>
            <a:ext cx="850011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хранения, способе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подготовки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употреблению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т.д.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качестве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дополнительной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маркировки на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крышках,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донышке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этикетке банок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несмываемой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краской или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методом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рельефного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маркирования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наносятся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условные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обозначения.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содержание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виде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отдельных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цифровых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комбинаций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обусловлено</a:t>
            </a:r>
            <a:r>
              <a:rPr sz="2400" spc="6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типом консервов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обычно,  состоит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из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нескольких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рядов.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32485"/>
            <a:ext cx="843343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794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Продвижение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на мировые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рынки национальных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конкурентоспособных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товаров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важный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фактор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стабильности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экономики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страны,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улучшения</a:t>
            </a:r>
            <a:endParaRPr sz="2800" dirty="0">
              <a:latin typeface="Arial"/>
              <a:cs typeface="Arial"/>
            </a:endParaRPr>
          </a:p>
          <a:p>
            <a:pPr marL="12700" marR="1278890" algn="just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показателей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ее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торгового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баланса,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также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решения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проблемы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занятости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населения.</a:t>
            </a:r>
            <a:endParaRPr sz="2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Компания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(организация)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получает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право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течение  определенного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времени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помещать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своих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рекламных и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деловых материалах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документах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специальный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знак </a:t>
            </a:r>
            <a:r>
              <a:rPr sz="28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(эмблему),</a:t>
            </a:r>
            <a:r>
              <a:rPr sz="2800" b="1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олицетворяющую</a:t>
            </a:r>
            <a:endParaRPr sz="2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800" u="heavy" spc="-7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эти</a:t>
            </a:r>
            <a:r>
              <a:rPr sz="2800" b="1" u="heavy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награды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94563"/>
            <a:ext cx="8285480" cy="240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Манипуляционные знаки для</a:t>
            </a:r>
            <a:r>
              <a:rPr sz="2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маркировки </a:t>
            </a:r>
            <a:r>
              <a:rPr sz="26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грузов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Во время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следования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производителя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к 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потребителю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товары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очень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часто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перегружаются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с 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одного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вида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транспорта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другой, сортируются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хранятся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на огромных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грузовых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площадках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  складах.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Только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правильная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маркировка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позволит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2572334"/>
            <a:ext cx="828484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736215" algn="l"/>
                <a:tab pos="3432810" algn="l"/>
                <a:tab pos="5584825" algn="l"/>
                <a:tab pos="765175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оевре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енн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о	и	пр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о	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дос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ави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ь	г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уз 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потребителю,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1798" y="2968879"/>
            <a:ext cx="17767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обеспечить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0689" y="2968879"/>
            <a:ext cx="19989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надлежащее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365119"/>
            <a:ext cx="26250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транспортировку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8751" y="2968879"/>
            <a:ext cx="512508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52825">
              <a:lnSpc>
                <a:spcPct val="100000"/>
              </a:lnSpc>
              <a:spcBef>
                <a:spcPts val="105"/>
              </a:spcBef>
              <a:tabLst>
                <a:tab pos="757555" algn="l"/>
                <a:tab pos="330771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ие,  и	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анизац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ю	п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чн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761359"/>
            <a:ext cx="8286115" cy="280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разгрузочных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работ.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обеспечения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оперативности 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обработки грузов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таре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(упаковке) наносят 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соответствующую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маркировку и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маршрутные знаки, 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располагаемые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строго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определенных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местах.  Манипуляционные знаки,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отличие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маркировки,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это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только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условное графическое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изображение  требований обращения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грузом.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8011" y="353568"/>
            <a:ext cx="7470775" cy="866140"/>
            <a:chOff x="858011" y="353568"/>
            <a:chExt cx="7470775" cy="866140"/>
          </a:xfrm>
        </p:grpSpPr>
        <p:sp>
          <p:nvSpPr>
            <p:cNvPr id="3" name="object 3"/>
            <p:cNvSpPr/>
            <p:nvPr/>
          </p:nvSpPr>
          <p:spPr>
            <a:xfrm>
              <a:off x="858011" y="353568"/>
              <a:ext cx="7470648" cy="499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55" y="719327"/>
              <a:ext cx="6451092" cy="499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0739" y="429005"/>
            <a:ext cx="7523480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marR="328930" indent="-35242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Организация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работы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  предусматривает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следующие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направления:</a:t>
            </a:r>
            <a:endParaRPr sz="2400" dirty="0">
              <a:latin typeface="Times New Roman"/>
              <a:cs typeface="Times New Roman"/>
            </a:endParaRPr>
          </a:p>
          <a:p>
            <a:pPr marL="189230" indent="-177165" algn="just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содействие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предприятиям,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организациям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2400" dirty="0">
              <a:latin typeface="Times New Roman"/>
              <a:cs typeface="Times New Roman"/>
            </a:endParaRPr>
          </a:p>
          <a:p>
            <a:pPr marL="12700" marR="521970" algn="just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предпринимателям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 осуществлении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 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едином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товарном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рынке Российской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2400" dirty="0">
              <a:latin typeface="Times New Roman"/>
              <a:cs typeface="Times New Roman"/>
            </a:endParaRPr>
          </a:p>
          <a:p>
            <a:pPr marL="12700" marR="69215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участие в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международном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экономическом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научно- 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техническом сотрудничестве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международной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торговле;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8986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создание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условий для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компетентного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выбора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потребителями;</a:t>
            </a:r>
            <a:endParaRPr sz="2400" dirty="0">
              <a:latin typeface="Times New Roman"/>
              <a:cs typeface="Times New Roman"/>
            </a:endParaRPr>
          </a:p>
          <a:p>
            <a:pPr marL="12700" marR="421005" algn="just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реализацию мер,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направленных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защиту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интересов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потребителя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от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недобросовестности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изготовителя;</a:t>
            </a:r>
            <a:endParaRPr sz="2400" dirty="0">
              <a:latin typeface="Times New Roman"/>
              <a:cs typeface="Times New Roman"/>
            </a:endParaRPr>
          </a:p>
          <a:p>
            <a:pPr marL="12700" marR="262255" algn="just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осуществление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контроля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безопасности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для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окружающей среды,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жизни,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здоровья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имущества;</a:t>
            </a:r>
            <a:endParaRPr sz="2400" dirty="0">
              <a:latin typeface="Times New Roman"/>
              <a:cs typeface="Times New Roman"/>
            </a:endParaRPr>
          </a:p>
          <a:p>
            <a:pPr marL="12700" marR="956944" algn="just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подтверждение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показателей качества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продукции,  предъявляемых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изготовителем;</a:t>
            </a:r>
            <a:endParaRPr sz="2400" dirty="0">
              <a:latin typeface="Times New Roman"/>
              <a:cs typeface="Times New Roman"/>
            </a:endParaRPr>
          </a:p>
          <a:p>
            <a:pPr marL="189230" indent="-17716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8986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применение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управлении сквозного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механизма.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8475"/>
            <a:ext cx="8665210" cy="6322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9305" indent="450850" algn="just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5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Обязательная </a:t>
            </a:r>
            <a:r>
              <a:rPr sz="2400" u="heavy" spc="-5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сертификация</a:t>
            </a:r>
            <a:r>
              <a:rPr sz="2400" spc="-5" dirty="0">
                <a:solidFill>
                  <a:srgbClr val="99FF99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средство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государственного  контроля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безопасностью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продукции.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Обязательная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сертификация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распространяется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область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государственных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стандартов,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обязательных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применению.</a:t>
            </a:r>
            <a:endParaRPr sz="2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815340" indent="450850" algn="just">
              <a:lnSpc>
                <a:spcPct val="100000"/>
              </a:lnSpc>
            </a:pPr>
            <a:r>
              <a:rPr sz="2400" u="heavy" spc="-60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Добровольная </a:t>
            </a:r>
            <a:r>
              <a:rPr sz="2400" u="heavy" spc="-5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сертификация</a:t>
            </a:r>
            <a:r>
              <a:rPr sz="2400" spc="-5" dirty="0">
                <a:solidFill>
                  <a:srgbClr val="99FF99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средство повышения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конкурентоспособности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Наличие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официального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документа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предпринимателя</a:t>
            </a:r>
            <a:endParaRPr sz="2400" dirty="0">
              <a:latin typeface="Times New Roman"/>
              <a:cs typeface="Times New Roman"/>
            </a:endParaRPr>
          </a:p>
          <a:p>
            <a:pPr marL="12700" marR="31115" algn="just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облегчает проведение экспортно-импортных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операций,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служит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ориентиром покупателю,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определенной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степени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гарантирует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его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безопасность.</a:t>
            </a:r>
            <a:endParaRPr sz="2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828040" indent="450850" algn="just">
              <a:lnSpc>
                <a:spcPct val="100000"/>
              </a:lnSpc>
            </a:pPr>
            <a:r>
              <a:rPr sz="2400" u="heavy" spc="-60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Объект</a:t>
            </a:r>
            <a:r>
              <a:rPr sz="2400" spc="-25" dirty="0">
                <a:solidFill>
                  <a:srgbClr val="99FF99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продукция производственно- 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технического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назначения,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все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виды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услуг,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товары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народного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потребления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т.д.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Перечень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объектов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обязательной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формируется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законодательным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органом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 закрепляется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законодательном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акте.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784" y="0"/>
            <a:ext cx="8517890" cy="1104900"/>
            <a:chOff x="176784" y="0"/>
            <a:chExt cx="8517890" cy="1104900"/>
          </a:xfrm>
        </p:grpSpPr>
        <p:sp>
          <p:nvSpPr>
            <p:cNvPr id="3" name="object 3"/>
            <p:cNvSpPr/>
            <p:nvPr/>
          </p:nvSpPr>
          <p:spPr>
            <a:xfrm>
              <a:off x="854964" y="0"/>
              <a:ext cx="7479792" cy="4343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784" y="307847"/>
              <a:ext cx="8517636" cy="461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56431" y="643127"/>
              <a:ext cx="1955291" cy="461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9343" y="41910"/>
            <a:ext cx="8243570" cy="64652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6210" indent="67818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Законом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определены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цели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направления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  </a:t>
            </a:r>
            <a:r>
              <a:rPr sz="2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Госстандарта 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России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области сертификации.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ним</a:t>
            </a:r>
            <a:r>
              <a:rPr sz="22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относятся</a:t>
            </a:r>
            <a:endParaRPr sz="2200" dirty="0">
              <a:latin typeface="Times New Roman"/>
              <a:cs typeface="Times New Roman"/>
            </a:endParaRPr>
          </a:p>
          <a:p>
            <a:pPr marL="3292475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следующие: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208915" marR="207645" algn="just">
              <a:lnSpc>
                <a:spcPct val="100000"/>
              </a:lnSpc>
              <a:buChar char="-"/>
              <a:tabLst>
                <a:tab pos="370840" algn="l"/>
              </a:tabLst>
            </a:pP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разработка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проведение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политики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области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сертификации,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принятие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общих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правил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рекомендаций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 сертификации,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осуществление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их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информационного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обеспечения;</a:t>
            </a:r>
            <a:endParaRPr sz="2200" dirty="0">
              <a:latin typeface="Times New Roman"/>
              <a:cs typeface="Times New Roman"/>
            </a:endParaRPr>
          </a:p>
          <a:p>
            <a:pPr marL="208915" marR="109220" algn="just">
              <a:lnSpc>
                <a:spcPct val="100000"/>
              </a:lnSpc>
              <a:buChar char="-"/>
              <a:tabLst>
                <a:tab pos="370840" algn="l"/>
              </a:tabLst>
            </a:pP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обеспечение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регистрации систем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знаков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соответствия;</a:t>
            </a:r>
            <a:endParaRPr sz="2200" dirty="0">
              <a:latin typeface="Times New Roman"/>
              <a:cs typeface="Times New Roman"/>
            </a:endParaRPr>
          </a:p>
          <a:p>
            <a:pPr marL="370840" indent="-16192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370840" algn="l"/>
              </a:tabLst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распространение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официальной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информации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системах</a:t>
            </a:r>
            <a:endParaRPr sz="2200" dirty="0">
              <a:latin typeface="Times New Roman"/>
              <a:cs typeface="Times New Roman"/>
            </a:endParaRPr>
          </a:p>
          <a:p>
            <a:pPr marL="208915" algn="just">
              <a:lnSpc>
                <a:spcPct val="100000"/>
              </a:lnSpc>
            </a:pP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знаках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соответствия,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действующих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стране;</a:t>
            </a:r>
            <a:endParaRPr sz="2200" dirty="0">
              <a:latin typeface="Times New Roman"/>
              <a:cs typeface="Times New Roman"/>
            </a:endParaRPr>
          </a:p>
          <a:p>
            <a:pPr marL="208915" marR="993775" algn="just">
              <a:lnSpc>
                <a:spcPct val="100000"/>
              </a:lnSpc>
              <a:buChar char="-"/>
              <a:tabLst>
                <a:tab pos="370840" algn="l"/>
              </a:tabLst>
            </a:pP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подготовка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заключение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соглашений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международными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(региональными)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организациями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о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взаимном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признании</a:t>
            </a:r>
            <a:endParaRPr sz="2200" dirty="0">
              <a:latin typeface="Times New Roman"/>
              <a:cs typeface="Times New Roman"/>
            </a:endParaRPr>
          </a:p>
          <a:p>
            <a:pPr marL="208915" algn="just">
              <a:lnSpc>
                <a:spcPct val="100000"/>
              </a:lnSpc>
            </a:pP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результатов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и присоединении к</a:t>
            </a:r>
            <a:r>
              <a:rPr sz="2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международным</a:t>
            </a:r>
            <a:endParaRPr sz="2200" dirty="0">
              <a:latin typeface="Times New Roman"/>
              <a:cs typeface="Times New Roman"/>
            </a:endParaRPr>
          </a:p>
          <a:p>
            <a:pPr marL="208915" algn="just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(региональным)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системам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сертификации;</a:t>
            </a:r>
            <a:endParaRPr sz="2200" dirty="0">
              <a:latin typeface="Times New Roman"/>
              <a:cs typeface="Times New Roman"/>
            </a:endParaRPr>
          </a:p>
          <a:p>
            <a:pPr marL="208915" marR="5080" algn="just">
              <a:lnSpc>
                <a:spcPct val="100000"/>
              </a:lnSpc>
              <a:buChar char="-"/>
              <a:tabLst>
                <a:tab pos="37084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участие в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работе международных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(региональных) организаций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  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вопросам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качестве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национального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органа</a:t>
            </a:r>
            <a:endParaRPr sz="2200" dirty="0">
              <a:latin typeface="Times New Roman"/>
              <a:cs typeface="Times New Roman"/>
            </a:endParaRPr>
          </a:p>
          <a:p>
            <a:pPr marL="208915" algn="just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области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541019"/>
            <a:ext cx="8867140" cy="2386965"/>
            <a:chOff x="251459" y="541019"/>
            <a:chExt cx="8867140" cy="2386965"/>
          </a:xfrm>
        </p:grpSpPr>
        <p:sp>
          <p:nvSpPr>
            <p:cNvPr id="3" name="object 3"/>
            <p:cNvSpPr/>
            <p:nvPr/>
          </p:nvSpPr>
          <p:spPr>
            <a:xfrm>
              <a:off x="1030223" y="541019"/>
              <a:ext cx="7763256" cy="7406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2043" y="1089659"/>
              <a:ext cx="8665464" cy="740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1638300"/>
              <a:ext cx="8866632" cy="740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7771" y="2186940"/>
              <a:ext cx="3870960" cy="740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2223" y="659638"/>
            <a:ext cx="817372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851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Госстандарт 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России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осуществляет  </a:t>
            </a:r>
            <a:r>
              <a:rPr sz="3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государственную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регистрацию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ведет  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реестры 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отдельных </a:t>
            </a:r>
            <a:r>
              <a:rPr sz="3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элементов</a:t>
            </a:r>
            <a:r>
              <a:rPr sz="3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системы</a:t>
            </a:r>
            <a:endParaRPr sz="3600">
              <a:latin typeface="Times New Roman"/>
              <a:cs typeface="Times New Roman"/>
            </a:endParaRPr>
          </a:p>
          <a:p>
            <a:pPr marL="2509520">
              <a:lnSpc>
                <a:spcPct val="100000"/>
              </a:lnSpc>
            </a:pP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сертификации: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596265" indent="-266065">
              <a:lnSpc>
                <a:spcPct val="100000"/>
              </a:lnSpc>
              <a:buChar char="-"/>
              <a:tabLst>
                <a:tab pos="596900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сертифицированных</a:t>
            </a:r>
            <a:r>
              <a:rPr sz="3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товаров;</a:t>
            </a:r>
            <a:endParaRPr sz="3600">
              <a:latin typeface="Times New Roman"/>
              <a:cs typeface="Times New Roman"/>
            </a:endParaRPr>
          </a:p>
          <a:p>
            <a:pPr marL="330835" marR="1916430">
              <a:lnSpc>
                <a:spcPct val="100000"/>
              </a:lnSpc>
              <a:spcBef>
                <a:spcPts val="5"/>
              </a:spcBef>
              <a:buChar char="-"/>
              <a:tabLst>
                <a:tab pos="596900" algn="l"/>
              </a:tabLst>
            </a:pP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аккредитованных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органов</a:t>
            </a:r>
            <a:r>
              <a:rPr sz="3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по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сертификации;</a:t>
            </a:r>
            <a:endParaRPr sz="3600">
              <a:latin typeface="Times New Roman"/>
              <a:cs typeface="Times New Roman"/>
            </a:endParaRPr>
          </a:p>
          <a:p>
            <a:pPr marL="596265" indent="-266065">
              <a:lnSpc>
                <a:spcPct val="100000"/>
              </a:lnSpc>
              <a:buChar char="-"/>
              <a:tabLst>
                <a:tab pos="596900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испытательных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лабораторий;</a:t>
            </a:r>
            <a:endParaRPr sz="3600">
              <a:latin typeface="Times New Roman"/>
              <a:cs typeface="Times New Roman"/>
            </a:endParaRPr>
          </a:p>
          <a:p>
            <a:pPr marL="596265" indent="-266065">
              <a:lnSpc>
                <a:spcPct val="100000"/>
              </a:lnSpc>
              <a:buChar char="-"/>
              <a:tabLst>
                <a:tab pos="596900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сертификационных </a:t>
            </a:r>
            <a:r>
              <a:rPr sz="3600" spc="-30" dirty="0">
                <a:solidFill>
                  <a:srgbClr val="FFFFFF"/>
                </a:solidFill>
                <a:latin typeface="Times New Roman"/>
                <a:cs typeface="Times New Roman"/>
              </a:rPr>
              <a:t>знаков.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327659"/>
            <a:ext cx="4261104" cy="58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418846"/>
            <a:ext cx="8157845" cy="600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Система сертификации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это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совокупность 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участников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и правил, установленных в 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этой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системе в соответствии с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Законом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"О</a:t>
            </a:r>
            <a:endParaRPr sz="2800" dirty="0">
              <a:latin typeface="Times New Roman"/>
              <a:cs typeface="Times New Roman"/>
            </a:endParaRPr>
          </a:p>
          <a:p>
            <a:pPr marL="12700" marR="614680" algn="just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сертификации". Она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создается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государственными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органами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управления,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предприятиями и  организациями.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Системы сертификации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обязаны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пройти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государственную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регистрацию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2800" dirty="0">
              <a:latin typeface="Times New Roman"/>
              <a:cs typeface="Times New Roman"/>
            </a:endParaRPr>
          </a:p>
          <a:p>
            <a:pPr marL="12700" marR="788670" algn="just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установленном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порядке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и могут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включать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себя 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несколько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систем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однородной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продукции.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Создать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систему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имеет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право 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только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юридическое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лицо. В ее 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состав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могут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входить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предприятия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и организации любых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форм</a:t>
            </a:r>
            <a:endParaRPr sz="2800" dirty="0">
              <a:latin typeface="Times New Roman"/>
              <a:cs typeface="Times New Roman"/>
            </a:endParaRPr>
          </a:p>
          <a:p>
            <a:pPr marL="12700" marR="1621155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собственности,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то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числе и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общественные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0808" y="300227"/>
            <a:ext cx="7455534" cy="1010919"/>
            <a:chOff x="1130808" y="300227"/>
            <a:chExt cx="7455534" cy="1010919"/>
          </a:xfrm>
        </p:grpSpPr>
        <p:sp>
          <p:nvSpPr>
            <p:cNvPr id="3" name="object 3"/>
            <p:cNvSpPr/>
            <p:nvPr/>
          </p:nvSpPr>
          <p:spPr>
            <a:xfrm>
              <a:off x="1130808" y="300227"/>
              <a:ext cx="7455408" cy="583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13788" y="726947"/>
              <a:ext cx="1644395" cy="583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82696" y="726947"/>
              <a:ext cx="594360" cy="5836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89959" y="726947"/>
              <a:ext cx="3572255" cy="5836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790700" y="2860548"/>
            <a:ext cx="6132576" cy="583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0739" y="392684"/>
            <a:ext cx="7628255" cy="6000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4155" marR="220345" indent="-9829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 составе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системы 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 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согласно 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закону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 две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составляющие: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18440" indent="-206375">
              <a:lnSpc>
                <a:spcPct val="100000"/>
              </a:lnSpc>
              <a:buChar char="-"/>
              <a:tabLst>
                <a:tab pos="21907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участники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сертификации;</a:t>
            </a:r>
            <a:endParaRPr sz="2800">
              <a:latin typeface="Times New Roman"/>
              <a:cs typeface="Times New Roman"/>
            </a:endParaRPr>
          </a:p>
          <a:p>
            <a:pPr marL="218440" indent="-206375">
              <a:lnSpc>
                <a:spcPct val="100000"/>
              </a:lnSpc>
              <a:buChar char="-"/>
              <a:tabLst>
                <a:tab pos="21907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правила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Times New Roman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Среди 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участников 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</a:t>
            </a:r>
            <a:r>
              <a:rPr sz="2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218440" indent="-206375">
              <a:lnSpc>
                <a:spcPct val="100000"/>
              </a:lnSpc>
              <a:buChar char="-"/>
              <a:tabLst>
                <a:tab pos="219075" algn="l"/>
              </a:tabLst>
            </a:pP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государственные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органы;</a:t>
            </a:r>
            <a:endParaRPr sz="2800">
              <a:latin typeface="Times New Roman"/>
              <a:cs typeface="Times New Roman"/>
            </a:endParaRPr>
          </a:p>
          <a:p>
            <a:pPr marL="218440" indent="-206375">
              <a:lnSpc>
                <a:spcPct val="100000"/>
              </a:lnSpc>
              <a:buChar char="-"/>
              <a:tabLst>
                <a:tab pos="21907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 -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создатели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системы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сертификации;</a:t>
            </a:r>
            <a:endParaRPr sz="2800">
              <a:latin typeface="Times New Roman"/>
              <a:cs typeface="Times New Roman"/>
            </a:endParaRPr>
          </a:p>
          <a:p>
            <a:pPr marL="218440" indent="-206375">
              <a:lnSpc>
                <a:spcPct val="100000"/>
              </a:lnSpc>
              <a:buChar char="-"/>
              <a:tabLst>
                <a:tab pos="219075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испытательные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лаборатории;</a:t>
            </a:r>
            <a:endParaRPr sz="2800">
              <a:latin typeface="Times New Roman"/>
              <a:cs typeface="Times New Roman"/>
            </a:endParaRPr>
          </a:p>
          <a:p>
            <a:pPr marL="218440" indent="-206375">
              <a:lnSpc>
                <a:spcPct val="100000"/>
              </a:lnSpc>
              <a:buChar char="-"/>
              <a:tabLst>
                <a:tab pos="21907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центральные органы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систем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сертификации;</a:t>
            </a:r>
            <a:endParaRPr sz="2800">
              <a:latin typeface="Times New Roman"/>
              <a:cs typeface="Times New Roman"/>
            </a:endParaRPr>
          </a:p>
          <a:p>
            <a:pPr marL="218440" indent="-206375">
              <a:lnSpc>
                <a:spcPct val="100000"/>
              </a:lnSpc>
              <a:buChar char="-"/>
              <a:tabLst>
                <a:tab pos="21907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органы по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сертификации;</a:t>
            </a:r>
            <a:endParaRPr sz="2800">
              <a:latin typeface="Times New Roman"/>
              <a:cs typeface="Times New Roman"/>
            </a:endParaRPr>
          </a:p>
          <a:p>
            <a:pPr marL="12700" marR="488950">
              <a:lnSpc>
                <a:spcPct val="100000"/>
              </a:lnSpc>
              <a:spcBef>
                <a:spcPts val="5"/>
              </a:spcBef>
              <a:buChar char="-"/>
              <a:tabLst>
                <a:tab pos="219075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также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изготовители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(продавцы, исполнители)  продукции.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08278"/>
            <a:ext cx="5723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2080" algn="l"/>
                <a:tab pos="5557520" algn="l"/>
              </a:tabLst>
            </a:pPr>
            <a:r>
              <a:rPr sz="3600" u="heavy" spc="-90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4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С</a:t>
            </a:r>
            <a:r>
              <a:rPr sz="3600" u="heavy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е</a:t>
            </a:r>
            <a:r>
              <a:rPr sz="3600" u="heavy" spc="-5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р</a:t>
            </a:r>
            <a:r>
              <a:rPr sz="3600" u="heavy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тифи</a:t>
            </a:r>
            <a:r>
              <a:rPr sz="3600" u="heavy" spc="-55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к</a:t>
            </a:r>
            <a:r>
              <a:rPr sz="3600" u="heavy" spc="-10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а</a:t>
            </a:r>
            <a:r>
              <a:rPr sz="3600" u="heavy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т</a:t>
            </a:r>
            <a:r>
              <a:rPr sz="3600" u="heavy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600" u="heavy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со</a:t>
            </a:r>
            <a:r>
              <a:rPr sz="3600" u="heavy" spc="-4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о</a:t>
            </a:r>
            <a:r>
              <a:rPr sz="3600" u="heavy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т</a:t>
            </a:r>
            <a:r>
              <a:rPr sz="3600" u="heavy" spc="-25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в</a:t>
            </a:r>
            <a:r>
              <a:rPr sz="3600" u="heavy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е</a:t>
            </a:r>
            <a:r>
              <a:rPr sz="3600" u="heavy" spc="4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т</a:t>
            </a:r>
            <a:r>
              <a:rPr sz="3600" u="heavy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ст</a:t>
            </a:r>
            <a:r>
              <a:rPr sz="3600" u="heavy" spc="1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в</a:t>
            </a:r>
            <a:r>
              <a:rPr sz="3600" u="heavy" spc="-5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и</a:t>
            </a:r>
            <a:r>
              <a:rPr sz="3600" u="heavy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  <a:hlinkClick r:id="rId2"/>
              </a:rPr>
              <a:t>я</a:t>
            </a:r>
            <a:r>
              <a:rPr sz="3600" dirty="0">
                <a:solidFill>
                  <a:srgbClr val="99FF99"/>
                </a:solidFill>
                <a:latin typeface="Times New Roman"/>
                <a:cs typeface="Times New Roman"/>
              </a:rPr>
              <a:t>	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6010" y="1757298"/>
            <a:ext cx="2798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1848" y="1208278"/>
            <a:ext cx="24263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2170430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3600" spc="-4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3600" spc="-5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мент	о</a:t>
            </a:r>
            <a:endParaRPr sz="3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7978" y="2305939"/>
            <a:ext cx="34118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2460" algn="l"/>
                <a:tab pos="3153410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с	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</a:t>
            </a:r>
            <a:r>
              <a:rPr sz="3600" spc="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лам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и	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2518" y="2305939"/>
            <a:ext cx="164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дающий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757298"/>
            <a:ext cx="30073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0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3600" spc="-8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600" spc="-14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3600" spc="-8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ден</a:t>
            </a:r>
            <a:r>
              <a:rPr sz="3600" spc="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и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соответствии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подтверждение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8036" y="2854528"/>
            <a:ext cx="3968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сертифицированной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3403472"/>
            <a:ext cx="84556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продукции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или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услуги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установленным  требованиям.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Он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имеет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единую </a:t>
            </a: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форму 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как 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для 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сертификатов </a:t>
            </a: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обязательной, </a:t>
            </a:r>
            <a:r>
              <a:rPr sz="3600" spc="10" dirty="0">
                <a:solidFill>
                  <a:srgbClr val="FFFFFF"/>
                </a:solidFill>
                <a:latin typeface="Times New Roman"/>
                <a:cs typeface="Times New Roman"/>
              </a:rPr>
              <a:t>так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и для 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добровольной</a:t>
            </a:r>
            <a:r>
              <a:rPr sz="3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сертификации.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FF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2177</Words>
  <Application>Microsoft Office PowerPoint</Application>
  <PresentationFormat>Экран (4:3)</PresentationFormat>
  <Paragraphs>252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Маркировка продукции  знаком соответствия государственным стандартам.</vt:lpstr>
      <vt:lpstr>Сертификация - процедура, подтверждающая  третьим лицом соответствие продукции,  процесса или услуги заданным требованиям и  оформленная в виде письменной гарантии.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Маркировка продукции  знаком соответствия государственным стандартам.</dc:title>
  <cp:lastModifiedBy>avanesyan</cp:lastModifiedBy>
  <cp:revision>2</cp:revision>
  <dcterms:created xsi:type="dcterms:W3CDTF">2020-06-11T16:33:59Z</dcterms:created>
  <dcterms:modified xsi:type="dcterms:W3CDTF">2020-06-15T07:36:13Z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2020-06-11T00:00:00Z</vt:filetime>
  </property>
  <property fmtid="{D5CDD505-2E9C-101B-9397-08002B2CF9AE}" pid="3" name="Creator">
    <vt:lpwstr>pdftk-java 3.0.9</vt:lpwstr>
  </property>
  <property fmtid="{D5CDD505-2E9C-101B-9397-08002B2CF9AE}" pid="4" name="LastSaved">
    <vt:filetime>2020-06-11T00:00:00Z</vt:filetime>
  </property>
</Properties>
</file>