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1" r:id="rId4"/>
    <p:sldId id="265" r:id="rId5"/>
    <p:sldId id="262" r:id="rId6"/>
    <p:sldId id="268" r:id="rId7"/>
    <p:sldId id="269" r:id="rId8"/>
    <p:sldId id="264" r:id="rId9"/>
    <p:sldId id="273" r:id="rId10"/>
    <p:sldId id="260" r:id="rId11"/>
    <p:sldId id="272" r:id="rId12"/>
    <p:sldId id="263" r:id="rId13"/>
    <p:sldId id="267" r:id="rId14"/>
    <p:sldId id="258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7442F-7AC1-411B-A81A-E9E83BEB8779}" type="datetimeFigureOut">
              <a:rPr lang="ru-RU" smtClean="0"/>
              <a:pPr/>
              <a:t>20.10.2020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B1BD0-3B24-4153-B959-302B9D3FFC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7442F-7AC1-411B-A81A-E9E83BEB8779}" type="datetimeFigureOut">
              <a:rPr lang="ru-RU" smtClean="0"/>
              <a:pPr/>
              <a:t>20.10.2020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B1BD0-3B24-4153-B959-302B9D3FFC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7442F-7AC1-411B-A81A-E9E83BEB8779}" type="datetimeFigureOut">
              <a:rPr lang="ru-RU" smtClean="0"/>
              <a:pPr/>
              <a:t>20.10.2020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B1BD0-3B24-4153-B959-302B9D3FFC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7442F-7AC1-411B-A81A-E9E83BEB8779}" type="datetimeFigureOut">
              <a:rPr lang="ru-RU" smtClean="0"/>
              <a:pPr/>
              <a:t>20.10.2020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B1BD0-3B24-4153-B959-302B9D3FFC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7442F-7AC1-411B-A81A-E9E83BEB8779}" type="datetimeFigureOut">
              <a:rPr lang="ru-RU" smtClean="0"/>
              <a:pPr/>
              <a:t>20.10.2020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B1BD0-3B24-4153-B959-302B9D3FFC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7442F-7AC1-411B-A81A-E9E83BEB8779}" type="datetimeFigureOut">
              <a:rPr lang="ru-RU" smtClean="0"/>
              <a:pPr/>
              <a:t>20.10.2020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B1BD0-3B24-4153-B959-302B9D3FFC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7442F-7AC1-411B-A81A-E9E83BEB8779}" type="datetimeFigureOut">
              <a:rPr lang="ru-RU" smtClean="0"/>
              <a:pPr/>
              <a:t>20.10.2020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B1BD0-3B24-4153-B959-302B9D3FFC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7442F-7AC1-411B-A81A-E9E83BEB8779}" type="datetimeFigureOut">
              <a:rPr lang="ru-RU" smtClean="0"/>
              <a:pPr/>
              <a:t>20.10.2020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B1BD0-3B24-4153-B959-302B9D3FFC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7442F-7AC1-411B-A81A-E9E83BEB8779}" type="datetimeFigureOut">
              <a:rPr lang="ru-RU" smtClean="0"/>
              <a:pPr/>
              <a:t>20.10.2020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B1BD0-3B24-4153-B959-302B9D3FFC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7442F-7AC1-411B-A81A-E9E83BEB8779}" type="datetimeFigureOut">
              <a:rPr lang="ru-RU" smtClean="0"/>
              <a:pPr/>
              <a:t>20.10.2020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B1BD0-3B24-4153-B959-302B9D3FFC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7442F-7AC1-411B-A81A-E9E83BEB8779}" type="datetimeFigureOut">
              <a:rPr lang="ru-RU" smtClean="0"/>
              <a:pPr/>
              <a:t>20.10.2020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B1BD0-3B24-4153-B959-302B9D3FFC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F7442F-7AC1-411B-A81A-E9E83BEB8779}" type="datetimeFigureOut">
              <a:rPr lang="ru-RU" smtClean="0"/>
              <a:pPr/>
              <a:t>20.10.2020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AB1BD0-3B24-4153-B959-302B9D3FFC0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500306"/>
            <a:ext cx="9144000" cy="1584327"/>
          </a:xfrm>
        </p:spPr>
        <p:txBody>
          <a:bodyPr/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Для специальности 38.02.06 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«Финансы»</a:t>
            </a:r>
            <a:br>
              <a:rPr lang="ru-RU" sz="200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Тема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 Затраты предприятия на осуществление его деятельности.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144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</a:rPr>
              <a:t>МИНИСТЕРСТВО ОБРАЗОВАНИЯ, НАУКИ И МОЛОДЕЖНОЙ ПОЛИТИКИ КРАСНОДАРСКОГО КРАЯ </a:t>
            </a:r>
          </a:p>
          <a:p>
            <a:pPr algn="ctr"/>
            <a:r>
              <a:rPr lang="ru-RU" sz="2000" dirty="0" smtClean="0">
                <a:latin typeface="Times New Roman" pitchFamily="18" charset="0"/>
              </a:rPr>
              <a:t>Государственное автономное профессиональное образовательное </a:t>
            </a:r>
          </a:p>
          <a:p>
            <a:pPr algn="ctr"/>
            <a:r>
              <a:rPr lang="ru-RU" sz="2000" dirty="0" smtClean="0">
                <a:latin typeface="Times New Roman" pitchFamily="18" charset="0"/>
              </a:rPr>
              <a:t>учреждение Краснодарского края </a:t>
            </a:r>
          </a:p>
          <a:p>
            <a:pPr algn="ctr"/>
            <a:r>
              <a:rPr lang="ru-RU" sz="2000" dirty="0" smtClean="0">
                <a:latin typeface="Times New Roman" pitchFamily="18" charset="0"/>
              </a:rPr>
              <a:t>«Новороссийский колледж строительства и экономики» </a:t>
            </a:r>
          </a:p>
          <a:p>
            <a:pPr algn="ctr"/>
            <a:r>
              <a:rPr lang="ru-RU" sz="2000" dirty="0" smtClean="0">
                <a:latin typeface="Times New Roman" pitchFamily="18" charset="0"/>
              </a:rPr>
              <a:t>(ГАПОУ КК «НКСЭ»)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42852"/>
            <a:ext cx="9144000" cy="1000132"/>
          </a:xfrm>
        </p:spPr>
        <p:txBody>
          <a:bodyPr>
            <a:norm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Калькуляционные статьи затрат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85720" y="1142984"/>
            <a:ext cx="8429684" cy="5395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Сырье и материалы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rabicParenR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Возвратные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отходы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rabicParenR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Покупные изделия и полуфабрикаты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rabicParenR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Топливо и энергия на технологические цели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rabicParenR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Основная зарплата производственных рабочих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rabicParenR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Дополнительная зарплата производственных рабочих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rabicParenR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Страховые взносы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rabicParenR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Расходы на освоение и подготовку производства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rabicParenR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Расходы на содержание и эксплуатацию оборудования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rabicParenR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Общепроизводственные расходы ЦЕХОВАЯ СЕБЕСТОМОСТЬ (НЕПОЛНАЯ ПРОИЗВОДСТВЕННАЯ)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rabicParenR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Общехозяйственные расходы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rabicParenR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Прочие производственные расходы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rabicParenR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Потери от брака ПРОИЗВОДСТВЕННАЯ СЕБЕСТОИМОСТЬ (ПОЛНАЯ ПРОИЗВОДСТВЕННАЯ)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rabicParenR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Внепроизводственные расходы ПОЛНАЯ СЕБЕСТОИМОСТЬ (СЕБЕСТОИМОСТЬ ПРОДАННОЙ ПРОДУКЦИИ)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https://refdb.ru/images/1014/2027706/14396704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1707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725470"/>
          </a:xfrm>
        </p:spPr>
        <p:txBody>
          <a:bodyPr>
            <a:normAutofit fontScale="9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Понятие себестоимости продукции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85720" y="1500174"/>
            <a:ext cx="842968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Себестоимость – это все затраты на производство и реализацию продукции. В общем виде себестоимость представляет собой: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= М + А +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ЗП,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где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 – себестоимость;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– материальные затраты;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– амортизация;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ЗП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– заработная плата.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Понятие себестоимости продукции (услуг)</a:t>
            </a:r>
            <a:endParaRPr lang="ru-RU" sz="3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71472" y="1643050"/>
            <a:ext cx="750099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Себестоимость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является частью цены: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Ц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= С + П + НДС,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где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Ц – цена продукта;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– себестоимость продукта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 – прибыль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Главная функция себестоимости – она служит базой для установления цены на товар (услугу).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Безубыточный объем производства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00034" y="1214422"/>
            <a:ext cx="800105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20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В=И,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где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 – выручка от реализации;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– полные издержки.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В=Ипост+Ипер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где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Ипост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– постоянные издержки;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Ипер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– переменные издержки.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Ц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Q =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Ипост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Ипер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Q,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где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Ипер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1 – переменные издержки в расчете на 1 изделие;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Q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– объем реализованной продукции.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Qк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Ипост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/ (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Ц-Ипер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1),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где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Qк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– безубыточный объем производства.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928694"/>
          </a:xfrm>
        </p:spPr>
        <p:txBody>
          <a:bodyPr>
            <a:norm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Сущность понятия «затраты»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57158" y="1285860"/>
            <a:ext cx="878684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Затраты - это денежная оценка стоимости материальных, трудовых, финансовых, природных, информационных и других видов ресурсов на производство и реализацию продукции за определенный период времени.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3000372"/>
            <a:ext cx="850112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Характеристики затрат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-денежная оценка ресурсов, обеспечивающая принцип измерения различных видов ресурсов;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целевая установка – связаны с производством и реализацией продукции в целом или с какой-либо стадией этого процесса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-определенный период времени, т.е. отнесение на продукцию за данный период времени.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643834" y="5643578"/>
            <a:ext cx="1285884" cy="10001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8" name="AutoShape 4" descr="https://works.doklad.ru/images/e_6WLpi2Wsg/m45231405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0" name="AutoShape 6" descr="https://works.doklad.ru/images/e_6WLpi2Wsg/m45231405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1" name="Picture 7" descr="E:\ФОТОАППАРАТ\Новая папка\m4523140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42918"/>
            <a:ext cx="9144000" cy="6215082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0" y="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Классификация затрат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85728"/>
            <a:ext cx="9144000" cy="868346"/>
          </a:xfrm>
        </p:spPr>
        <p:txBody>
          <a:bodyPr>
            <a:no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Расчёт себестоимости по экономическим элементам затрат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5984" y="1357298"/>
            <a:ext cx="4762500" cy="517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Первый уровень системы калькулирования затрат.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85720" y="1785926"/>
            <a:ext cx="835824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– в зависимости от объекта учета затрат различают следующие методы расчета затрат.</a:t>
            </a:r>
          </a:p>
          <a:p>
            <a:pPr algn="just"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Позаказный – объектом учета затрат является отдельный заказ или изделие. </a:t>
            </a:r>
          </a:p>
          <a:p>
            <a:pPr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Попередельный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или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попроцессный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метод калькулирования – объектом учета являются стадии производства (технологические переделы или процессы). </a:t>
            </a:r>
          </a:p>
          <a:p>
            <a:pPr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Смешанные методы калькулирования затрат занимают промежуточное положение между позаказным 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попроцессными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методами расчета затрат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Второй уровень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системы калькулирования затрат.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14282" y="1571612"/>
            <a:ext cx="892971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– в зависимости от степени разделения затрат различают два метода их калькулирования </a:t>
            </a:r>
          </a:p>
          <a:p>
            <a:pPr algn="just">
              <a:buNone/>
            </a:pP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директ-костинг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что соответствует частичному распределению затрат;</a:t>
            </a:r>
          </a:p>
          <a:p>
            <a:pPr algn="just"/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абзорпшен-костинг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который подразумевает полное распределение затрат.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Третий уровень системы калькулирования затрат.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85720" y="1571612"/>
            <a:ext cx="821537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– в зависимости от полноты планирования затрат различают три метода: </a:t>
            </a:r>
          </a:p>
          <a:p>
            <a:pPr algn="just">
              <a:buFont typeface="Arial" pitchFamily="34" charset="0"/>
              <a:buChar char="•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нормативный; </a:t>
            </a:r>
          </a:p>
          <a:p>
            <a:pPr algn="just">
              <a:buFont typeface="Arial" pitchFamily="34" charset="0"/>
              <a:buChar char="•"/>
            </a:pP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калькулирование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затрат по факту;  </a:t>
            </a:r>
          </a:p>
          <a:p>
            <a:pPr algn="just">
              <a:buFont typeface="Arial" pitchFamily="34" charset="0"/>
              <a:buChar char="•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смешанный (нормальный). </a:t>
            </a:r>
          </a:p>
          <a:p>
            <a:pPr algn="just">
              <a:buNone/>
            </a:pP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Нормы и нормативы позволяют планировать и прогнозировать будущие расходы предприятия.    Чем больше норм и нормативов установлено по всем видам затрат, тем шире горизонт планирования.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42852"/>
            <a:ext cx="9144000" cy="1071570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Методы калькулирования затрат в зависимости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от типа производства.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 descr="C:\Users\Kitten\Desktop\Безымянный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0" y="1071546"/>
            <a:ext cx="7130101" cy="35719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142844" y="4572008"/>
            <a:ext cx="900115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Для серийного производства характерны смешанные системы калькулирования. Наиболее заметные из них – это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АВ-костинг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 </a:t>
            </a:r>
          </a:p>
          <a:p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JIT-калькулирование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2844" y="5500702"/>
            <a:ext cx="90011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АВ-костинг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может применяться в полном объеме на предприятии и тогда объектом учета затрат является вид продукции.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42844" y="6072206"/>
            <a:ext cx="90011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JIT-калькулирование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связано с техникой работы предприятия,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получившей название «точно в срок», или «JIT».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https://m.studref.com/htm/img/6/10502/5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57166"/>
            <a:ext cx="9144000" cy="61436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163</TotalTime>
  <Words>595</Words>
  <Application>Microsoft Office PowerPoint</Application>
  <PresentationFormat>Экран (4:3)</PresentationFormat>
  <Paragraphs>82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Для специальности 38.02.06 «Финансы» Тема: Затраты предприятия на осуществление его деятельности. </vt:lpstr>
      <vt:lpstr>Сущность понятия «затраты»</vt:lpstr>
      <vt:lpstr>Слайд 3</vt:lpstr>
      <vt:lpstr>Расчёт себестоимости по экономическим элементам затрат</vt:lpstr>
      <vt:lpstr>Первый уровень системы калькулирования затрат.</vt:lpstr>
      <vt:lpstr>Второй уровень системы калькулирования затрат.</vt:lpstr>
      <vt:lpstr>Третий уровень системы калькулирования затрат.</vt:lpstr>
      <vt:lpstr>Методы калькулирования затрат в зависимости от типа производства.</vt:lpstr>
      <vt:lpstr>Слайд 9</vt:lpstr>
      <vt:lpstr>Калькуляционные статьи затрат</vt:lpstr>
      <vt:lpstr>Слайд 11</vt:lpstr>
      <vt:lpstr>Понятие себестоимости продукции</vt:lpstr>
      <vt:lpstr>Понятие себестоимости продукции (услуг)</vt:lpstr>
      <vt:lpstr>Безубыточный объем производства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Тема:Затраты предприятия</dc:title>
  <dc:creator>Lera</dc:creator>
  <cp:lastModifiedBy>rostomova</cp:lastModifiedBy>
  <cp:revision>27</cp:revision>
  <dcterms:created xsi:type="dcterms:W3CDTF">2020-09-17T04:31:56Z</dcterms:created>
  <dcterms:modified xsi:type="dcterms:W3CDTF">2020-10-20T06:15:05Z</dcterms:modified>
</cp:coreProperties>
</file>