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9" r:id="rId2"/>
    <p:sldId id="269" r:id="rId3"/>
    <p:sldId id="268" r:id="rId4"/>
    <p:sldId id="256" r:id="rId5"/>
    <p:sldId id="260" r:id="rId6"/>
    <p:sldId id="257" r:id="rId7"/>
    <p:sldId id="258" r:id="rId8"/>
    <p:sldId id="261" r:id="rId9"/>
    <p:sldId id="262" r:id="rId10"/>
    <p:sldId id="263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28FE6A-71BF-4A5E-A398-02CDD7D5ACAB}" type="datetimeFigureOut">
              <a:rPr lang="ru-RU"/>
              <a:pPr>
                <a:defRPr/>
              </a:pPr>
              <a:t>20.10.2020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01D9D0B-C736-458D-868F-B4648F268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2D0162-29B8-4A7D-B4D6-9B892072321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83D23A-5929-4AEA-9832-476EC86D8CC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58DD41-78B0-49D7-ADD5-A76841F2C21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7F0852-11DB-4037-AB19-59C9B5CF3A5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ACE851-8317-4628-A68A-45E97DC7173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976398-1433-4767-AC7A-70186FAFCA6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751B91-DD4C-4A1C-B630-F7863780CB9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A31EC5-D889-4BD3-9CDA-DB209B53F87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E2663C-3F0B-4976-A1F0-9E502312670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C79054-EACC-4F2D-89EB-FB070C994AF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44ADB1-81A4-4284-A797-C8EBEC57B2A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7C46642-3EFD-4085-BDFB-7DEEA3A4EFE5}" type="datetimeFigureOut">
              <a:rPr lang="ru-RU" smtClean="0"/>
              <a:pPr>
                <a:defRPr/>
              </a:pPr>
              <a:t>20.10.2020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15865E6-8EEE-49BE-9273-380E19CD3B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187D73-857B-429C-8FA0-BE0FE0959F9E}" type="datetimeFigureOut">
              <a:rPr lang="ru-RU" smtClean="0"/>
              <a:pPr>
                <a:defRPr/>
              </a:pPr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840118-4CC3-463C-AD4A-8815A6C4FE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AE1677F-FEE5-4E6D-A696-E69A1F52B6EB}" type="datetimeFigureOut">
              <a:rPr lang="ru-RU" smtClean="0"/>
              <a:pPr>
                <a:defRPr/>
              </a:pPr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2BD932C-492B-4655-8B2B-3EBEC084718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4E1A715-EE5A-4132-81A4-B054F9F310D5}" type="datetimeFigureOut">
              <a:rPr lang="ru-RU" smtClean="0"/>
              <a:pPr>
                <a:defRPr/>
              </a:pPr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02BAFD7-9467-462A-896B-4E5946966B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5FEE487-363E-490F-A9DA-AF81743CBC41}" type="datetimeFigureOut">
              <a:rPr lang="ru-RU" smtClean="0"/>
              <a:pPr>
                <a:defRPr/>
              </a:pPr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0A675BB-43C3-4398-9757-ECE2CE8C49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7E4E89E-6A1A-4316-BFE6-B0C91460DE9A}" type="datetimeFigureOut">
              <a:rPr lang="ru-RU" smtClean="0"/>
              <a:pPr>
                <a:defRPr/>
              </a:pPr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F11E6CA-8BDD-419D-9F42-0E0CA40DFA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8D3BD42-1D77-4D4F-A04E-E95AC0CC1741}" type="datetimeFigureOut">
              <a:rPr lang="ru-RU" smtClean="0"/>
              <a:pPr>
                <a:defRPr/>
              </a:pPr>
              <a:t>20.10.2020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875ACA0-C5F1-4887-A5D8-F91B0B267A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020E89F-6E69-4FCA-9576-98DFDC4EBBFD}" type="datetimeFigureOut">
              <a:rPr lang="ru-RU" smtClean="0"/>
              <a:pPr>
                <a:defRPr/>
              </a:pPr>
              <a:t>20.10.2020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BDB5D4-EDB2-4C0C-9581-16439332D9A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DC42D2E-30BD-4D8F-83D4-915477B64B4F}" type="datetimeFigureOut">
              <a:rPr lang="ru-RU" smtClean="0"/>
              <a:pPr>
                <a:defRPr/>
              </a:pPr>
              <a:t>20.10.2020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63D5247-C23F-40D8-B77D-A86DA132536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921B4D-2884-4CA1-982F-A7FD7DEF6906}" type="datetimeFigureOut">
              <a:rPr lang="ru-RU" smtClean="0"/>
              <a:pPr>
                <a:defRPr/>
              </a:pPr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12E7DB1-AA76-435E-B6E8-9BE9899C4E4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28B16F4-D630-4980-93D3-40C32216DB9F}" type="datetimeFigureOut">
              <a:rPr lang="ru-RU" smtClean="0"/>
              <a:pPr>
                <a:defRPr/>
              </a:pPr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C703049-462B-4293-9EDF-1E8965F2872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84A407AD-4C99-4C9F-9C8D-F4C3FA2189B3}" type="datetimeFigureOut">
              <a:rPr lang="ru-RU" smtClean="0"/>
              <a:pPr>
                <a:defRPr/>
              </a:pPr>
              <a:t>20.10.2020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331EB7FC-9B2E-403A-A3A1-77AB819C5B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476672"/>
            <a:ext cx="80648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Государственное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автономное профессиональное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образовательное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учреждение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Краснодарского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края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Новороссийский колледж строительства и экономики»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844824"/>
            <a:ext cx="79928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Презентация по дисциплине </a:t>
            </a:r>
          </a:p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«Основы программирования»</a:t>
            </a:r>
          </a:p>
          <a:p>
            <a:pPr algn="ctr"/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На тему: </a:t>
            </a:r>
          </a:p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«История языков программирования»</a:t>
            </a:r>
          </a:p>
          <a:p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для специальности </a:t>
            </a: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09.02.03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«Программирование в компьютерных системах»</a:t>
            </a:r>
          </a:p>
          <a:p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Преподаватель: Белова С.В.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Рисунок 4" descr="srednie_helprolo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548681"/>
            <a:ext cx="142875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8183880" cy="105156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Языки искусственного интеллекта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88840"/>
            <a:ext cx="8208912" cy="5286375"/>
          </a:xfrm>
        </p:spPr>
        <p:txBody>
          <a:bodyPr rtlCol="0">
            <a:normAutofit fontScale="55000" lnSpcReduction="20000"/>
          </a:bodyPr>
          <a:lstStyle/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dirty="0" smtClean="0"/>
              <a:t>В 90-х годах прошлого столетия планировалось появление компьютеров пятого поколения, называемых машинами "искусственного интеллекта". В качестве основных языков программирования в этом, пока неосуществленном, проекте предполагались языки искусственного интеллекта LISP и PROLOG.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dirty="0" smtClean="0"/>
              <a:t>Создателем языка LISP (1956-1959 гг.) является Джон Маккарти, которого называют отцом искусственного интеллекта. Именно он первым ввел термин "искусственный интеллект". Основным в языке LISP является понятие рекурсивно определенных функций. Доказано, что любой алгоритм может быть описан с помощью некоторого набора рекурсивных функций. Основные идеи этого языка были позже использованы в языке программирования для детей LOGO, разработанном в 70-е годы в Массачусетском технологическом институте под руководством </a:t>
            </a:r>
            <a:r>
              <a:rPr lang="ru-RU" dirty="0" err="1" smtClean="0"/>
              <a:t>Сэймура</a:t>
            </a:r>
            <a:r>
              <a:rPr lang="ru-RU" dirty="0" smtClean="0"/>
              <a:t> Пейперта. Подмножество языка LOGO, включающее команды для Черепашки, применяется при раннем обучении программированию.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Язык PROLOG разработан во Франции в 1972 году также для решения проблем искусственного интеллекта. PROLOG позволяет в формальном виде описывать различные утверждения, логику рассуждений, заставляет компьютер давать ответы на заданные вопросы.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  <p:pic>
        <p:nvPicPr>
          <p:cNvPr id="9219" name="Рисунок 5" descr="lisp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32656"/>
            <a:ext cx="2006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Рисунок 3" descr="1000049538_514976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04664"/>
            <a:ext cx="1643062" cy="23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96752"/>
            <a:ext cx="8229600" cy="11430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i="1" dirty="0" smtClean="0"/>
              <a:t>Современные языки объектно-ориентированного и визуального программирования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780928"/>
            <a:ext cx="6336704" cy="4312221"/>
          </a:xfrm>
        </p:spPr>
        <p:txBody>
          <a:bodyPr rtlCol="0">
            <a:normAutofit fontScale="55000" lnSpcReduction="20000"/>
          </a:bodyPr>
          <a:lstStyle/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последнее время одним из основных направлений в развитии программного обеспечения компьютера стал объектно-ориентированный подход. Под словом "объект" понимается структура, объединяющая в единое целое данные  программы их обработки. 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Первым языком с элементами ООП был язык Симула-67. В </a:t>
            </a:r>
            <a:r>
              <a:rPr lang="ru-RU" dirty="0" err="1" smtClean="0"/>
              <a:t>Turbo</a:t>
            </a:r>
            <a:r>
              <a:rPr lang="ru-RU" dirty="0" smtClean="0"/>
              <a:t> PASCAL</a:t>
            </a:r>
            <a:r>
              <a:rPr lang="en-US" dirty="0" smtClean="0"/>
              <a:t> </a:t>
            </a:r>
            <a:r>
              <a:rPr lang="ru-RU" dirty="0" smtClean="0"/>
              <a:t>с версии 5.5 появились средства ООП. Итогом развития </a:t>
            </a:r>
            <a:r>
              <a:rPr lang="ru-RU" dirty="0" err="1" smtClean="0"/>
              <a:t>Turbo</a:t>
            </a:r>
            <a:r>
              <a:rPr lang="ru-RU" dirty="0" smtClean="0"/>
              <a:t> PASCAL в этом направлении стало создание фирмой </a:t>
            </a:r>
            <a:r>
              <a:rPr lang="ru-RU" dirty="0" err="1" smtClean="0"/>
              <a:t>Borland</a:t>
            </a:r>
            <a:r>
              <a:rPr lang="ru-RU" dirty="0" smtClean="0"/>
              <a:t> системы программирования DELPHI (</a:t>
            </a:r>
            <a:r>
              <a:rPr lang="ru-RU" dirty="0" err="1" smtClean="0"/>
              <a:t>Делфи</a:t>
            </a:r>
            <a:r>
              <a:rPr lang="ru-RU" dirty="0" smtClean="0"/>
              <a:t>). В 1991 году появилась первая версия языка VISUAL BASIC. Начиная с </a:t>
            </a:r>
            <a:r>
              <a:rPr lang="en-US" dirty="0" smtClean="0"/>
              <a:t>5</a:t>
            </a:r>
            <a:r>
              <a:rPr lang="ru-RU" dirty="0" smtClean="0"/>
              <a:t> версии (1997 год) язык стал полностью объектно-ориентированным. По данным на конец 90-х годов прошлого столетия количество программистов, использующих для своих разработок VISUAL BASIC, не уступает числу сторонников VISUAL C++ и DELPHI.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  <p:pic>
        <p:nvPicPr>
          <p:cNvPr id="10245" name="Рисунок 4" descr="p936575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3645024"/>
            <a:ext cx="1859633" cy="2777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Рисунок 5" descr="8151211baad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573016"/>
            <a:ext cx="2054225" cy="294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1403648" y="1628800"/>
            <a:ext cx="8183880" cy="1051560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2800" b="1" i="1" dirty="0" smtClean="0"/>
              <a:t>Современные языки </a:t>
            </a:r>
            <a:br>
              <a:rPr lang="ru-RU" sz="2800" b="1" i="1" dirty="0" smtClean="0"/>
            </a:br>
            <a:r>
              <a:rPr lang="ru-RU" sz="2800" b="1" i="1" dirty="0" smtClean="0"/>
              <a:t>объектно-ориентированного </a:t>
            </a:r>
            <a:br>
              <a:rPr lang="ru-RU" sz="2800" b="1" i="1" dirty="0" smtClean="0"/>
            </a:br>
            <a:r>
              <a:rPr lang="ru-RU" sz="2800" b="1" i="1" dirty="0" smtClean="0"/>
              <a:t>и </a:t>
            </a:r>
            <a:br>
              <a:rPr lang="ru-RU" sz="2800" b="1" i="1" dirty="0" smtClean="0"/>
            </a:br>
            <a:r>
              <a:rPr lang="ru-RU" sz="2800" b="1" i="1" dirty="0" smtClean="0"/>
              <a:t>визуального программирования</a:t>
            </a:r>
            <a:r>
              <a:rPr lang="en-US" sz="2800" b="1" i="1" dirty="0" smtClean="0"/>
              <a:t>. 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en-US" sz="2800" b="1" i="1" dirty="0" smtClean="0"/>
              <a:t>C++</a:t>
            </a:r>
            <a:endParaRPr lang="ru-RU" sz="28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708920"/>
            <a:ext cx="6572250" cy="3673847"/>
          </a:xfrm>
        </p:spPr>
        <p:txBody>
          <a:bodyPr rtlCol="0">
            <a:normAutofit fontScale="70000" lnSpcReduction="20000"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</a:t>
            </a:r>
            <a:r>
              <a:rPr lang="ru-RU" dirty="0" smtClean="0"/>
              <a:t>В 1985 году лаборатория </a:t>
            </a:r>
            <a:r>
              <a:rPr lang="ru-RU" dirty="0" err="1" smtClean="0"/>
              <a:t>Bell</a:t>
            </a:r>
            <a:r>
              <a:rPr lang="ru-RU" dirty="0" smtClean="0"/>
              <a:t> </a:t>
            </a:r>
            <a:r>
              <a:rPr lang="ru-RU" dirty="0" err="1" smtClean="0"/>
              <a:t>Labs</a:t>
            </a:r>
            <a:r>
              <a:rPr lang="ru-RU" dirty="0" smtClean="0"/>
              <a:t> (США) сообщила о создании языка программирования C++ (СИ++). Этот язык является сегодня наиболее популярным среди языков объектно-ориентированного программирования. С его помощью возможно создание программных приложений, ориентированных на любые машины - от персональных до суперкомпьютеров. Создателем языка является </a:t>
            </a:r>
            <a:r>
              <a:rPr lang="ru-RU" dirty="0" err="1" smtClean="0"/>
              <a:t>Бьорн</a:t>
            </a:r>
            <a:r>
              <a:rPr lang="ru-RU" dirty="0" smtClean="0"/>
              <a:t> Страуструп.</a:t>
            </a:r>
          </a:p>
        </p:txBody>
      </p:sp>
      <p:pic>
        <p:nvPicPr>
          <p:cNvPr id="11268" name="Рисунок 3" descr="2151165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76672"/>
            <a:ext cx="15240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3" name="Рисунок 4" descr="1224528102_pic_id30413.jpe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04664"/>
            <a:ext cx="1368152" cy="145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624" y="692696"/>
            <a:ext cx="8183880" cy="105156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200" b="1" i="1" dirty="0" smtClean="0"/>
              <a:t>Современные языки объектно-ориентированного и визуального программирования</a:t>
            </a:r>
            <a:r>
              <a:rPr lang="en-US" sz="3200" b="1" i="1" dirty="0" smtClean="0"/>
              <a:t>. Java</a:t>
            </a:r>
            <a:endParaRPr lang="ru-RU" sz="32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48880"/>
            <a:ext cx="5357812" cy="3786188"/>
          </a:xfrm>
        </p:spPr>
        <p:txBody>
          <a:bodyPr rtlCol="0">
            <a:normAutofit fontScale="62500" lnSpcReduction="20000"/>
          </a:bodyPr>
          <a:lstStyle/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</a:t>
            </a:r>
            <a:r>
              <a:rPr lang="ru-RU" dirty="0" smtClean="0"/>
              <a:t>Представителем языков объектно-ориентированного программирования является и язык JAVA, созданный в 1995 году под руководством Джеймса </a:t>
            </a:r>
            <a:r>
              <a:rPr lang="ru-RU" dirty="0" err="1" smtClean="0"/>
              <a:t>Гослинга</a:t>
            </a:r>
            <a:r>
              <a:rPr lang="ru-RU" dirty="0" smtClean="0"/>
              <a:t> группой инженеров компании </a:t>
            </a:r>
            <a:r>
              <a:rPr lang="ru-RU" dirty="0" err="1" smtClean="0"/>
              <a:t>Sun</a:t>
            </a:r>
            <a:r>
              <a:rPr lang="ru-RU" dirty="0" smtClean="0"/>
              <a:t> </a:t>
            </a:r>
            <a:r>
              <a:rPr lang="ru-RU" dirty="0" err="1" smtClean="0"/>
              <a:t>Microsystems</a:t>
            </a:r>
            <a:r>
              <a:rPr lang="ru-RU" dirty="0" smtClean="0"/>
              <a:t>. При его разработке была поставлена цель - создать простой язык, не требующий специального изучения. Язык JAVA был разработан так, чтобы быть максимально похожим на C++. JAVA является идеальным инструментом при создании приложений для Интернета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 </a:t>
            </a:r>
          </a:p>
        </p:txBody>
      </p:sp>
      <p:pic>
        <p:nvPicPr>
          <p:cNvPr id="12292" name="Рисунок 3" descr="p539645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2492896"/>
            <a:ext cx="2500313" cy="400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889844"/>
            <a:ext cx="80648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Задачи:</a:t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1. Образовательные: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Обобщение знаний по истории развития языков программирования, их разновидностях и особенностях.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2. Воспитательные: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    Формирование информационной культуры, понятия о наиболее известных языках программирования.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3. Развивающие: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    Развитие навыков усвоения теоретического материала.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Классификация языков программирования</a:t>
            </a:r>
            <a:endParaRPr lang="ru-RU" dirty="0"/>
          </a:p>
        </p:txBody>
      </p:sp>
      <p:pic>
        <p:nvPicPr>
          <p:cNvPr id="4" name="Содержимое 3" descr="history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132856"/>
            <a:ext cx="5976121" cy="3432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Рисунок 3" descr="pro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7" y="1916832"/>
            <a:ext cx="3116584" cy="4467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1619672" y="908720"/>
            <a:ext cx="6939111" cy="170251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b="1" i="1" dirty="0" smtClean="0"/>
              <a:t>Первые шаги автоматизации программирования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9063" y="2286000"/>
            <a:ext cx="4643437" cy="4357688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ru-RU" sz="1600" dirty="0" smtClean="0">
                <a:solidFill>
                  <a:schemeClr val="tx1"/>
                </a:solidFill>
              </a:rPr>
              <a:t>Программы для первых ЭВМ программисты писали на языках машинных команд. Это очень трудоемкий и длительный процесс. Проходило значительное время между началом составления программы и началом ее использования. Решить эту проблему можно было лишь путем создания средств автоматизации программирования.</a:t>
            </a:r>
          </a:p>
          <a:p>
            <a:pPr algn="just" eaLnBrk="1" hangingPunct="1"/>
            <a:r>
              <a:rPr lang="ru-RU" sz="1600" dirty="0" smtClean="0">
                <a:solidFill>
                  <a:schemeClr val="tx1"/>
                </a:solidFill>
              </a:rPr>
              <a:t>В 1944 для релейной машины "Марк-I" под руководством Грейс Хоппер написана первая подпрограмма для вычисления </a:t>
            </a:r>
            <a:r>
              <a:rPr lang="ru-RU" sz="1600" dirty="0" err="1" smtClean="0">
                <a:solidFill>
                  <a:schemeClr val="tx1"/>
                </a:solidFill>
              </a:rPr>
              <a:t>sinx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</a:p>
          <a:p>
            <a:pPr algn="just" eaLnBrk="1" hangingPunct="1"/>
            <a:r>
              <a:rPr lang="ru-RU" sz="1600" dirty="0" smtClean="0">
                <a:solidFill>
                  <a:schemeClr val="tx1"/>
                </a:solidFill>
              </a:rPr>
              <a:t>В 1949 Джон </a:t>
            </a:r>
            <a:r>
              <a:rPr lang="ru-RU" sz="1600" dirty="0" err="1" smtClean="0">
                <a:solidFill>
                  <a:schemeClr val="tx1"/>
                </a:solidFill>
              </a:rPr>
              <a:t>Моучли</a:t>
            </a:r>
            <a:r>
              <a:rPr lang="ru-RU" sz="1600" dirty="0" smtClean="0">
                <a:solidFill>
                  <a:schemeClr val="tx1"/>
                </a:solidFill>
              </a:rPr>
              <a:t> разработал систему </a:t>
            </a:r>
            <a:r>
              <a:rPr lang="ru-RU" sz="1600" dirty="0" err="1" smtClean="0">
                <a:solidFill>
                  <a:schemeClr val="tx1"/>
                </a:solidFill>
              </a:rPr>
              <a:t>Short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Code</a:t>
            </a:r>
            <a:r>
              <a:rPr lang="ru-RU" sz="1600" dirty="0" smtClean="0">
                <a:solidFill>
                  <a:schemeClr val="tx1"/>
                </a:solidFill>
              </a:rPr>
              <a:t> - предшественницу языков программирования высокого уровня. </a:t>
            </a:r>
          </a:p>
          <a:p>
            <a:pPr algn="just" eaLnBrk="1" hangingPunct="1"/>
            <a:r>
              <a:rPr lang="ru-RU" sz="1600" dirty="0" smtClean="0">
                <a:solidFill>
                  <a:schemeClr val="tx1"/>
                </a:solidFill>
              </a:rPr>
              <a:t>А в 1951 году Г. Хоппер создала первый компилятор А-0. Ею же впервые был введен этот термин.</a:t>
            </a:r>
          </a:p>
          <a:p>
            <a:pPr eaLnBrk="1" hangingPunct="1"/>
            <a:endParaRPr lang="ru-RU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29600" cy="106613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Особенности первых языков программирования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0" y="1600200"/>
            <a:ext cx="5257800" cy="4421088"/>
          </a:xfrm>
        </p:spPr>
        <p:txBody>
          <a:bodyPr rtlCol="0">
            <a:normAutofit fontScale="55000" lnSpcReduction="20000"/>
          </a:bodyPr>
          <a:lstStyle/>
          <a:p>
            <a:pPr marL="21600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 </a:t>
            </a:r>
            <a:r>
              <a:rPr lang="ru-RU" dirty="0" smtClean="0"/>
              <a:t>Для первых языков программирования характерной чертой была предметная ориентация. COBOL был ориентирован на решение задач бизнеса, FORTRAN - на проведение инженерных и научных расчетов. В эпоху ЭВМ третьего поколения распространение получил язык PL/1 (</a:t>
            </a:r>
            <a:r>
              <a:rPr lang="ru-RU" dirty="0" err="1" smtClean="0"/>
              <a:t>Program</a:t>
            </a:r>
            <a:r>
              <a:rPr lang="ru-RU" dirty="0" smtClean="0"/>
              <a:t> </a:t>
            </a:r>
            <a:r>
              <a:rPr lang="ru-RU" dirty="0" err="1" smtClean="0"/>
              <a:t>Language</a:t>
            </a:r>
            <a:r>
              <a:rPr lang="ru-RU" dirty="0" smtClean="0"/>
              <a:t>/1), разработанный фирмой IBM. Это был первый язык, претендовавший на универсальность, т. е. на возможность решать любые задачи: вычислительные, обработки текстов, накопления и поиска информации. PL/1 оказался слишком сложным языком. Транслятор с него недостаточно оптимальный, содержащий ряд </a:t>
            </a:r>
            <a:r>
              <a:rPr lang="ru-RU" dirty="0" err="1" smtClean="0"/>
              <a:t>невыявленных</a:t>
            </a:r>
            <a:r>
              <a:rPr lang="ru-RU" dirty="0" smtClean="0"/>
              <a:t> ошибок. Однако линия на универсализацию языков была продолжена. Примером тому стал FORTRAN 77.</a:t>
            </a:r>
          </a:p>
        </p:txBody>
      </p:sp>
      <p:pic>
        <p:nvPicPr>
          <p:cNvPr id="6148" name="Рисунок 3" descr="1ca8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2071688"/>
            <a:ext cx="2846388" cy="379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Рисунок 3" descr="srednie_mik_fortran_praktyka_programowani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861048"/>
            <a:ext cx="2071687" cy="2641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91157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100" b="1" i="1" dirty="0" smtClean="0"/>
              <a:t>Первые языки высокого уровня: Кобол и Фортран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285875"/>
            <a:ext cx="8572500" cy="4757738"/>
          </a:xfrm>
        </p:spPr>
        <p:txBody>
          <a:bodyPr rtlCol="0">
            <a:no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sz="1400" dirty="0" smtClean="0"/>
              <a:t>В 50-е годы под руководством Г. Хоппер приступила к разработке языка и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dirty="0" smtClean="0"/>
              <a:t>компилятора В-0. Новый язык позволил бы программировать на языке, близком к обычному английскому.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sz="1400" dirty="0" smtClean="0"/>
              <a:t>По словам Г. Хоппер, следует оставить попытки "превратить их всех в математиков".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 smtClean="0"/>
              <a:t>В 1958 году система В-0 получила название FLOW-MATIC и была ориентирована на обработку коммерческих данных. В 1959 году был разработан язык COBOL (</a:t>
            </a:r>
            <a:r>
              <a:rPr lang="ru-RU" sz="1400" dirty="0" err="1" smtClean="0"/>
              <a:t>Common</a:t>
            </a:r>
            <a:r>
              <a:rPr lang="ru-RU" sz="1400" dirty="0" smtClean="0"/>
              <a:t> </a:t>
            </a:r>
            <a:r>
              <a:rPr lang="ru-RU" sz="1400" dirty="0" err="1" smtClean="0"/>
              <a:t>Business</a:t>
            </a:r>
            <a:r>
              <a:rPr lang="ru-RU" sz="1400" dirty="0" smtClean="0"/>
              <a:t> </a:t>
            </a:r>
            <a:r>
              <a:rPr lang="ru-RU" sz="1400" dirty="0" err="1" smtClean="0"/>
              <a:t>Oriented</a:t>
            </a:r>
            <a:r>
              <a:rPr lang="ru-RU" sz="1400" dirty="0" smtClean="0"/>
              <a:t> </a:t>
            </a:r>
            <a:r>
              <a:rPr lang="ru-RU" sz="1400" dirty="0" err="1" smtClean="0"/>
              <a:t>Language</a:t>
            </a:r>
            <a:r>
              <a:rPr lang="ru-RU" sz="1400" dirty="0" smtClean="0"/>
              <a:t>, Кобол - </a:t>
            </a:r>
            <a:r>
              <a:rPr lang="ru-RU" sz="1400" dirty="0" err="1" smtClean="0"/>
              <a:t>машиннонезависимый</a:t>
            </a:r>
            <a:r>
              <a:rPr lang="ru-RU" sz="1400" dirty="0" smtClean="0"/>
              <a:t> язык программирования высокого уровня для решения задач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dirty="0" smtClean="0"/>
              <a:t>бизнеса..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sz="1400" dirty="0" smtClean="0"/>
              <a:t>В 1954 году публикуется сообщение о создании языка FORTRAN (</a:t>
            </a:r>
            <a:r>
              <a:rPr lang="ru-RU" sz="1400" dirty="0" err="1" smtClean="0"/>
              <a:t>FORmula</a:t>
            </a:r>
            <a:r>
              <a:rPr lang="ru-RU" sz="1400" dirty="0" smtClean="0"/>
              <a:t> </a:t>
            </a:r>
            <a:r>
              <a:rPr lang="ru-RU" sz="1400" dirty="0" err="1" smtClean="0"/>
              <a:t>TRANslation</a:t>
            </a:r>
            <a:r>
              <a:rPr lang="ru-RU" sz="1400" dirty="0" smtClean="0"/>
              <a:t>, (Фортран). Местом рождения языка стала штаб-квартира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dirty="0" smtClean="0"/>
              <a:t>фирмы IBM в Нью-Йорке. Одним из главных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dirty="0" smtClean="0"/>
              <a:t>разработчиков является Джон Бэкус.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sz="1400" dirty="0" smtClean="0"/>
              <a:t>В тот же период в европейских странах и в СССР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dirty="0" smtClean="0"/>
              <a:t> популярным становится язык ALGOL. Как и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dirty="0" smtClean="0"/>
              <a:t>FORTRAN, он ориентировался на математические задачи.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dirty="0" smtClean="0"/>
              <a:t>В нем была реализована передовая для того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dirty="0" smtClean="0"/>
              <a:t>времени технология программирования –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dirty="0" smtClean="0"/>
              <a:t>структурное программирование.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Рисунок 3" descr="40097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356992"/>
            <a:ext cx="2214562" cy="309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61951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dirty="0" smtClean="0"/>
              <a:t>Создание </a:t>
            </a:r>
            <a:r>
              <a:rPr lang="en-US" dirty="0" smtClean="0"/>
              <a:t>Basic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80920" cy="4525963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</a:t>
            </a:r>
            <a:r>
              <a:rPr lang="ru-RU" sz="2400" dirty="0" smtClean="0"/>
              <a:t>К языкам-долгожителям относят ВASIC, разработанный в Дартмутском университете в 1964 году под руководством Джона Кемени и Томаса </a:t>
            </a:r>
            <a:r>
              <a:rPr lang="ru-RU" sz="2400" dirty="0" err="1" smtClean="0"/>
              <a:t>Курца</a:t>
            </a:r>
            <a:r>
              <a:rPr lang="ru-RU" sz="2400" dirty="0" smtClean="0"/>
              <a:t>. Однако первоначально этот язык был неструктурным и плохо подходил для обучения качественному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программированию. В 1985 году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была создана версия языка </a:t>
            </a:r>
            <a:r>
              <a:rPr lang="ru-RU" sz="2400" dirty="0" err="1" smtClean="0"/>
              <a:t>True</a:t>
            </a:r>
            <a:r>
              <a:rPr lang="ru-RU" sz="2400" dirty="0" smtClean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BASIC, которая по мнению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разработчиков была совершеннее,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чем PASCAL. В 1991 году появилась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первая версия языка VISUAL BASIC.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Рисунок 3" descr="188467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58726">
            <a:off x="577850" y="241300"/>
            <a:ext cx="1066800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83880" cy="1051560"/>
          </a:xfrm>
        </p:spPr>
        <p:txBody>
          <a:bodyPr/>
          <a:lstStyle/>
          <a:p>
            <a:pPr algn="ctr" eaLnBrk="1" hangingPunct="1"/>
            <a:r>
              <a:rPr lang="ru-RU" dirty="0" smtClean="0"/>
              <a:t>Создание </a:t>
            </a:r>
            <a:r>
              <a:rPr lang="en-US" dirty="0" smtClean="0"/>
              <a:t>Pascal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16832"/>
            <a:ext cx="5329237" cy="4525962"/>
          </a:xfrm>
        </p:spPr>
        <p:txBody>
          <a:bodyPr rtlCol="0">
            <a:normAutofit fontScale="62500" lnSpcReduction="20000"/>
          </a:bodyPr>
          <a:lstStyle/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900" dirty="0" smtClean="0"/>
              <a:t>      </a:t>
            </a:r>
            <a:r>
              <a:rPr lang="ru-RU" sz="2900" dirty="0" smtClean="0"/>
              <a:t>Значительным событием в истории языков программирования стало создание в 1971 году языка PASCAL. Его автором является </a:t>
            </a:r>
            <a:r>
              <a:rPr lang="ru-RU" sz="2900" dirty="0" err="1" smtClean="0"/>
              <a:t>Никлаус</a:t>
            </a:r>
            <a:r>
              <a:rPr lang="ru-RU" sz="2900" dirty="0" smtClean="0"/>
              <a:t> Вирт, профессор из Швейцарии. Вирт назвал этот язык в честь французского математика и физика </a:t>
            </a:r>
            <a:r>
              <a:rPr lang="ru-RU" sz="2900" dirty="0" err="1" smtClean="0"/>
              <a:t>Блэза</a:t>
            </a:r>
            <a:r>
              <a:rPr lang="ru-RU" sz="2900" dirty="0" smtClean="0"/>
              <a:t> Паскаля, который в 1642 году сконструировал вычислительный механизм. Первоначально PASCAL создавался как язык для обучения. В нем ярко выражена структурная линия программирования. Широкое практическое применение язык получил с появлением персональных компьютеров в версии </a:t>
            </a:r>
            <a:r>
              <a:rPr lang="ru-RU" sz="2900" dirty="0" err="1" smtClean="0"/>
              <a:t>Turbo</a:t>
            </a:r>
            <a:r>
              <a:rPr lang="ru-RU" sz="2900" dirty="0" smtClean="0"/>
              <a:t> PASCAL.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  <p:pic>
        <p:nvPicPr>
          <p:cNvPr id="7172" name="Рисунок 4" descr="p936595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1857375"/>
            <a:ext cx="28575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pPr algn="ctr" eaLnBrk="1" hangingPunct="1"/>
            <a:r>
              <a:rPr lang="ru-RU" dirty="0" smtClean="0"/>
              <a:t>Создание</a:t>
            </a:r>
            <a:r>
              <a:rPr lang="en-US" dirty="0" smtClean="0"/>
              <a:t> C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07904" y="1571625"/>
            <a:ext cx="4896544" cy="4525963"/>
          </a:xfrm>
        </p:spPr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/>
              <a:t>     </a:t>
            </a:r>
            <a:r>
              <a:rPr lang="ru-RU" sz="1800" dirty="0" smtClean="0"/>
              <a:t>Язык программирования С ("Си") был задуман как инструментальный язык для разработки операционных систем. Он создавался одновременно с операционной системой UNIX. Авторами этого языка и ОС UNIX являются американские программисты </a:t>
            </a:r>
            <a:r>
              <a:rPr lang="ru-RU" sz="1800" dirty="0" err="1" smtClean="0"/>
              <a:t>Деннис</a:t>
            </a:r>
            <a:r>
              <a:rPr lang="ru-RU" sz="1800" dirty="0" smtClean="0"/>
              <a:t> </a:t>
            </a:r>
            <a:r>
              <a:rPr lang="ru-RU" sz="1800" dirty="0" err="1" smtClean="0"/>
              <a:t>Ричи</a:t>
            </a:r>
            <a:r>
              <a:rPr lang="ru-RU" sz="1800" dirty="0" smtClean="0"/>
              <a:t> и Кеннет Томпсон. Этот язык является структурным языком высокого уровня. В настоящее время он применяется для разработки не только операционных систем, но и трансляторов, системных и прикладных программ.</a:t>
            </a:r>
          </a:p>
        </p:txBody>
      </p:sp>
      <p:pic>
        <p:nvPicPr>
          <p:cNvPr id="8196" name="Рисунок 3" descr="1227859651_301c12fb88b61f365b6a2818c1425db7_ful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060848"/>
            <a:ext cx="295275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170</TotalTime>
  <Words>1073</Words>
  <Application>Microsoft Office PowerPoint</Application>
  <PresentationFormat>Экран (4:3)</PresentationFormat>
  <Paragraphs>72</Paragraphs>
  <Slides>13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Слайд 1</vt:lpstr>
      <vt:lpstr>Слайд 2</vt:lpstr>
      <vt:lpstr>Классификация языков программирования</vt:lpstr>
      <vt:lpstr>Первые шаги автоматизации программирования  </vt:lpstr>
      <vt:lpstr>Особенности первых языков программирования </vt:lpstr>
      <vt:lpstr>Первые языки высокого уровня: Кобол и Фортран  </vt:lpstr>
      <vt:lpstr>Создание Basic</vt:lpstr>
      <vt:lpstr>Создание Pascal</vt:lpstr>
      <vt:lpstr>Создание C</vt:lpstr>
      <vt:lpstr>Языки искусственного интеллекта  </vt:lpstr>
      <vt:lpstr>Современные языки объектно-ориентированного и визуального программирования  </vt:lpstr>
      <vt:lpstr>Современные языки  объектно-ориентированного  и  визуального программирования.  C++</vt:lpstr>
      <vt:lpstr>Современные языки объектно-ориентированного и визуального программирования. Java</vt:lpstr>
    </vt:vector>
  </TitlesOfParts>
  <Company>Wg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FoM</dc:creator>
  <cp:lastModifiedBy>rostomova</cp:lastModifiedBy>
  <cp:revision>39</cp:revision>
  <dcterms:created xsi:type="dcterms:W3CDTF">2009-05-17T18:25:04Z</dcterms:created>
  <dcterms:modified xsi:type="dcterms:W3CDTF">2020-10-20T05:27:43Z</dcterms:modified>
</cp:coreProperties>
</file>