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30.04.2014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30.04.2014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30.04.2014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30.04.2014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rmopribor.com/" TargetMode="External"/><Relationship Id="rId2" Type="http://schemas.openxmlformats.org/officeDocument/2006/relationships/hyperlink" Target="http://kipia.ru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omsketalon.ru/" TargetMode="External"/><Relationship Id="rId5" Type="http://schemas.openxmlformats.org/officeDocument/2006/relationships/hyperlink" Target="http://hi-edu.ru/" TargetMode="External"/><Relationship Id="rId4" Type="http://schemas.openxmlformats.org/officeDocument/2006/relationships/hyperlink" Target="http://www2.emersonprocess.com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2060848"/>
            <a:ext cx="8534400" cy="1656184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МЕТРОЛОГИЯ. </a:t>
            </a:r>
            <a:br>
              <a:rPr lang="ru-RU" b="1" i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i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ПОНЯТИЯ И ОПРЕДЕЛЕНИЯ</a:t>
            </a:r>
            <a:endParaRPr lang="ru-RU" b="1" i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87624" y="5229200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Преподаватель НКСЭ</a:t>
            </a:r>
          </a:p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Кривоносова Н.В.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1" dirty="0" smtClean="0"/>
              <a:t>Классификация измерений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82272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sz="2800" b="1" i="1" u="sng" dirty="0" smtClean="0"/>
              <a:t>По условиям, определяющим точность результата</a:t>
            </a:r>
          </a:p>
          <a:p>
            <a:pPr algn="just"/>
            <a:endParaRPr lang="en-US" sz="2600" b="1" i="1" dirty="0" smtClean="0"/>
          </a:p>
          <a:p>
            <a:pPr algn="just"/>
            <a:r>
              <a:rPr lang="ru-RU" sz="2600" b="1" i="1" dirty="0" smtClean="0"/>
              <a:t>Метрологические </a:t>
            </a:r>
            <a:r>
              <a:rPr lang="ru-RU" sz="2600" b="1" i="1" dirty="0" smtClean="0"/>
              <a:t>измерения - </a:t>
            </a:r>
            <a:r>
              <a:rPr lang="ru-RU" sz="2600" i="1" dirty="0" err="1" smtClean="0"/>
              <a:t>измерения</a:t>
            </a:r>
            <a:r>
              <a:rPr lang="ru-RU" sz="2600" i="1" dirty="0" smtClean="0"/>
              <a:t> максимально возможной точности</a:t>
            </a:r>
            <a:r>
              <a:rPr lang="ru-RU" sz="2600" dirty="0" smtClean="0"/>
              <a:t>, достижимой при существующем уровне техники. В этот класс включены все высокоточные измерения и в первую очередь эталонные измерения, связанные с максимально возможной точностью воспроизведения установленных единиц физических величин. </a:t>
            </a:r>
          </a:p>
          <a:p>
            <a:pPr algn="just"/>
            <a:r>
              <a:rPr lang="ru-RU" sz="2600" b="1" i="1" dirty="0" smtClean="0"/>
              <a:t>Технические измерения</a:t>
            </a:r>
            <a:r>
              <a:rPr lang="ru-RU" sz="2600" dirty="0" smtClean="0"/>
              <a:t>, в которых погрешность результата определяется характеристиками средств измерений. Примерами технических измерений являются измерения, выполняемые в процессе производства на промышленных предприятиях, в сфере услуг и др.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i="1" dirty="0" smtClean="0"/>
              <a:t>Основные понятия и определения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2800" b="1" i="1" dirty="0" smtClean="0"/>
              <a:t>Результат измерения — </a:t>
            </a:r>
            <a:r>
              <a:rPr lang="ru-RU" sz="2800" dirty="0" smtClean="0"/>
              <a:t>именованное число, найденное путем измерения физической величины. Результат измерения может быть при­нят как действительное значение измеряемой величины. Одна из основных задач измерения - оценка степени приближения или разности между истинным и действительным значениями измеряемой физической величины — погрешности измерения.</a:t>
            </a:r>
          </a:p>
          <a:p>
            <a:endParaRPr lang="ru-RU" dirty="0"/>
          </a:p>
        </p:txBody>
      </p:sp>
      <p:pic>
        <p:nvPicPr>
          <p:cNvPr id="4" name="Picture 8" descr="Приборы неразрушающего контроля Дефектоскоп ВД-ОКО-01 (86993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5157192"/>
            <a:ext cx="1440160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i="1" dirty="0" smtClean="0"/>
              <a:t>Основные понятия и определения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2800" b="1" i="1" dirty="0" smtClean="0"/>
              <a:t>Погрешность измерения — </a:t>
            </a:r>
            <a:r>
              <a:rPr lang="ru-RU" sz="2800" dirty="0" smtClean="0"/>
              <a:t>это отклонение результата измерения от истинного значения измеряемой величины. Погрешность измерения является непосредственной характеристикой точности измерения.</a:t>
            </a:r>
          </a:p>
          <a:p>
            <a:r>
              <a:rPr lang="ru-RU" sz="2800" b="1" i="1" dirty="0" smtClean="0"/>
              <a:t>Точность измерения - </a:t>
            </a:r>
            <a:r>
              <a:rPr lang="ru-RU" sz="2800" dirty="0" smtClean="0"/>
              <a:t>степень близости результата измере­ния к истинному значению измеряемой физической величины.</a:t>
            </a:r>
          </a:p>
          <a:p>
            <a:endParaRPr lang="ru-RU" dirty="0"/>
          </a:p>
        </p:txBody>
      </p:sp>
      <p:pic>
        <p:nvPicPr>
          <p:cNvPr id="4" name="Picture 6" descr="Приборы измерения параметров окружающей среды Анемометры  (1435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4797152"/>
            <a:ext cx="1331913" cy="1331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7" descr="https://encrypted-tbn0.gstatic.com/images?q=tbn:ANd9GcSLOLkz03IP5y7JTo9S4UVLouVAPAq7yHY_lwyQ64gEhFHCUFx__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56376" y="2492896"/>
            <a:ext cx="879475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i="1" dirty="0" smtClean="0"/>
              <a:t>Основные понятия и определения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2800" b="1" i="1" dirty="0" smtClean="0"/>
              <a:t>Класс точности средства измерений</a:t>
            </a:r>
            <a:r>
              <a:rPr lang="ru-RU" sz="2800" dirty="0" smtClean="0"/>
              <a:t> -  это обобщенная </a:t>
            </a:r>
          </a:p>
          <a:p>
            <a:pPr>
              <a:buFont typeface="Arial" charset="0"/>
              <a:buNone/>
            </a:pPr>
            <a:r>
              <a:rPr lang="ru-RU" sz="2800" dirty="0" smtClean="0"/>
              <a:t>характеристика средства измерений, выражаемая </a:t>
            </a:r>
          </a:p>
          <a:p>
            <a:pPr>
              <a:buFont typeface="Arial" charset="0"/>
              <a:buNone/>
            </a:pPr>
            <a:r>
              <a:rPr lang="ru-RU" sz="2800" dirty="0" smtClean="0"/>
              <a:t>пределами его допускаемых основной </a:t>
            </a:r>
          </a:p>
          <a:p>
            <a:pPr>
              <a:buFont typeface="Arial" charset="0"/>
              <a:buNone/>
            </a:pPr>
            <a:r>
              <a:rPr lang="ru-RU" sz="2800" dirty="0" smtClean="0"/>
              <a:t>и дополнительных погрешностей, </a:t>
            </a:r>
          </a:p>
          <a:p>
            <a:pPr>
              <a:buFont typeface="Arial" charset="0"/>
              <a:buNone/>
            </a:pPr>
            <a:r>
              <a:rPr lang="ru-RU" sz="2800" dirty="0" smtClean="0"/>
              <a:t>а также другими характеристиками,</a:t>
            </a:r>
          </a:p>
          <a:p>
            <a:pPr>
              <a:buFont typeface="Arial" charset="0"/>
              <a:buNone/>
            </a:pPr>
            <a:r>
              <a:rPr lang="ru-RU" sz="2800" dirty="0" smtClean="0"/>
              <a:t> влияющими на точность.</a:t>
            </a:r>
            <a:endParaRPr lang="ru-RU" sz="2800" dirty="0"/>
          </a:p>
        </p:txBody>
      </p:sp>
      <p:pic>
        <p:nvPicPr>
          <p:cNvPr id="4" name="Picture 2" descr="Приборы измерения и регулирования давления ДАТЧИК ДАВЛЕНИЯ МИКРОПРОЦЕССОРНЫЙ С ИНДИКАЦИЕЙ ДДМ-03-МИ, ДДМ-03-МИ-Ех, ДДМ-03-МИ-С (87085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2924944"/>
            <a:ext cx="1223963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1" descr="https://encrypted-tbn2.gstatic.com/images?q=tbn:ANd9GcSVO-4nWzc-L6KOieJcK__hzNWZfSNfgf-0grnXVsVWQLP3nJmjg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4869160"/>
            <a:ext cx="1933575" cy="1325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i="1" dirty="0" smtClean="0"/>
              <a:t>Основные понятия и определения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sz="2400" b="1" i="1" dirty="0" smtClean="0"/>
              <a:t>Измерительные преобразователи</a:t>
            </a:r>
            <a:r>
              <a:rPr lang="ru-RU" sz="2400" dirty="0" smtClean="0"/>
              <a:t> - техническое средство, служащее для преобразования измеряемой величины в другую величину или сигнал измерительной информации, удобный для обработки, хранения, индикации или передачи и имеющее нормированные метрологические характеристики. Конструктивно обособленные преобразователи называют также датчиком. Различают:</a:t>
            </a:r>
          </a:p>
          <a:p>
            <a:pPr lvl="1" algn="just"/>
            <a:r>
              <a:rPr lang="ru-RU" sz="2400" dirty="0" smtClean="0"/>
              <a:t>первичные – первые в измерительной цепи, к которым подведена измеряемая величина; </a:t>
            </a:r>
          </a:p>
          <a:p>
            <a:pPr lvl="1" algn="just"/>
            <a:r>
              <a:rPr lang="ru-RU" sz="2400" dirty="0" smtClean="0"/>
              <a:t>промежуточные; передающие; </a:t>
            </a:r>
          </a:p>
          <a:p>
            <a:pPr lvl="1" algn="just"/>
            <a:r>
              <a:rPr lang="ru-RU" sz="2400" dirty="0" smtClean="0"/>
              <a:t>масштабные. </a:t>
            </a:r>
          </a:p>
          <a:p>
            <a:endParaRPr lang="ru-RU" dirty="0"/>
          </a:p>
        </p:txBody>
      </p:sp>
      <p:pic>
        <p:nvPicPr>
          <p:cNvPr id="4" name="Picture 20" descr="https://encrypted-tbn3.gstatic.com/images?q=tbn:ANd9GcRW--LlqvqXRMOMwdDYm_0w5xsGmgPypSI0xTJWwwonYXjnh7I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4725144"/>
            <a:ext cx="1439863" cy="14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i="1" dirty="0" smtClean="0"/>
              <a:t>Основные понятия и определения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1556792"/>
            <a:ext cx="8503920" cy="4038200"/>
          </a:xfrm>
        </p:spPr>
        <p:txBody>
          <a:bodyPr/>
          <a:lstStyle/>
          <a:p>
            <a:r>
              <a:rPr lang="ru-RU" sz="2400" b="1" i="1" dirty="0" smtClean="0"/>
              <a:t>Мера физической величины</a:t>
            </a:r>
            <a:r>
              <a:rPr lang="ru-RU" sz="2400" dirty="0" smtClean="0"/>
              <a:t> — средство измерений, предназначенное для воспроизведения и (или) хранения физической величины одного или нескольких заданных размеров, значения которых выражены в установленных единицах и известны с необходимой </a:t>
            </a:r>
            <a:r>
              <a:rPr lang="ru-RU" sz="2400" dirty="0" smtClean="0"/>
              <a:t>точностью</a:t>
            </a:r>
            <a:endParaRPr lang="ru-RU" sz="2800" dirty="0" smtClean="0"/>
          </a:p>
          <a:p>
            <a:endParaRPr lang="ru-RU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3789040"/>
            <a:ext cx="5112568" cy="2546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i="1" dirty="0" smtClean="0"/>
              <a:t>Основные понятия и определения </a:t>
            </a:r>
            <a:endParaRPr lang="ru-RU" dirty="0"/>
          </a:p>
        </p:txBody>
      </p:sp>
      <p:sp>
        <p:nvSpPr>
          <p:cNvPr id="4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2400" b="1" i="1" dirty="0" smtClean="0"/>
              <a:t>Измерительный </a:t>
            </a:r>
            <a:r>
              <a:rPr lang="ru-RU" sz="2400" b="1" i="1" dirty="0" smtClean="0"/>
              <a:t>прибор (ИП) — </a:t>
            </a:r>
            <a:r>
              <a:rPr lang="ru-RU" sz="2400" dirty="0" smtClean="0"/>
              <a:t>средство измерений, предназначенное для получения значений измеряемой физической величины в установленном диапазоне, наиболее распространенное СИ, предназначенное для выработки измерительной информации в форме, доступной для восприятия наблюдателем (оператором). Различают ИП аналоговые,  цифровые,  показывающие, регистрирующие самопишущие, печатающие, интегрирующие, суммирующие, сравнения. </a:t>
            </a:r>
          </a:p>
          <a:p>
            <a:pPr>
              <a:buFont typeface="Arial" charset="0"/>
              <a:buNone/>
            </a:pPr>
            <a:r>
              <a:rPr lang="ru-RU" sz="2400" dirty="0" smtClean="0"/>
              <a:t> </a:t>
            </a:r>
          </a:p>
          <a:p>
            <a:pPr eaLnBrk="1" hangingPunct="1">
              <a:buFont typeface="Arial" charset="0"/>
              <a:buNone/>
            </a:pPr>
            <a:endParaRPr lang="ru-RU" dirty="0" smtClean="0"/>
          </a:p>
        </p:txBody>
      </p:sp>
      <p:pic>
        <p:nvPicPr>
          <p:cNvPr id="6" name="Picture 24" descr="https://encrypted-tbn0.gstatic.com/images?q=tbn:ANd9GcQKyjW15NUEsJiBWc_16LPvxkjCalzExbTqArJu3XJMMwSCvoOZ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4869160"/>
            <a:ext cx="1800225" cy="141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i="1" dirty="0" smtClean="0"/>
              <a:t>Единство измерений. Метрология</a:t>
            </a:r>
            <a:r>
              <a:rPr lang="ru-RU" sz="3600" b="1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2800" b="1" i="1" dirty="0" smtClean="0"/>
              <a:t>Метрология</a:t>
            </a:r>
            <a:r>
              <a:rPr lang="ru-RU" sz="2800" dirty="0" smtClean="0"/>
              <a:t> — это учение о мерах, это наука о методах и средствах обеспечения единства измерений и способах достижения требуемой точ­ности. </a:t>
            </a:r>
          </a:p>
          <a:p>
            <a:r>
              <a:rPr lang="ru-RU" sz="2800" b="1" i="1" dirty="0" smtClean="0"/>
              <a:t>Метрология</a:t>
            </a:r>
            <a:r>
              <a:rPr lang="ru-RU" sz="2800" dirty="0" smtClean="0"/>
              <a:t> — наука об измерениях физических величин, методах и средствах обеспечения их единства и способах достижения требуемой точности. Предметом метрологии является извлечение количественной информации о свойствах объектов с заданной точностью и достоверностью. Средством метрологии является совокупность измерений и метрологических стандартов, обеспечивающих требуемую точность.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i="1" dirty="0" smtClean="0"/>
              <a:t>Единство измерений. Метрология</a:t>
            </a:r>
            <a:r>
              <a:rPr lang="ru-RU" sz="3200" b="1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/>
            <a:r>
              <a:rPr lang="ru-RU" sz="2000" b="1" dirty="0" smtClean="0">
                <a:solidFill>
                  <a:schemeClr val="tx1"/>
                </a:solidFill>
              </a:rPr>
              <a:t>Теоретическая</a:t>
            </a:r>
            <a:r>
              <a:rPr lang="ru-RU" sz="2000" dirty="0" smtClean="0">
                <a:solidFill>
                  <a:schemeClr val="tx1"/>
                </a:solidFill>
              </a:rPr>
              <a:t> - рассматривает общие теоретические проблемы (разработка теории и проблем измерений, физических величин, их единиц, методов измерений).</a:t>
            </a:r>
          </a:p>
          <a:p>
            <a:pPr lvl="1"/>
            <a:r>
              <a:rPr lang="ru-RU" sz="2000" b="1" dirty="0" smtClean="0">
                <a:solidFill>
                  <a:schemeClr val="tx1"/>
                </a:solidFill>
              </a:rPr>
              <a:t>Прикладная</a:t>
            </a:r>
            <a:r>
              <a:rPr lang="ru-RU" sz="2000" dirty="0" smtClean="0">
                <a:solidFill>
                  <a:schemeClr val="tx1"/>
                </a:solidFill>
              </a:rPr>
              <a:t> - изучает вопросы практического применения разработок теоретической метрологии. В её ведении находятся все вопросы метрологического обеспечения.</a:t>
            </a:r>
          </a:p>
          <a:p>
            <a:pPr lvl="1"/>
            <a:r>
              <a:rPr lang="ru-RU" sz="2000" b="1" dirty="0" smtClean="0">
                <a:solidFill>
                  <a:schemeClr val="tx1"/>
                </a:solidFill>
              </a:rPr>
              <a:t>Законодательная</a:t>
            </a:r>
            <a:r>
              <a:rPr lang="ru-RU" sz="2000" dirty="0" smtClean="0">
                <a:solidFill>
                  <a:schemeClr val="tx1"/>
                </a:solidFill>
              </a:rPr>
              <a:t> - устанавливает обязательные технические и юридические требования по применению единиц физической величины, методов и средств измерений. Включает комплексы взаимосвязанных и взаимообусловленных правил, требова­ний и норм, а также другие вопросы, нуждающиеся в регламентации и контроле со стороны государства, направленные на обеспечение единства измерений и единообразия средств измерений.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i="1" dirty="0" smtClean="0"/>
              <a:t>Единство измерений. Метрология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2800" b="1" dirty="0" smtClean="0"/>
              <a:t>Поверка </a:t>
            </a:r>
            <a:r>
              <a:rPr lang="ru-RU" sz="2800" dirty="0" smtClean="0"/>
              <a:t>– совокупность действий, выполняемых для определения или оценки погрешностей СИ. </a:t>
            </a:r>
          </a:p>
          <a:p>
            <a:endParaRPr lang="ru-RU" dirty="0"/>
          </a:p>
        </p:txBody>
      </p:sp>
      <p:pic>
        <p:nvPicPr>
          <p:cNvPr id="4" name="Picture 10" descr="пособие по метрологии, стандартизации и сертификации (таблицы, плакаты, слайды, фолии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3068960"/>
            <a:ext cx="2952006" cy="2195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i="1" dirty="0" smtClean="0"/>
              <a:t>Основные понятия и определения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1844824"/>
            <a:ext cx="8503920" cy="2406008"/>
          </a:xfrm>
        </p:spPr>
        <p:txBody>
          <a:bodyPr>
            <a:normAutofit/>
          </a:bodyPr>
          <a:lstStyle/>
          <a:p>
            <a:r>
              <a:rPr lang="ru-RU" b="1" i="1" dirty="0" smtClean="0"/>
              <a:t>Физическая величина</a:t>
            </a:r>
            <a:r>
              <a:rPr lang="ru-RU" dirty="0" smtClean="0"/>
              <a:t> — это количественная характеристика объекта или явления в физике, либо результат измерения (имеет размер, размерность, род, значение).</a:t>
            </a:r>
          </a:p>
          <a:p>
            <a:endParaRPr lang="ru-RU" dirty="0"/>
          </a:p>
        </p:txBody>
      </p:sp>
      <p:pic>
        <p:nvPicPr>
          <p:cNvPr id="4" name="Picture 8" descr="https://encrypted-tbn3.gstatic.com/images?q=tbn:ANd9GcQOPu-evhdZ9gkE39vDxSh7788SXDZN9jB9GPh0ZqspZIwdDj8Zj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4653136"/>
            <a:ext cx="1800225" cy="134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8" descr="http://www.mount-everything.com/images/stories/2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4653136"/>
            <a:ext cx="1730375" cy="12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4" descr="http://www.instruments.ru/images/Publications/AKIP/AKIP-4113/fig-5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2160" y="4725144"/>
            <a:ext cx="1656184" cy="1240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Ресурсы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hlinkClick r:id="rId2"/>
              </a:rPr>
              <a:t>http://kipia.ru/</a:t>
            </a:r>
            <a:endParaRPr lang="ru-RU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hlinkClick r:id="rId3"/>
              </a:rPr>
              <a:t>http://www.thermopribor.com/</a:t>
            </a:r>
            <a:endParaRPr lang="ru-RU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hlinkClick r:id="rId4"/>
              </a:rPr>
              <a:t>http://www2.emersonprocess.com/</a:t>
            </a:r>
            <a:endParaRPr lang="ru-RU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hlinkClick r:id="rId5"/>
              </a:rPr>
              <a:t>http://hi-edu.ru/</a:t>
            </a:r>
            <a:endParaRPr lang="ru-RU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hlinkClick r:id="rId6"/>
              </a:rPr>
              <a:t>http://www.omsketalon.ru/</a:t>
            </a:r>
            <a:endParaRPr lang="ru-RU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i="1" dirty="0" smtClean="0"/>
              <a:t>Основные понятия и определения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6574504" cy="4854280"/>
          </a:xfrm>
        </p:spPr>
        <p:txBody>
          <a:bodyPr>
            <a:normAutofit fontScale="92500" lnSpcReduction="20000"/>
          </a:bodyPr>
          <a:lstStyle/>
          <a:p>
            <a:r>
              <a:rPr lang="ru-RU" b="1" i="1" dirty="0" smtClean="0"/>
              <a:t>Измерение  — </a:t>
            </a:r>
            <a:r>
              <a:rPr lang="ru-RU" i="1" dirty="0" smtClean="0"/>
              <a:t>определение значения физической величины экспериментальным путём</a:t>
            </a:r>
            <a:r>
              <a:rPr lang="ru-RU" b="1" i="1" dirty="0" smtClean="0"/>
              <a:t>.</a:t>
            </a:r>
          </a:p>
          <a:p>
            <a:r>
              <a:rPr lang="ru-RU" b="1" i="1" dirty="0" smtClean="0"/>
              <a:t>Измерение</a:t>
            </a:r>
            <a:r>
              <a:rPr lang="ru-RU" i="1" dirty="0" smtClean="0"/>
              <a:t> </a:t>
            </a:r>
            <a:r>
              <a:rPr lang="ru-RU" dirty="0" smtClean="0"/>
              <a:t>— </a:t>
            </a:r>
            <a:r>
              <a:rPr lang="ru-RU" i="1" dirty="0" smtClean="0"/>
              <a:t>это информационный процесс получения опытным путем численного отношения между данной физической величиной и неко­торым ее значением, принятым за единицу сравнения.</a:t>
            </a:r>
            <a:endParaRPr lang="ru-RU" b="1" i="1" dirty="0" smtClean="0"/>
          </a:p>
          <a:p>
            <a:r>
              <a:rPr lang="ru-RU" b="1" i="1" dirty="0" smtClean="0"/>
              <a:t>Измерение</a:t>
            </a:r>
            <a:r>
              <a:rPr lang="ru-RU" i="1" dirty="0" smtClean="0"/>
              <a:t> </a:t>
            </a:r>
            <a:r>
              <a:rPr lang="ru-RU" dirty="0" smtClean="0"/>
              <a:t>— </a:t>
            </a:r>
            <a:r>
              <a:rPr lang="ru-RU" i="1" dirty="0" smtClean="0"/>
              <a:t>это познавательная процедура, включающая определение характеристик материальных объектов с помощью соответствующих измерительных приборов.</a:t>
            </a:r>
            <a:endParaRPr lang="ru-RU" b="1" i="1" dirty="0" smtClean="0"/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588224" y="1700808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i="1" dirty="0" smtClean="0"/>
              <a:t>Основные понятия и определения </a:t>
            </a:r>
            <a:endParaRPr lang="ru-RU" dirty="0"/>
          </a:p>
        </p:txBody>
      </p:sp>
      <p:pic>
        <p:nvPicPr>
          <p:cNvPr id="4" name="Picture 34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452015"/>
            <a:ext cx="6768752" cy="4823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1" dirty="0" smtClean="0"/>
              <a:t>Классификация измерений </a:t>
            </a:r>
            <a:endParaRPr lang="ru-RU" sz="3200" i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844824"/>
            <a:ext cx="8503920" cy="4254224"/>
          </a:xfrm>
        </p:spPr>
        <p:txBody>
          <a:bodyPr>
            <a:normAutofit fontScale="77500" lnSpcReduction="20000"/>
          </a:bodyPr>
          <a:lstStyle/>
          <a:p>
            <a:r>
              <a:rPr lang="ru-RU" sz="2800" b="1" i="1" dirty="0" smtClean="0"/>
              <a:t>Прямое измерение</a:t>
            </a:r>
            <a:r>
              <a:rPr lang="ru-RU" sz="2800" dirty="0" smtClean="0"/>
              <a:t> — </a:t>
            </a:r>
            <a:r>
              <a:rPr lang="ru-RU" sz="2800" dirty="0" err="1" smtClean="0"/>
              <a:t>измерение</a:t>
            </a:r>
            <a:r>
              <a:rPr lang="ru-RU" sz="2800" dirty="0" smtClean="0"/>
              <a:t>, при котором искомое значение физической величины получают непосредственно.</a:t>
            </a:r>
          </a:p>
          <a:p>
            <a:r>
              <a:rPr lang="ru-RU" sz="2800" b="1" i="1" dirty="0" smtClean="0"/>
              <a:t>Косвенное измерение</a:t>
            </a:r>
            <a:r>
              <a:rPr lang="ru-RU" sz="2800" dirty="0" smtClean="0"/>
              <a:t> — определение искомого значения физической величины на основании результатов прямых измерений других физических величин, функционально связанных с искомой величиной.</a:t>
            </a:r>
          </a:p>
          <a:p>
            <a:r>
              <a:rPr lang="ru-RU" sz="2800" dirty="0" smtClean="0"/>
              <a:t> </a:t>
            </a:r>
            <a:r>
              <a:rPr lang="ru-RU" sz="2800" b="1" i="1" dirty="0" smtClean="0"/>
              <a:t>Совместные измерения</a:t>
            </a:r>
            <a:r>
              <a:rPr lang="ru-RU" sz="2800" dirty="0" smtClean="0"/>
              <a:t> — проводимые одновременно измерения двух или нескольких </a:t>
            </a:r>
            <a:r>
              <a:rPr lang="ru-RU" sz="2800" dirty="0" err="1" smtClean="0"/>
              <a:t>неодноимённых</a:t>
            </a:r>
            <a:r>
              <a:rPr lang="ru-RU" sz="2800" dirty="0" smtClean="0"/>
              <a:t> величин для определения зависимости между ними.</a:t>
            </a:r>
          </a:p>
          <a:p>
            <a:r>
              <a:rPr lang="ru-RU" sz="2800" b="1" i="1" dirty="0" smtClean="0"/>
              <a:t>Совокупные измерения</a:t>
            </a:r>
            <a:r>
              <a:rPr lang="ru-RU" sz="2800" dirty="0" smtClean="0"/>
              <a:t> — проводимые одновременно измерения нескольких одноимённых величин, при которых искомые значения величин определяют путем решения системы уравнений, получаемых при измерениях этих величин в различных сочетаниях.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83568" y="1340768"/>
            <a:ext cx="59766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u="sng" dirty="0" smtClean="0"/>
              <a:t>По видам измерений</a:t>
            </a:r>
            <a:endParaRPr lang="ru-RU" sz="2400" i="1" u="sng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i="1" dirty="0" smtClean="0"/>
              <a:t>Классификация измерений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988840"/>
            <a:ext cx="8503920" cy="4110208"/>
          </a:xfrm>
        </p:spPr>
        <p:txBody>
          <a:bodyPr>
            <a:normAutofit/>
          </a:bodyPr>
          <a:lstStyle/>
          <a:p>
            <a:r>
              <a:rPr lang="ru-RU" sz="2200" b="1" i="1" dirty="0" smtClean="0"/>
              <a:t>Метод непосредственной оценки</a:t>
            </a:r>
            <a:r>
              <a:rPr lang="ru-RU" sz="2200" dirty="0" smtClean="0"/>
              <a:t>   — метод измерений, при котором значение величины определяют непосредственно по показывающему средству измерений.</a:t>
            </a:r>
          </a:p>
          <a:p>
            <a:r>
              <a:rPr lang="ru-RU" sz="2200" b="1" i="1" dirty="0" smtClean="0"/>
              <a:t>Метод сравнения с мерой  </a:t>
            </a:r>
            <a:r>
              <a:rPr lang="ru-RU" sz="2200" dirty="0" smtClean="0"/>
              <a:t>— метод измерений, в котором измеряемую величину сравнивают с величиной, воспроизводимой мерой. </a:t>
            </a:r>
          </a:p>
          <a:p>
            <a:pPr>
              <a:buNone/>
            </a:pPr>
            <a:r>
              <a:rPr lang="en-US" sz="2400" b="1" i="1" u="sng" dirty="0" smtClean="0"/>
              <a:t> </a:t>
            </a:r>
            <a:r>
              <a:rPr lang="en-US" sz="2400" b="1" i="1" dirty="0" smtClean="0"/>
              <a:t>     </a:t>
            </a:r>
            <a:r>
              <a:rPr lang="ru-RU" sz="2400" b="1" i="1" u="sng" dirty="0" smtClean="0"/>
              <a:t>По </a:t>
            </a:r>
            <a:r>
              <a:rPr lang="ru-RU" sz="2400" b="1" i="1" u="sng" dirty="0" smtClean="0"/>
              <a:t>отношению к изменению измеряемой </a:t>
            </a:r>
            <a:r>
              <a:rPr lang="en-US" sz="2400" b="1" i="1" u="sng" dirty="0" smtClean="0"/>
              <a:t>  </a:t>
            </a:r>
            <a:r>
              <a:rPr lang="ru-RU" sz="2400" b="1" i="1" u="sng" dirty="0" smtClean="0"/>
              <a:t>величины</a:t>
            </a:r>
            <a:endParaRPr lang="ru-RU" sz="2200" b="1" i="1" dirty="0" smtClean="0"/>
          </a:p>
          <a:p>
            <a:r>
              <a:rPr lang="ru-RU" sz="2200" b="1" i="1" dirty="0" smtClean="0"/>
              <a:t>Статические и динамические измерения</a:t>
            </a:r>
            <a:endParaRPr lang="ru-RU" sz="2200" b="1" i="1" dirty="0"/>
          </a:p>
        </p:txBody>
      </p:sp>
      <p:sp>
        <p:nvSpPr>
          <p:cNvPr id="5" name="TextBox 4"/>
          <p:cNvSpPr txBox="1"/>
          <p:nvPr/>
        </p:nvSpPr>
        <p:spPr>
          <a:xfrm>
            <a:off x="827584" y="1340768"/>
            <a:ext cx="5040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u="sng" dirty="0" smtClean="0"/>
              <a:t>По методам измерений</a:t>
            </a:r>
            <a:endParaRPr lang="ru-RU" sz="2400" b="1" i="1" u="sng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i="1" dirty="0" smtClean="0"/>
              <a:t>Классификация измерений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endParaRPr lang="en-US" sz="2800" b="1" i="1" dirty="0" smtClean="0"/>
          </a:p>
          <a:p>
            <a:pPr algn="just"/>
            <a:endParaRPr lang="en-US" sz="2200" b="1" i="1" dirty="0" smtClean="0"/>
          </a:p>
          <a:p>
            <a:pPr algn="just"/>
            <a:r>
              <a:rPr lang="ru-RU" sz="2200" b="1" i="1" dirty="0" smtClean="0"/>
              <a:t>Однократное </a:t>
            </a:r>
            <a:r>
              <a:rPr lang="ru-RU" sz="2200" b="1" i="1" dirty="0" smtClean="0"/>
              <a:t>измерение</a:t>
            </a:r>
            <a:r>
              <a:rPr lang="ru-RU" sz="2200" dirty="0" smtClean="0"/>
              <a:t> — </a:t>
            </a:r>
            <a:r>
              <a:rPr lang="ru-RU" sz="2200" dirty="0" err="1" smtClean="0"/>
              <a:t>измерение</a:t>
            </a:r>
            <a:r>
              <a:rPr lang="ru-RU" sz="2200" dirty="0" smtClean="0"/>
              <a:t>, выполненное один раз.</a:t>
            </a:r>
          </a:p>
          <a:p>
            <a:pPr algn="just"/>
            <a:r>
              <a:rPr lang="ru-RU" sz="2200" b="1" i="1" dirty="0" smtClean="0"/>
              <a:t>Многократное измерение</a:t>
            </a:r>
            <a:r>
              <a:rPr lang="ru-RU" sz="2200" dirty="0" smtClean="0"/>
              <a:t> — </a:t>
            </a:r>
            <a:r>
              <a:rPr lang="ru-RU" sz="2200" dirty="0" err="1" smtClean="0"/>
              <a:t>измерение</a:t>
            </a:r>
            <a:r>
              <a:rPr lang="ru-RU" sz="2200" dirty="0" smtClean="0"/>
              <a:t> физической величины одного и того же размера, результат которого получен из нескольких следующих друг за другом измерений, т. е. состоящее из ряда однократных измерений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39552" y="1556792"/>
            <a:ext cx="4032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u="sng" dirty="0" smtClean="0"/>
              <a:t>По числу измерений</a:t>
            </a:r>
            <a:endParaRPr lang="ru-RU" sz="2400" b="1" i="1" u="sng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1" dirty="0" smtClean="0"/>
              <a:t>Классификация измерений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ru-RU" sz="2400" b="1" i="1" u="sng" dirty="0" smtClean="0"/>
              <a:t>По результатам измерений</a:t>
            </a:r>
          </a:p>
          <a:p>
            <a:pPr algn="just">
              <a:buNone/>
            </a:pPr>
            <a:endParaRPr lang="en-US" sz="2200" b="1" i="1" dirty="0" smtClean="0"/>
          </a:p>
          <a:p>
            <a:pPr algn="just"/>
            <a:r>
              <a:rPr lang="ru-RU" sz="2200" b="1" i="1" dirty="0" smtClean="0"/>
              <a:t>Абсолютное </a:t>
            </a:r>
            <a:r>
              <a:rPr lang="ru-RU" sz="2200" b="1" i="1" dirty="0" smtClean="0"/>
              <a:t>измерение</a:t>
            </a:r>
            <a:r>
              <a:rPr lang="ru-RU" sz="2200" dirty="0" smtClean="0"/>
              <a:t> — </a:t>
            </a:r>
            <a:r>
              <a:rPr lang="ru-RU" sz="2200" dirty="0" err="1" smtClean="0"/>
              <a:t>измерение</a:t>
            </a:r>
            <a:r>
              <a:rPr lang="ru-RU" sz="2200" dirty="0" smtClean="0"/>
              <a:t>, основанное на прямых измерениях одной или нескольких основных величин.</a:t>
            </a:r>
          </a:p>
          <a:p>
            <a:pPr algn="just"/>
            <a:r>
              <a:rPr lang="ru-RU" sz="2200" b="1" i="1" dirty="0" smtClean="0"/>
              <a:t>Относительное измерение</a:t>
            </a:r>
            <a:r>
              <a:rPr lang="ru-RU" sz="2200" dirty="0" smtClean="0"/>
              <a:t> — </a:t>
            </a:r>
            <a:r>
              <a:rPr lang="ru-RU" sz="2200" dirty="0" err="1" smtClean="0"/>
              <a:t>измерение</a:t>
            </a:r>
            <a:r>
              <a:rPr lang="ru-RU" sz="2200" dirty="0" smtClean="0"/>
              <a:t> отношения величины к одноимённой величине, играющей роль единицы, или измерение изменения величины по отношению к одноимённой величине, принимаемой за исходную</a:t>
            </a:r>
            <a:r>
              <a:rPr lang="ru-RU" sz="2800" dirty="0" smtClean="0"/>
              <a:t>.</a:t>
            </a:r>
            <a:endParaRPr lang="ru-RU" sz="28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i="1" dirty="0" smtClean="0"/>
              <a:t>Классификация измерений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endParaRPr lang="en-US" sz="2200" b="1" i="1" dirty="0" smtClean="0"/>
          </a:p>
          <a:p>
            <a:pPr algn="just"/>
            <a:r>
              <a:rPr lang="ru-RU" sz="2400" b="1" i="1" u="sng" dirty="0" smtClean="0"/>
              <a:t>По точности</a:t>
            </a:r>
          </a:p>
          <a:p>
            <a:pPr algn="just"/>
            <a:endParaRPr lang="en-US" sz="2200" b="1" i="1" dirty="0" smtClean="0"/>
          </a:p>
          <a:p>
            <a:pPr algn="just"/>
            <a:r>
              <a:rPr lang="ru-RU" sz="2200" b="1" i="1" dirty="0" smtClean="0"/>
              <a:t>Равноточные </a:t>
            </a:r>
            <a:r>
              <a:rPr lang="ru-RU" sz="2200" b="1" i="1" dirty="0" smtClean="0"/>
              <a:t>измерения</a:t>
            </a:r>
            <a:r>
              <a:rPr lang="ru-RU" sz="2200" dirty="0" smtClean="0"/>
              <a:t> — однотипные результаты, получаемые при измерениях одним и тем же инструментом или им подобным по точности прибором, одним и тем же (или аналогичным) методом и в тех же условиях.</a:t>
            </a:r>
          </a:p>
          <a:p>
            <a:pPr algn="just"/>
            <a:r>
              <a:rPr lang="ru-RU" sz="2200" b="1" i="1" dirty="0" smtClean="0"/>
              <a:t>Неравноточные измерения</a:t>
            </a:r>
            <a:r>
              <a:rPr lang="ru-RU" sz="2200" dirty="0" smtClean="0"/>
              <a:t> — </a:t>
            </a:r>
            <a:r>
              <a:rPr lang="ru-RU" sz="2200" dirty="0" err="1" smtClean="0"/>
              <a:t>измерения</a:t>
            </a:r>
            <a:r>
              <a:rPr lang="ru-RU" sz="2200" dirty="0" smtClean="0"/>
              <a:t>, произведённые в случае, когда нарушаются эти условия.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30</TotalTime>
  <Words>890</Words>
  <Application>Microsoft Office PowerPoint</Application>
  <PresentationFormat>Экран (4:3)</PresentationFormat>
  <Paragraphs>81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Официальная</vt:lpstr>
      <vt:lpstr>МЕТРОЛОГИЯ.  ОСНОВНЫЕ ПОНЯТИЯ И ОПРЕДЕЛЕНИЯ</vt:lpstr>
      <vt:lpstr>Основные понятия и определения </vt:lpstr>
      <vt:lpstr>Основные понятия и определения </vt:lpstr>
      <vt:lpstr>Основные понятия и определения </vt:lpstr>
      <vt:lpstr>Классификация измерений </vt:lpstr>
      <vt:lpstr>Классификация измерений </vt:lpstr>
      <vt:lpstr>Классификация измерений </vt:lpstr>
      <vt:lpstr>Классификация измерений </vt:lpstr>
      <vt:lpstr>Классификация измерений </vt:lpstr>
      <vt:lpstr>Классификация измерений </vt:lpstr>
      <vt:lpstr>Основные понятия и определения </vt:lpstr>
      <vt:lpstr>Основные понятия и определения </vt:lpstr>
      <vt:lpstr>Основные понятия и определения </vt:lpstr>
      <vt:lpstr>Основные понятия и определения </vt:lpstr>
      <vt:lpstr>Основные понятия и определения </vt:lpstr>
      <vt:lpstr>Основные понятия и определения </vt:lpstr>
      <vt:lpstr>Единство измерений. Метрология.</vt:lpstr>
      <vt:lpstr>Единство измерений. Метрология.</vt:lpstr>
      <vt:lpstr>Единство измерений. Метрология</vt:lpstr>
      <vt:lpstr>Ресурсы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5</cp:revision>
  <dcterms:modified xsi:type="dcterms:W3CDTF">2014-04-30T08:29:08Z</dcterms:modified>
</cp:coreProperties>
</file>