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6" r:id="rId2"/>
    <p:sldId id="266" r:id="rId3"/>
    <p:sldId id="257" r:id="rId4"/>
    <p:sldId id="258" r:id="rId5"/>
    <p:sldId id="259" r:id="rId6"/>
    <p:sldId id="267" r:id="rId7"/>
    <p:sldId id="260" r:id="rId8"/>
    <p:sldId id="261" r:id="rId9"/>
    <p:sldId id="269" r:id="rId10"/>
    <p:sldId id="262" r:id="rId11"/>
    <p:sldId id="268" r:id="rId12"/>
    <p:sldId id="263" r:id="rId13"/>
    <p:sldId id="264" r:id="rId14"/>
    <p:sldId id="270" r:id="rId15"/>
    <p:sldId id="271" r:id="rId16"/>
    <p:sldId id="272" r:id="rId17"/>
    <p:sldId id="273" r:id="rId18"/>
    <p:sldId id="274" r:id="rId19"/>
    <p:sldId id="275" r:id="rId20"/>
    <p:sldId id="276" r:id="rId21"/>
    <p:sldId id="277" r:id="rId22"/>
    <p:sldId id="278" r:id="rId23"/>
    <p:sldId id="279" r:id="rId24"/>
    <p:sldId id="280" r:id="rId25"/>
    <p:sldId id="282" r:id="rId26"/>
    <p:sldId id="281" r:id="rId27"/>
    <p:sldId id="283" r:id="rId28"/>
    <p:sldId id="284" r:id="rId29"/>
    <p:sldId id="285" r:id="rId30"/>
    <p:sldId id="286" r:id="rId31"/>
    <p:sldId id="287" r:id="rId32"/>
    <p:sldId id="289" r:id="rId33"/>
    <p:sldId id="288" r:id="rId34"/>
    <p:sldId id="290" r:id="rId35"/>
    <p:sldId id="291" r:id="rId36"/>
    <p:sldId id="292" r:id="rId37"/>
    <p:sldId id="293" r:id="rId38"/>
    <p:sldId id="294" r:id="rId39"/>
    <p:sldId id="296"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58786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94660"/>
  </p:normalViewPr>
  <p:slideViewPr>
    <p:cSldViewPr snapToGrid="0">
      <p:cViewPr varScale="1">
        <p:scale>
          <a:sx n="78" d="100"/>
          <a:sy n="78" d="100"/>
        </p:scale>
        <p:origin x="-114" y="-54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89EFDF-C5B7-4653-B2F3-72FB2716FF8D}" type="datetimeFigureOut">
              <a:rPr lang="ru-RU" smtClean="0"/>
              <a:pPr/>
              <a:t>13.11.2020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8EF885-2FEF-4B9E-9DF3-ABAF6512FE95}" type="slidenum">
              <a:rPr lang="ru-RU" smtClean="0"/>
              <a:pPr/>
              <a:t>‹#›</a:t>
            </a:fld>
            <a:endParaRPr lang="ru-RU"/>
          </a:p>
        </p:txBody>
      </p:sp>
    </p:spTree>
    <p:extLst>
      <p:ext uri="{BB962C8B-B14F-4D97-AF65-F5344CB8AC3E}">
        <p14:creationId xmlns:p14="http://schemas.microsoft.com/office/powerpoint/2010/main" xmlns="" val="1853475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B8EF885-2FEF-4B9E-9DF3-ABAF6512FE95}" type="slidenum">
              <a:rPr lang="ru-RU" smtClean="0"/>
              <a:pPr/>
              <a:t>20</a:t>
            </a:fld>
            <a:endParaRPr lang="ru-RU"/>
          </a:p>
        </p:txBody>
      </p:sp>
    </p:spTree>
    <p:extLst>
      <p:ext uri="{BB962C8B-B14F-4D97-AF65-F5344CB8AC3E}">
        <p14:creationId xmlns:p14="http://schemas.microsoft.com/office/powerpoint/2010/main" xmlns="" val="2395007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B8EF885-2FEF-4B9E-9DF3-ABAF6512FE95}" type="slidenum">
              <a:rPr lang="ru-RU" smtClean="0"/>
              <a:pPr/>
              <a:t>30</a:t>
            </a:fld>
            <a:endParaRPr lang="ru-RU"/>
          </a:p>
        </p:txBody>
      </p:sp>
    </p:spTree>
    <p:extLst>
      <p:ext uri="{BB962C8B-B14F-4D97-AF65-F5344CB8AC3E}">
        <p14:creationId xmlns:p14="http://schemas.microsoft.com/office/powerpoint/2010/main" xmlns="" val="190322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9E12E09-081D-483A-9AD2-13B5D41E74BE}" type="datetimeFigureOut">
              <a:rPr lang="ru-RU" smtClean="0"/>
              <a:pPr/>
              <a:t>13.11.2020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4B18C79-1B7E-402A-83E5-C9E6E8B6576C}" type="slidenum">
              <a:rPr lang="ru-RU" smtClean="0"/>
              <a:pPr/>
              <a:t>‹#›</a:t>
            </a:fld>
            <a:endParaRPr lang="ru-RU"/>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690467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Date Placeholder 2"/>
          <p:cNvSpPr>
            <a:spLocks noGrp="1"/>
          </p:cNvSpPr>
          <p:nvPr>
            <p:ph type="dt" sz="half" idx="10"/>
          </p:nvPr>
        </p:nvSpPr>
        <p:spPr/>
        <p:txBody>
          <a:bodyPr/>
          <a:lstStyle/>
          <a:p>
            <a:fld id="{E9E12E09-081D-483A-9AD2-13B5D41E74BE}" type="datetimeFigureOut">
              <a:rPr lang="ru-RU" smtClean="0"/>
              <a:pPr/>
              <a:t>13.11.2020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4B18C79-1B7E-402A-83E5-C9E6E8B6576C}" type="slidenum">
              <a:rPr lang="ru-RU" smtClean="0"/>
              <a:pPr/>
              <a:t>‹#›</a:t>
            </a:fld>
            <a:endParaRPr lang="ru-RU"/>
          </a:p>
        </p:txBody>
      </p:sp>
    </p:spTree>
    <p:extLst>
      <p:ext uri="{BB962C8B-B14F-4D97-AF65-F5344CB8AC3E}">
        <p14:creationId xmlns:p14="http://schemas.microsoft.com/office/powerpoint/2010/main" xmlns="" val="1915076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9E12E09-081D-483A-9AD2-13B5D41E74BE}" type="datetimeFigureOut">
              <a:rPr lang="ru-RU" smtClean="0"/>
              <a:pPr/>
              <a:t>13.11.2020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4B18C79-1B7E-402A-83E5-C9E6E8B6576C}" type="slidenum">
              <a:rPr lang="ru-RU" smtClean="0"/>
              <a:pPr/>
              <a:t>‹#›</a:t>
            </a:fld>
            <a:endParaRPr lang="ru-RU"/>
          </a:p>
        </p:txBody>
      </p:sp>
    </p:spTree>
    <p:extLst>
      <p:ext uri="{BB962C8B-B14F-4D97-AF65-F5344CB8AC3E}">
        <p14:creationId xmlns:p14="http://schemas.microsoft.com/office/powerpoint/2010/main" xmlns="" val="663205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9E12E09-081D-483A-9AD2-13B5D41E74BE}" type="datetimeFigureOut">
              <a:rPr lang="ru-RU" smtClean="0"/>
              <a:pPr/>
              <a:t>13.11.2020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4B18C79-1B7E-402A-83E5-C9E6E8B6576C}" type="slidenum">
              <a:rPr lang="ru-RU" smtClean="0"/>
              <a:pPr/>
              <a:t>‹#›</a:t>
            </a:fld>
            <a:endParaRPr lang="ru-RU"/>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xmlns="" val="3273574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9E12E09-081D-483A-9AD2-13B5D41E74BE}" type="datetimeFigureOut">
              <a:rPr lang="ru-RU" smtClean="0"/>
              <a:pPr/>
              <a:t>13.11.2020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4B18C79-1B7E-402A-83E5-C9E6E8B6576C}" type="slidenum">
              <a:rPr lang="ru-RU" smtClean="0"/>
              <a:pPr/>
              <a:t>‹#›</a:t>
            </a:fld>
            <a:endParaRPr lang="ru-RU"/>
          </a:p>
        </p:txBody>
      </p:sp>
    </p:spTree>
    <p:extLst>
      <p:ext uri="{BB962C8B-B14F-4D97-AF65-F5344CB8AC3E}">
        <p14:creationId xmlns:p14="http://schemas.microsoft.com/office/powerpoint/2010/main" xmlns="" val="1250231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9E12E09-081D-483A-9AD2-13B5D41E74BE}" type="datetimeFigureOut">
              <a:rPr lang="ru-RU" smtClean="0"/>
              <a:pPr/>
              <a:t>13.11.2020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4B18C79-1B7E-402A-83E5-C9E6E8B6576C}" type="slidenum">
              <a:rPr lang="ru-RU" smtClean="0"/>
              <a:pPr/>
              <a:t>‹#›</a:t>
            </a:fld>
            <a:endParaRPr lang="ru-RU"/>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xmlns="" val="692934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9E12E09-081D-483A-9AD2-13B5D41E74BE}" type="datetimeFigureOut">
              <a:rPr lang="ru-RU" smtClean="0"/>
              <a:pPr/>
              <a:t>13.11.2020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4B18C79-1B7E-402A-83E5-C9E6E8B6576C}" type="slidenum">
              <a:rPr lang="ru-RU" smtClean="0"/>
              <a:pPr/>
              <a:t>‹#›</a:t>
            </a:fld>
            <a:endParaRPr lang="ru-RU"/>
          </a:p>
        </p:txBody>
      </p:sp>
    </p:spTree>
    <p:extLst>
      <p:ext uri="{BB962C8B-B14F-4D97-AF65-F5344CB8AC3E}">
        <p14:creationId xmlns:p14="http://schemas.microsoft.com/office/powerpoint/2010/main" xmlns="" val="2124924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9E12E09-081D-483A-9AD2-13B5D41E74BE}" type="datetimeFigureOut">
              <a:rPr lang="ru-RU" smtClean="0"/>
              <a:pPr/>
              <a:t>13.11.2020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4B18C79-1B7E-402A-83E5-C9E6E8B6576C}" type="slidenum">
              <a:rPr lang="ru-RU" smtClean="0"/>
              <a:pPr/>
              <a:t>‹#›</a:t>
            </a:fld>
            <a:endParaRPr lang="ru-RU"/>
          </a:p>
        </p:txBody>
      </p:sp>
    </p:spTree>
    <p:extLst>
      <p:ext uri="{BB962C8B-B14F-4D97-AF65-F5344CB8AC3E}">
        <p14:creationId xmlns:p14="http://schemas.microsoft.com/office/powerpoint/2010/main" xmlns="" val="2117600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9E12E09-081D-483A-9AD2-13B5D41E74BE}" type="datetimeFigureOut">
              <a:rPr lang="ru-RU" smtClean="0"/>
              <a:pPr/>
              <a:t>13.11.2020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4B18C79-1B7E-402A-83E5-C9E6E8B6576C}" type="slidenum">
              <a:rPr lang="ru-RU" smtClean="0"/>
              <a:pPr/>
              <a:t>‹#›</a:t>
            </a:fld>
            <a:endParaRPr lang="ru-RU"/>
          </a:p>
        </p:txBody>
      </p:sp>
    </p:spTree>
    <p:extLst>
      <p:ext uri="{BB962C8B-B14F-4D97-AF65-F5344CB8AC3E}">
        <p14:creationId xmlns:p14="http://schemas.microsoft.com/office/powerpoint/2010/main" xmlns="" val="2069798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9E12E09-081D-483A-9AD2-13B5D41E74BE}" type="datetimeFigureOut">
              <a:rPr lang="ru-RU" smtClean="0"/>
              <a:pPr/>
              <a:t>13.11.2020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4B18C79-1B7E-402A-83E5-C9E6E8B6576C}" type="slidenum">
              <a:rPr lang="ru-RU" smtClean="0"/>
              <a:pPr/>
              <a:t>‹#›</a:t>
            </a:fld>
            <a:endParaRPr lang="ru-RU"/>
          </a:p>
        </p:txBody>
      </p:sp>
    </p:spTree>
    <p:extLst>
      <p:ext uri="{BB962C8B-B14F-4D97-AF65-F5344CB8AC3E}">
        <p14:creationId xmlns:p14="http://schemas.microsoft.com/office/powerpoint/2010/main" xmlns="" val="1482108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9E12E09-081D-483A-9AD2-13B5D41E74BE}" type="datetimeFigureOut">
              <a:rPr lang="ru-RU" smtClean="0"/>
              <a:pPr/>
              <a:t>13.11.2020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4B18C79-1B7E-402A-83E5-C9E6E8B6576C}" type="slidenum">
              <a:rPr lang="ru-RU" smtClean="0"/>
              <a:pPr/>
              <a:t>‹#›</a:t>
            </a:fld>
            <a:endParaRPr lang="ru-RU"/>
          </a:p>
        </p:txBody>
      </p:sp>
    </p:spTree>
    <p:extLst>
      <p:ext uri="{BB962C8B-B14F-4D97-AF65-F5344CB8AC3E}">
        <p14:creationId xmlns:p14="http://schemas.microsoft.com/office/powerpoint/2010/main" xmlns="" val="2595093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9E12E09-081D-483A-9AD2-13B5D41E74BE}" type="datetimeFigureOut">
              <a:rPr lang="ru-RU" smtClean="0"/>
              <a:pPr/>
              <a:t>13.11.2020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4B18C79-1B7E-402A-83E5-C9E6E8B6576C}" type="slidenum">
              <a:rPr lang="ru-RU" smtClean="0"/>
              <a:pPr/>
              <a:t>‹#›</a:t>
            </a:fld>
            <a:endParaRPr lang="ru-RU"/>
          </a:p>
        </p:txBody>
      </p:sp>
    </p:spTree>
    <p:extLst>
      <p:ext uri="{BB962C8B-B14F-4D97-AF65-F5344CB8AC3E}">
        <p14:creationId xmlns:p14="http://schemas.microsoft.com/office/powerpoint/2010/main" xmlns="" val="3960835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9E12E09-081D-483A-9AD2-13B5D41E74BE}" type="datetimeFigureOut">
              <a:rPr lang="ru-RU" smtClean="0"/>
              <a:pPr/>
              <a:t>13.11.2020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4B18C79-1B7E-402A-83E5-C9E6E8B6576C}" type="slidenum">
              <a:rPr lang="ru-RU" smtClean="0"/>
              <a:pPr/>
              <a:t>‹#›</a:t>
            </a:fld>
            <a:endParaRPr lang="ru-RU"/>
          </a:p>
        </p:txBody>
      </p:sp>
    </p:spTree>
    <p:extLst>
      <p:ext uri="{BB962C8B-B14F-4D97-AF65-F5344CB8AC3E}">
        <p14:creationId xmlns:p14="http://schemas.microsoft.com/office/powerpoint/2010/main" xmlns="" val="488735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9E12E09-081D-483A-9AD2-13B5D41E74BE}" type="datetimeFigureOut">
              <a:rPr lang="ru-RU" smtClean="0"/>
              <a:pPr/>
              <a:t>13.11.2020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4B18C79-1B7E-402A-83E5-C9E6E8B6576C}" type="slidenum">
              <a:rPr lang="ru-RU" smtClean="0"/>
              <a:pPr/>
              <a:t>‹#›</a:t>
            </a:fld>
            <a:endParaRPr lang="ru-RU"/>
          </a:p>
        </p:txBody>
      </p:sp>
    </p:spTree>
    <p:extLst>
      <p:ext uri="{BB962C8B-B14F-4D97-AF65-F5344CB8AC3E}">
        <p14:creationId xmlns:p14="http://schemas.microsoft.com/office/powerpoint/2010/main" xmlns="" val="1813735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E12E09-081D-483A-9AD2-13B5D41E74BE}" type="datetimeFigureOut">
              <a:rPr lang="ru-RU" smtClean="0"/>
              <a:pPr/>
              <a:t>13.11.2020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4B18C79-1B7E-402A-83E5-C9E6E8B6576C}" type="slidenum">
              <a:rPr lang="ru-RU" smtClean="0"/>
              <a:pPr/>
              <a:t>‹#›</a:t>
            </a:fld>
            <a:endParaRPr lang="ru-RU"/>
          </a:p>
        </p:txBody>
      </p:sp>
    </p:spTree>
    <p:extLst>
      <p:ext uri="{BB962C8B-B14F-4D97-AF65-F5344CB8AC3E}">
        <p14:creationId xmlns:p14="http://schemas.microsoft.com/office/powerpoint/2010/main" xmlns="" val="3583016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9E12E09-081D-483A-9AD2-13B5D41E74BE}" type="datetimeFigureOut">
              <a:rPr lang="ru-RU" smtClean="0"/>
              <a:pPr/>
              <a:t>13.11.2020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4B18C79-1B7E-402A-83E5-C9E6E8B6576C}" type="slidenum">
              <a:rPr lang="ru-RU" smtClean="0"/>
              <a:pPr/>
              <a:t>‹#›</a:t>
            </a:fld>
            <a:endParaRPr lang="ru-RU"/>
          </a:p>
        </p:txBody>
      </p:sp>
    </p:spTree>
    <p:extLst>
      <p:ext uri="{BB962C8B-B14F-4D97-AF65-F5344CB8AC3E}">
        <p14:creationId xmlns:p14="http://schemas.microsoft.com/office/powerpoint/2010/main" xmlns="" val="1625116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9E12E09-081D-483A-9AD2-13B5D41E74BE}" type="datetimeFigureOut">
              <a:rPr lang="ru-RU" smtClean="0"/>
              <a:pPr/>
              <a:t>13.11.2020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4B18C79-1B7E-402A-83E5-C9E6E8B6576C}" type="slidenum">
              <a:rPr lang="ru-RU" smtClean="0"/>
              <a:pPr/>
              <a:t>‹#›</a:t>
            </a:fld>
            <a:endParaRPr lang="ru-RU"/>
          </a:p>
        </p:txBody>
      </p:sp>
    </p:spTree>
    <p:extLst>
      <p:ext uri="{BB962C8B-B14F-4D97-AF65-F5344CB8AC3E}">
        <p14:creationId xmlns:p14="http://schemas.microsoft.com/office/powerpoint/2010/main" xmlns="" val="2823089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E9E12E09-081D-483A-9AD2-13B5D41E74BE}" type="datetimeFigureOut">
              <a:rPr lang="ru-RU" smtClean="0"/>
              <a:pPr/>
              <a:t>13.11.2020</a:t>
            </a:fld>
            <a:endParaRPr lang="ru-RU"/>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ru-RU"/>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04B18C79-1B7E-402A-83E5-C9E6E8B6576C}" type="slidenum">
              <a:rPr lang="ru-RU" smtClean="0"/>
              <a:pPr/>
              <a:t>‹#›</a:t>
            </a:fld>
            <a:endParaRPr lang="ru-RU"/>
          </a:p>
        </p:txBody>
      </p:sp>
    </p:spTree>
    <p:extLst>
      <p:ext uri="{BB962C8B-B14F-4D97-AF65-F5344CB8AC3E}">
        <p14:creationId xmlns:p14="http://schemas.microsoft.com/office/powerpoint/2010/main" xmlns="" val="398438593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08464" y="1055078"/>
            <a:ext cx="7897080" cy="1362808"/>
          </a:xfrm>
        </p:spPr>
        <p:txBody>
          <a:bodyPr>
            <a:noAutofit/>
          </a:bodyPr>
          <a:lstStyle/>
          <a:p>
            <a:pPr algn="ctr"/>
            <a:r>
              <a:rPr lang="ru-RU" sz="6000" dirty="0">
                <a:latin typeface="Arial Black" panose="020B0A04020102020204" pitchFamily="34" charset="0"/>
              </a:rPr>
              <a:t>Cisco </a:t>
            </a:r>
            <a:r>
              <a:rPr lang="ru-RU" sz="6000" dirty="0" err="1">
                <a:latin typeface="Arial Black" panose="020B0A04020102020204" pitchFamily="34" charset="0"/>
              </a:rPr>
              <a:t>Packet</a:t>
            </a:r>
            <a:r>
              <a:rPr lang="ru-RU" sz="6000" dirty="0">
                <a:latin typeface="Arial Black" panose="020B0A04020102020204" pitchFamily="34" charset="0"/>
              </a:rPr>
              <a:t> </a:t>
            </a:r>
            <a:r>
              <a:rPr lang="ru-RU" sz="6000" dirty="0" err="1">
                <a:latin typeface="Arial Black" panose="020B0A04020102020204" pitchFamily="34" charset="0"/>
              </a:rPr>
              <a:t>Tracer</a:t>
            </a:r>
            <a:endParaRPr lang="ru-RU" sz="6000" dirty="0">
              <a:latin typeface="Arial Black" panose="020B0A04020102020204" pitchFamily="34" charset="0"/>
            </a:endParaRPr>
          </a:p>
        </p:txBody>
      </p:sp>
      <p:sp>
        <p:nvSpPr>
          <p:cNvPr id="3" name="Подзаголовок 2"/>
          <p:cNvSpPr>
            <a:spLocks noGrp="1"/>
          </p:cNvSpPr>
          <p:nvPr>
            <p:ph type="subTitle" idx="1"/>
          </p:nvPr>
        </p:nvSpPr>
        <p:spPr>
          <a:xfrm>
            <a:off x="5791200" y="4910667"/>
            <a:ext cx="6400800" cy="1947333"/>
          </a:xfrm>
        </p:spPr>
        <p:txBody>
          <a:bodyPr>
            <a:normAutofit/>
          </a:bodyPr>
          <a:lstStyle/>
          <a:p>
            <a:pPr algn="r"/>
            <a:r>
              <a:rPr lang="ru-RU" dirty="0" smtClean="0">
                <a:solidFill>
                  <a:schemeClr val="tx1"/>
                </a:solidFill>
                <a:latin typeface="Arial Black" panose="020B0A04020102020204" pitchFamily="34" charset="0"/>
              </a:rPr>
              <a:t>Преподаватель: Белова С.В.</a:t>
            </a:r>
            <a:endParaRPr lang="ru-RU" dirty="0">
              <a:solidFill>
                <a:schemeClr val="tx1"/>
              </a:solidFill>
              <a:latin typeface="Arial Black" panose="020B0A04020102020204" pitchFamily="34" charset="0"/>
            </a:endParaRPr>
          </a:p>
        </p:txBody>
      </p:sp>
      <p:sp>
        <p:nvSpPr>
          <p:cNvPr id="4" name="TextBox 3"/>
          <p:cNvSpPr txBox="1"/>
          <p:nvPr/>
        </p:nvSpPr>
        <p:spPr>
          <a:xfrm>
            <a:off x="483576" y="3604846"/>
            <a:ext cx="8194431" cy="1077218"/>
          </a:xfrm>
          <a:prstGeom prst="rect">
            <a:avLst/>
          </a:prstGeom>
          <a:noFill/>
        </p:spPr>
        <p:txBody>
          <a:bodyPr wrap="square" rtlCol="0">
            <a:spAutoFit/>
          </a:bodyPr>
          <a:lstStyle/>
          <a:p>
            <a:r>
              <a:rPr lang="ru-RU" sz="3200" dirty="0">
                <a:latin typeface="Arial Black" panose="020B0A04020102020204" pitchFamily="34" charset="0"/>
              </a:rPr>
              <a:t>Знакомство со средой Cisco </a:t>
            </a:r>
            <a:r>
              <a:rPr lang="ru-RU" sz="3200" dirty="0" err="1">
                <a:latin typeface="Arial Black" panose="020B0A04020102020204" pitchFamily="34" charset="0"/>
              </a:rPr>
              <a:t>Packet</a:t>
            </a:r>
            <a:r>
              <a:rPr lang="ru-RU" sz="3200" dirty="0">
                <a:latin typeface="Arial Black" panose="020B0A04020102020204" pitchFamily="34" charset="0"/>
              </a:rPr>
              <a:t> </a:t>
            </a:r>
            <a:r>
              <a:rPr lang="ru-RU" sz="3200" dirty="0" err="1">
                <a:latin typeface="Arial Black" panose="020B0A04020102020204" pitchFamily="34" charset="0"/>
              </a:rPr>
              <a:t>Tracer</a:t>
            </a:r>
            <a:r>
              <a:rPr lang="ru-RU" sz="3200" dirty="0">
                <a:latin typeface="Arial Black" panose="020B0A04020102020204" pitchFamily="34" charset="0"/>
              </a:rPr>
              <a:t>. </a:t>
            </a:r>
          </a:p>
        </p:txBody>
      </p:sp>
    </p:spTree>
    <p:extLst>
      <p:ext uri="{BB962C8B-B14F-4D97-AF65-F5344CB8AC3E}">
        <p14:creationId xmlns:p14="http://schemas.microsoft.com/office/powerpoint/2010/main" xmlns="" val="27455607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425" y="534450"/>
            <a:ext cx="3914272" cy="1477328"/>
          </a:xfrm>
          <a:prstGeom prst="rect">
            <a:avLst/>
          </a:prstGeom>
          <a:noFill/>
        </p:spPr>
        <p:txBody>
          <a:bodyPr wrap="square" rtlCol="0">
            <a:spAutoFit/>
          </a:bodyPr>
          <a:lstStyle/>
          <a:p>
            <a:r>
              <a:rPr lang="ru-RU" u="sng" dirty="0" smtClean="0">
                <a:latin typeface="Arial Black" panose="020B0A04020102020204" pitchFamily="34" charset="0"/>
              </a:rPr>
              <a:t>В данной работе мы рассматриваем </a:t>
            </a:r>
            <a:r>
              <a:rPr lang="ru-RU" dirty="0" smtClean="0">
                <a:latin typeface="Arial Black" panose="020B0A04020102020204" pitchFamily="34" charset="0"/>
              </a:rPr>
              <a:t>изучение процессов настройки статических маршрутов </a:t>
            </a:r>
            <a:r>
              <a:rPr lang="ru-RU" dirty="0">
                <a:latin typeface="Arial Black" panose="020B0A04020102020204" pitchFamily="34" charset="0"/>
              </a:rPr>
              <a:t>на маршрутизаторах Cisco</a:t>
            </a:r>
            <a:r>
              <a:rPr lang="ru-RU" dirty="0" smtClean="0">
                <a:latin typeface="Arial Black" panose="020B0A04020102020204" pitchFamily="34" charset="0"/>
              </a:rPr>
              <a:t>.</a:t>
            </a:r>
            <a:endParaRPr lang="ru-RU" dirty="0">
              <a:latin typeface="Arial Black" panose="020B0A04020102020204" pitchFamily="34" charset="0"/>
            </a:endParaRPr>
          </a:p>
        </p:txBody>
      </p:sp>
      <p:sp>
        <p:nvSpPr>
          <p:cNvPr id="3" name="TextBox 2"/>
          <p:cNvSpPr txBox="1"/>
          <p:nvPr/>
        </p:nvSpPr>
        <p:spPr>
          <a:xfrm>
            <a:off x="6214474" y="121637"/>
            <a:ext cx="6263072" cy="646331"/>
          </a:xfrm>
          <a:prstGeom prst="rect">
            <a:avLst/>
          </a:prstGeom>
          <a:noFill/>
        </p:spPr>
        <p:txBody>
          <a:bodyPr wrap="square" rtlCol="0">
            <a:spAutoFit/>
          </a:bodyPr>
          <a:lstStyle/>
          <a:p>
            <a:r>
              <a:rPr lang="ru-RU" dirty="0" smtClean="0">
                <a:latin typeface="Arial Black" panose="020B0A04020102020204" pitchFamily="34" charset="0"/>
              </a:rPr>
              <a:t>Как и обычно, создаём топологию сети и задаём </a:t>
            </a:r>
            <a:r>
              <a:rPr lang="en-US" dirty="0" smtClean="0">
                <a:latin typeface="Arial Black" panose="020B0A04020102020204" pitchFamily="34" charset="0"/>
              </a:rPr>
              <a:t> </a:t>
            </a:r>
            <a:r>
              <a:rPr lang="ru-RU" dirty="0" smtClean="0">
                <a:latin typeface="Arial Black" panose="020B0A04020102020204" pitchFamily="34" charset="0"/>
              </a:rPr>
              <a:t>IP-адреса сетевым интерфейсам </a:t>
            </a:r>
            <a:endParaRPr lang="ru-RU" dirty="0">
              <a:latin typeface="Arial Black" panose="020B0A04020102020204" pitchFamily="34" charset="0"/>
            </a:endParaRPr>
          </a:p>
        </p:txBody>
      </p:sp>
      <p:pic>
        <p:nvPicPr>
          <p:cNvPr id="4" name="Рисунок 3"/>
          <p:cNvPicPr/>
          <p:nvPr/>
        </p:nvPicPr>
        <p:blipFill rotWithShape="1">
          <a:blip r:embed="rId2" cstate="print"/>
          <a:srcRect l="52343" t="30385" r="31568" b="38069"/>
          <a:stretch/>
        </p:blipFill>
        <p:spPr bwMode="auto">
          <a:xfrm>
            <a:off x="328178" y="2103410"/>
            <a:ext cx="3609473" cy="3141423"/>
          </a:xfrm>
          <a:prstGeom prst="rect">
            <a:avLst/>
          </a:prstGeom>
          <a:ln>
            <a:noFill/>
          </a:ln>
          <a:extLst>
            <a:ext uri="{53640926-AAD7-44D8-BBD7-CCE9431645EC}">
              <a14:shadowObscured xmlns:a14="http://schemas.microsoft.com/office/drawing/2010/main" xmlns=""/>
            </a:ext>
          </a:extLst>
        </p:spPr>
      </p:pic>
      <p:pic>
        <p:nvPicPr>
          <p:cNvPr id="5" name="Рисунок 4"/>
          <p:cNvPicPr/>
          <p:nvPr/>
        </p:nvPicPr>
        <p:blipFill rotWithShape="1">
          <a:blip r:embed="rId3" cstate="print"/>
          <a:srcRect l="29022" t="17103" r="49915" b="62300"/>
          <a:stretch/>
        </p:blipFill>
        <p:spPr bwMode="auto">
          <a:xfrm>
            <a:off x="6295156" y="3560490"/>
            <a:ext cx="5447665" cy="2866894"/>
          </a:xfrm>
          <a:prstGeom prst="rect">
            <a:avLst/>
          </a:prstGeom>
          <a:ln>
            <a:noFill/>
          </a:ln>
          <a:extLst>
            <a:ext uri="{53640926-AAD7-44D8-BBD7-CCE9431645EC}">
              <a14:shadowObscured xmlns:a14="http://schemas.microsoft.com/office/drawing/2010/main" xmlns=""/>
            </a:ext>
          </a:extLst>
        </p:spPr>
      </p:pic>
      <p:pic>
        <p:nvPicPr>
          <p:cNvPr id="6" name="Рисунок 5"/>
          <p:cNvPicPr/>
          <p:nvPr/>
        </p:nvPicPr>
        <p:blipFill rotWithShape="1">
          <a:blip r:embed="rId4" cstate="print"/>
          <a:srcRect l="52753" t="23090" r="20191" b="55474"/>
          <a:stretch/>
        </p:blipFill>
        <p:spPr bwMode="auto">
          <a:xfrm>
            <a:off x="6295156" y="889608"/>
            <a:ext cx="5447665" cy="2427605"/>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3151354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34190" y="1499711"/>
            <a:ext cx="10603833" cy="1574149"/>
          </a:xfrm>
          <a:prstGeom prst="rect">
            <a:avLst/>
          </a:prstGeom>
        </p:spPr>
        <p:txBody>
          <a:bodyPr wrap="square">
            <a:spAutoFit/>
          </a:bodyPr>
          <a:lstStyle/>
          <a:p>
            <a:pPr algn="ctr">
              <a:lnSpc>
                <a:spcPct val="107000"/>
              </a:lnSpc>
              <a:spcBef>
                <a:spcPts val="450"/>
              </a:spcBef>
              <a:spcAft>
                <a:spcPts val="1500"/>
              </a:spcAft>
            </a:pPr>
            <a:r>
              <a:rPr lang="ru-RU" dirty="0" smtClean="0">
                <a:latin typeface="Arial Black" panose="020B0A04020102020204" pitchFamily="34" charset="0"/>
                <a:ea typeface="Times New Roman" panose="02020603050405020304" pitchFamily="18" charset="0"/>
                <a:cs typeface="Times New Roman" panose="02020603050405020304" pitchFamily="18" charset="0"/>
              </a:rPr>
              <a:t>В протоколе RIP маршрутизаторы узнают о сетях назначения от соседних маршрутизаторов через процесс совместного использования. Маршрутизаторы, работающие по протоколу RIP, периодически транслируют настроенные сети со всех портов. Список маршрутизаторов обновит их таблицу маршрутизации на основе этой информации.</a:t>
            </a:r>
            <a:endParaRPr lang="ru-RU" sz="1400" dirty="0">
              <a:effectLst/>
              <a:latin typeface="Arial Black" panose="020B0A0402010202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224590" y="3638986"/>
            <a:ext cx="4523874" cy="1477328"/>
          </a:xfrm>
          <a:prstGeom prst="rect">
            <a:avLst/>
          </a:prstGeom>
        </p:spPr>
        <p:txBody>
          <a:bodyPr wrap="square">
            <a:spAutoFit/>
          </a:bodyPr>
          <a:lstStyle/>
          <a:p>
            <a:r>
              <a:rPr lang="ru-RU" dirty="0">
                <a:latin typeface="Arial Black" panose="020B0A04020102020204" pitchFamily="34" charset="0"/>
                <a:ea typeface="Times New Roman" panose="02020603050405020304" pitchFamily="18" charset="0"/>
                <a:cs typeface="Times New Roman" panose="02020603050405020304" pitchFamily="18" charset="0"/>
              </a:rPr>
              <a:t>Маршрутизатор выполняет несколько измерений, обрабатывая и помещая новую информацию о маршруте в таблицу </a:t>
            </a:r>
            <a:r>
              <a:rPr lang="ru-RU" dirty="0" smtClean="0">
                <a:latin typeface="Arial Black" panose="020B0A04020102020204" pitchFamily="34" charset="0"/>
                <a:ea typeface="Times New Roman" panose="02020603050405020304" pitchFamily="18" charset="0"/>
                <a:cs typeface="Times New Roman" panose="02020603050405020304" pitchFamily="18" charset="0"/>
              </a:rPr>
              <a:t>маршрутизации</a:t>
            </a:r>
            <a:endParaRPr lang="ru-RU" dirty="0">
              <a:latin typeface="Arial Black" panose="020B0A04020102020204" pitchFamily="34" charset="0"/>
            </a:endParaRPr>
          </a:p>
        </p:txBody>
      </p:sp>
      <p:sp>
        <p:nvSpPr>
          <p:cNvPr id="4" name="Прямоугольник 3"/>
          <p:cNvSpPr/>
          <p:nvPr/>
        </p:nvSpPr>
        <p:spPr>
          <a:xfrm>
            <a:off x="1405606" y="5215929"/>
            <a:ext cx="3465095" cy="1477328"/>
          </a:xfrm>
          <a:prstGeom prst="rect">
            <a:avLst/>
          </a:prstGeom>
        </p:spPr>
        <p:txBody>
          <a:bodyPr wrap="square">
            <a:spAutoFit/>
          </a:bodyPr>
          <a:lstStyle/>
          <a:p>
            <a:pPr algn="r"/>
            <a:r>
              <a:rPr lang="ru-RU" dirty="0">
                <a:latin typeface="Arial Black" panose="020B0A04020102020204" pitchFamily="34" charset="0"/>
              </a:rPr>
              <a:t>Если маршрутизатор обнаружит новый маршрут в обновлении, он поместит его в таблицу маршрутизации.</a:t>
            </a:r>
          </a:p>
        </p:txBody>
      </p:sp>
      <p:pic>
        <p:nvPicPr>
          <p:cNvPr id="5" name="Рисунок 4" descr="маршрутизаторы обновят свою таблицу маршрутизации"/>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17528" y="3718975"/>
            <a:ext cx="6781967" cy="2993908"/>
          </a:xfrm>
          <a:prstGeom prst="rect">
            <a:avLst/>
          </a:prstGeom>
          <a:noFill/>
          <a:ln>
            <a:noFill/>
          </a:ln>
        </p:spPr>
      </p:pic>
      <p:sp>
        <p:nvSpPr>
          <p:cNvPr id="6" name="TextBox 5"/>
          <p:cNvSpPr txBox="1"/>
          <p:nvPr/>
        </p:nvSpPr>
        <p:spPr>
          <a:xfrm>
            <a:off x="2486527" y="339986"/>
            <a:ext cx="7780420" cy="584775"/>
          </a:xfrm>
          <a:prstGeom prst="rect">
            <a:avLst/>
          </a:prstGeom>
          <a:noFill/>
        </p:spPr>
        <p:txBody>
          <a:bodyPr wrap="square" rtlCol="0">
            <a:spAutoFit/>
          </a:bodyPr>
          <a:lstStyle/>
          <a:p>
            <a:r>
              <a:rPr lang="ru-RU" sz="3200" dirty="0" smtClean="0">
                <a:latin typeface="Arial Black" panose="020B0A04020102020204" pitchFamily="34" charset="0"/>
              </a:rPr>
              <a:t>Для чего нужен протокол </a:t>
            </a:r>
            <a:r>
              <a:rPr lang="ru-RU" sz="3200" dirty="0" smtClean="0">
                <a:latin typeface="Arial Black" panose="020B0A04020102020204" pitchFamily="34" charset="0"/>
                <a:ea typeface="Times New Roman" panose="02020603050405020304" pitchFamily="18" charset="0"/>
                <a:cs typeface="Times New Roman" panose="02020603050405020304" pitchFamily="18" charset="0"/>
              </a:rPr>
              <a:t>RIP?</a:t>
            </a:r>
            <a:r>
              <a:rPr lang="ru-RU" sz="3200" dirty="0" smtClean="0">
                <a:latin typeface="Arial Black" panose="020B0A04020102020204" pitchFamily="34" charset="0"/>
              </a:rPr>
              <a:t> </a:t>
            </a:r>
            <a:endParaRPr lang="ru-RU" sz="3200" dirty="0">
              <a:latin typeface="Arial Black" panose="020B0A04020102020204" pitchFamily="34" charset="0"/>
            </a:endParaRPr>
          </a:p>
        </p:txBody>
      </p:sp>
    </p:spTree>
    <p:extLst>
      <p:ext uri="{BB962C8B-B14F-4D97-AF65-F5344CB8AC3E}">
        <p14:creationId xmlns:p14="http://schemas.microsoft.com/office/powerpoint/2010/main" xmlns="" val="24140725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 y="128338"/>
            <a:ext cx="12448672" cy="1754326"/>
          </a:xfrm>
          <a:prstGeom prst="rect">
            <a:avLst/>
          </a:prstGeom>
        </p:spPr>
        <p:txBody>
          <a:bodyPr wrap="square">
            <a:spAutoFit/>
          </a:bodyPr>
          <a:lstStyle/>
          <a:p>
            <a:r>
              <a:rPr lang="ru-RU" dirty="0">
                <a:latin typeface="Arial Black" panose="020B0A04020102020204" pitchFamily="34" charset="0"/>
                <a:ea typeface="Calibri" panose="020F0502020204030204" pitchFamily="34" charset="0"/>
              </a:rPr>
              <a:t>Установили связь на физическом и канальном уровнях между соседними маршрутизаторами по последовательному сетевому </a:t>
            </a:r>
            <a:r>
              <a:rPr lang="ru-RU" dirty="0" smtClean="0">
                <a:latin typeface="Arial Black" panose="020B0A04020102020204" pitchFamily="34" charset="0"/>
                <a:ea typeface="Calibri" panose="020F0502020204030204" pitchFamily="34" charset="0"/>
              </a:rPr>
              <a:t>интерфейсу</a:t>
            </a:r>
            <a:r>
              <a:rPr lang="en-US" dirty="0" smtClean="0">
                <a:latin typeface="Arial Black" panose="020B0A04020102020204" pitchFamily="34" charset="0"/>
                <a:ea typeface="Calibri" panose="020F0502020204030204" pitchFamily="34" charset="0"/>
              </a:rPr>
              <a:t> </a:t>
            </a:r>
            <a:r>
              <a:rPr lang="ru-RU" dirty="0" smtClean="0">
                <a:latin typeface="Arial Black" panose="020B0A04020102020204" pitchFamily="34" charset="0"/>
                <a:ea typeface="Calibri" panose="020F0502020204030204" pitchFamily="34" charset="0"/>
              </a:rPr>
              <a:t>и связь между устройствами сети.</a:t>
            </a:r>
            <a:r>
              <a:rPr lang="ru-RU" dirty="0">
                <a:latin typeface="Arial Black" panose="020B0A04020102020204" pitchFamily="34" charset="0"/>
                <a:ea typeface="Calibri" panose="020F0502020204030204" pitchFamily="34" charset="0"/>
              </a:rPr>
              <a:t> Для того, чтобы сеть функционировала полноценно, мы задаем статические маршруты в роутерах для дальней пересылки данных внутри сети. Для этого, мы вписываем пустые адреса сетей, т.к. доступ к адресации данных осуществляется менее проблематично, нежели при конкретном выборе определенной комбинации </a:t>
            </a:r>
            <a:r>
              <a:rPr lang="en-US" dirty="0">
                <a:latin typeface="Arial Black" panose="020B0A04020102020204" pitchFamily="34" charset="0"/>
                <a:ea typeface="Calibri" panose="020F0502020204030204" pitchFamily="34" charset="0"/>
              </a:rPr>
              <a:t>IP</a:t>
            </a:r>
            <a:r>
              <a:rPr lang="ru-RU" dirty="0">
                <a:latin typeface="Arial Black" panose="020B0A04020102020204" pitchFamily="34" charset="0"/>
                <a:ea typeface="Calibri" panose="020F0502020204030204" pitchFamily="34" charset="0"/>
              </a:rPr>
              <a:t>-адреса</a:t>
            </a:r>
            <a:endParaRPr lang="ru-RU" dirty="0">
              <a:latin typeface="Arial Black" panose="020B0A04020102020204" pitchFamily="34" charset="0"/>
            </a:endParaRPr>
          </a:p>
        </p:txBody>
      </p:sp>
      <p:pic>
        <p:nvPicPr>
          <p:cNvPr id="3" name="Рисунок 2"/>
          <p:cNvPicPr/>
          <p:nvPr/>
        </p:nvPicPr>
        <p:blipFill rotWithShape="1">
          <a:blip r:embed="rId2" cstate="print"/>
          <a:srcRect l="56404" t="40685" r="6210" b="45809"/>
          <a:stretch/>
        </p:blipFill>
        <p:spPr bwMode="auto">
          <a:xfrm>
            <a:off x="160420" y="2053389"/>
            <a:ext cx="5775157" cy="1732547"/>
          </a:xfrm>
          <a:prstGeom prst="rect">
            <a:avLst/>
          </a:prstGeom>
          <a:ln>
            <a:noFill/>
          </a:ln>
          <a:extLst>
            <a:ext uri="{53640926-AAD7-44D8-BBD7-CCE9431645EC}">
              <a14:shadowObscured xmlns:a14="http://schemas.microsoft.com/office/drawing/2010/main" xmlns=""/>
            </a:ext>
          </a:extLst>
        </p:spPr>
      </p:pic>
      <p:pic>
        <p:nvPicPr>
          <p:cNvPr id="5" name="Рисунок 4"/>
          <p:cNvPicPr/>
          <p:nvPr/>
        </p:nvPicPr>
        <p:blipFill rotWithShape="1">
          <a:blip r:embed="rId3" cstate="print"/>
          <a:srcRect l="36809" t="22844" r="36817" b="24791"/>
          <a:stretch/>
        </p:blipFill>
        <p:spPr bwMode="auto">
          <a:xfrm>
            <a:off x="6288503" y="2053388"/>
            <a:ext cx="5614739" cy="4542005"/>
          </a:xfrm>
          <a:prstGeom prst="rect">
            <a:avLst/>
          </a:prstGeom>
          <a:ln>
            <a:noFill/>
          </a:ln>
          <a:extLst>
            <a:ext uri="{53640926-AAD7-44D8-BBD7-CCE9431645EC}">
              <a14:shadowObscured xmlns:a14="http://schemas.microsoft.com/office/drawing/2010/main" xmlns=""/>
            </a:ext>
          </a:extLst>
        </p:spPr>
      </p:pic>
      <p:pic>
        <p:nvPicPr>
          <p:cNvPr id="6" name="Рисунок 5"/>
          <p:cNvPicPr/>
          <p:nvPr/>
        </p:nvPicPr>
        <p:blipFill rotWithShape="1">
          <a:blip r:embed="rId4" cstate="print"/>
          <a:srcRect l="45927" t="22607" r="23056" b="31223"/>
          <a:stretch/>
        </p:blipFill>
        <p:spPr bwMode="auto">
          <a:xfrm>
            <a:off x="160421" y="4010071"/>
            <a:ext cx="2807368" cy="2585323"/>
          </a:xfrm>
          <a:prstGeom prst="rect">
            <a:avLst/>
          </a:prstGeom>
          <a:ln>
            <a:noFill/>
          </a:ln>
          <a:extLst>
            <a:ext uri="{53640926-AAD7-44D8-BBD7-CCE9431645EC}">
              <a14:shadowObscured xmlns:a14="http://schemas.microsoft.com/office/drawing/2010/main" xmlns=""/>
            </a:ext>
          </a:extLst>
        </p:spPr>
      </p:pic>
      <p:pic>
        <p:nvPicPr>
          <p:cNvPr id="7" name="Рисунок 6"/>
          <p:cNvPicPr/>
          <p:nvPr/>
        </p:nvPicPr>
        <p:blipFill rotWithShape="1">
          <a:blip r:embed="rId4" cstate="print"/>
          <a:srcRect l="77176" t="27076" r="1701" b="33201"/>
          <a:stretch/>
        </p:blipFill>
        <p:spPr bwMode="auto">
          <a:xfrm>
            <a:off x="3320715" y="4010071"/>
            <a:ext cx="2614863" cy="2598821"/>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8788838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1274" y="1001305"/>
            <a:ext cx="3882188" cy="1477328"/>
          </a:xfrm>
          <a:prstGeom prst="rect">
            <a:avLst/>
          </a:prstGeom>
          <a:noFill/>
        </p:spPr>
        <p:txBody>
          <a:bodyPr wrap="square" rtlCol="0">
            <a:spAutoFit/>
          </a:bodyPr>
          <a:lstStyle/>
          <a:p>
            <a:r>
              <a:rPr lang="ru-RU" dirty="0" smtClean="0">
                <a:latin typeface="Arial Black" panose="020B0A04020102020204" pitchFamily="34" charset="0"/>
              </a:rPr>
              <a:t>С использованием командной строки  мы </a:t>
            </a:r>
            <a:r>
              <a:rPr lang="ru-RU" dirty="0">
                <a:latin typeface="Arial Black" panose="020B0A04020102020204" pitchFamily="34" charset="0"/>
              </a:rPr>
              <a:t>д</a:t>
            </a:r>
            <a:r>
              <a:rPr lang="ru-RU" dirty="0" smtClean="0">
                <a:latin typeface="Arial Black" panose="020B0A04020102020204" pitchFamily="34" charset="0"/>
              </a:rPr>
              <a:t>обились </a:t>
            </a:r>
            <a:r>
              <a:rPr lang="ru-RU" dirty="0">
                <a:latin typeface="Arial Black" panose="020B0A04020102020204" pitchFamily="34" charset="0"/>
              </a:rPr>
              <a:t>возможности пересылки данных по протоколу </a:t>
            </a:r>
            <a:r>
              <a:rPr lang="en-US" dirty="0" smtClean="0">
                <a:latin typeface="Arial Black" panose="020B0A04020102020204" pitchFamily="34" charset="0"/>
              </a:rPr>
              <a:t>IP</a:t>
            </a:r>
            <a:r>
              <a:rPr lang="ru-RU" dirty="0" smtClean="0">
                <a:latin typeface="Arial Black" panose="020B0A04020102020204" pitchFamily="34" charset="0"/>
              </a:rPr>
              <a:t>:</a:t>
            </a:r>
            <a:endParaRPr lang="ru-RU" dirty="0">
              <a:latin typeface="Arial Black" panose="020B0A04020102020204" pitchFamily="34" charset="0"/>
            </a:endParaRPr>
          </a:p>
        </p:txBody>
      </p:sp>
      <p:pic>
        <p:nvPicPr>
          <p:cNvPr id="4" name="Рисунок 3"/>
          <p:cNvPicPr/>
          <p:nvPr/>
        </p:nvPicPr>
        <p:blipFill rotWithShape="1">
          <a:blip r:embed="rId2" cstate="print"/>
          <a:srcRect l="66122" t="55942" r="10049" b="20509"/>
          <a:stretch/>
        </p:blipFill>
        <p:spPr bwMode="auto">
          <a:xfrm>
            <a:off x="261274" y="2633863"/>
            <a:ext cx="4597597" cy="3176682"/>
          </a:xfrm>
          <a:prstGeom prst="rect">
            <a:avLst/>
          </a:prstGeom>
          <a:ln>
            <a:solidFill>
              <a:schemeClr val="bg1"/>
            </a:solidFill>
          </a:ln>
          <a:extLst>
            <a:ext uri="{53640926-AAD7-44D8-BBD7-CCE9431645EC}">
              <a14:shadowObscured xmlns:a14="http://schemas.microsoft.com/office/drawing/2010/main" xmlns=""/>
            </a:ext>
          </a:extLst>
        </p:spPr>
      </p:pic>
      <p:sp>
        <p:nvSpPr>
          <p:cNvPr id="5" name="Прямоугольник 4"/>
          <p:cNvSpPr/>
          <p:nvPr/>
        </p:nvSpPr>
        <p:spPr>
          <a:xfrm>
            <a:off x="4950286" y="149758"/>
            <a:ext cx="7064542" cy="923330"/>
          </a:xfrm>
          <a:prstGeom prst="rect">
            <a:avLst/>
          </a:prstGeom>
        </p:spPr>
        <p:txBody>
          <a:bodyPr wrap="square">
            <a:spAutoFit/>
          </a:bodyPr>
          <a:lstStyle/>
          <a:p>
            <a:pPr algn="ctr"/>
            <a:r>
              <a:rPr lang="ru-RU" dirty="0">
                <a:latin typeface="Arial Black" panose="020B0A04020102020204" pitchFamily="34" charset="0"/>
                <a:ea typeface="Calibri" panose="020F0502020204030204" pitchFamily="34" charset="0"/>
              </a:rPr>
              <a:t>Переключившись в «Режим симуляции» рассмотрели процесс обмена данными по протоколу ICMP между устройствами </a:t>
            </a:r>
            <a:endParaRPr lang="ru-RU" dirty="0">
              <a:latin typeface="Arial Black" panose="020B0A04020102020204" pitchFamily="34" charset="0"/>
            </a:endParaRPr>
          </a:p>
        </p:txBody>
      </p:sp>
      <p:pic>
        <p:nvPicPr>
          <p:cNvPr id="6" name="Рисунок 5"/>
          <p:cNvPicPr/>
          <p:nvPr/>
        </p:nvPicPr>
        <p:blipFill rotWithShape="1">
          <a:blip r:embed="rId3" cstate="print"/>
          <a:srcRect l="76111" t="36409" r="2956" b="35272"/>
          <a:stretch/>
        </p:blipFill>
        <p:spPr bwMode="auto">
          <a:xfrm>
            <a:off x="8784529" y="1186566"/>
            <a:ext cx="2999874" cy="2584133"/>
          </a:xfrm>
          <a:prstGeom prst="rect">
            <a:avLst/>
          </a:prstGeom>
          <a:ln>
            <a:noFill/>
          </a:ln>
          <a:extLst>
            <a:ext uri="{53640926-AAD7-44D8-BBD7-CCE9431645EC}">
              <a14:shadowObscured xmlns:a14="http://schemas.microsoft.com/office/drawing/2010/main" xmlns=""/>
            </a:ext>
          </a:extLst>
        </p:spPr>
      </p:pic>
      <p:pic>
        <p:nvPicPr>
          <p:cNvPr id="7" name="Рисунок 6"/>
          <p:cNvPicPr/>
          <p:nvPr/>
        </p:nvPicPr>
        <p:blipFill rotWithShape="1">
          <a:blip r:embed="rId3" cstate="print"/>
          <a:srcRect l="54076" t="36409" r="29981" b="35272"/>
          <a:stretch/>
        </p:blipFill>
        <p:spPr bwMode="auto">
          <a:xfrm>
            <a:off x="5314893" y="1186566"/>
            <a:ext cx="3274594" cy="2584133"/>
          </a:xfrm>
          <a:prstGeom prst="rect">
            <a:avLst/>
          </a:prstGeom>
          <a:ln>
            <a:noFill/>
          </a:ln>
          <a:extLst>
            <a:ext uri="{53640926-AAD7-44D8-BBD7-CCE9431645EC}">
              <a14:shadowObscured xmlns:a14="http://schemas.microsoft.com/office/drawing/2010/main" xmlns=""/>
            </a:ext>
          </a:extLst>
        </p:spPr>
      </p:pic>
      <p:sp>
        <p:nvSpPr>
          <p:cNvPr id="8" name="TextBox 7"/>
          <p:cNvSpPr txBox="1"/>
          <p:nvPr/>
        </p:nvSpPr>
        <p:spPr>
          <a:xfrm>
            <a:off x="4950286" y="6124310"/>
            <a:ext cx="3272590" cy="461665"/>
          </a:xfrm>
          <a:prstGeom prst="rect">
            <a:avLst/>
          </a:prstGeom>
          <a:noFill/>
        </p:spPr>
        <p:txBody>
          <a:bodyPr wrap="square" rtlCol="0">
            <a:spAutoFit/>
          </a:bodyPr>
          <a:lstStyle/>
          <a:p>
            <a:r>
              <a:rPr lang="ru-RU" sz="2400" dirty="0" smtClean="0">
                <a:latin typeface="Arial Black" panose="020B0A04020102020204" pitchFamily="34" charset="0"/>
              </a:rPr>
              <a:t>Работа окончена</a:t>
            </a:r>
            <a:endParaRPr lang="ru-RU" sz="2400" dirty="0">
              <a:latin typeface="Arial Black" panose="020B0A04020102020204" pitchFamily="34" charset="0"/>
            </a:endParaRPr>
          </a:p>
        </p:txBody>
      </p:sp>
    </p:spTree>
    <p:extLst>
      <p:ext uri="{BB962C8B-B14F-4D97-AF65-F5344CB8AC3E}">
        <p14:creationId xmlns:p14="http://schemas.microsoft.com/office/powerpoint/2010/main" xmlns="" val="21619540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310063" y="2795982"/>
            <a:ext cx="8550442" cy="646331"/>
          </a:xfrm>
          <a:prstGeom prst="rect">
            <a:avLst/>
          </a:prstGeom>
        </p:spPr>
        <p:txBody>
          <a:bodyPr wrap="square">
            <a:spAutoFit/>
          </a:bodyPr>
          <a:lstStyle/>
          <a:p>
            <a:r>
              <a:rPr lang="ru-RU" sz="3600" cap="all" dirty="0">
                <a:ln w="3175" cmpd="sng">
                  <a:noFill/>
                </a:ln>
                <a:solidFill>
                  <a:prstClr val="white"/>
                </a:solidFill>
                <a:latin typeface="Arial Black" panose="020B0A04020102020204" pitchFamily="34" charset="0"/>
                <a:ea typeface="+mj-ea"/>
                <a:cs typeface="+mj-cs"/>
              </a:rPr>
              <a:t>Лабораторная работа </a:t>
            </a:r>
            <a:r>
              <a:rPr lang="ru-RU" sz="3600" cap="all" dirty="0" smtClean="0">
                <a:ln w="3175" cmpd="sng">
                  <a:noFill/>
                </a:ln>
                <a:solidFill>
                  <a:prstClr val="white"/>
                </a:solidFill>
                <a:latin typeface="Arial Black" panose="020B0A04020102020204" pitchFamily="34" charset="0"/>
                <a:ea typeface="+mj-ea"/>
                <a:cs typeface="+mj-cs"/>
              </a:rPr>
              <a:t>№4</a:t>
            </a:r>
            <a:endParaRPr lang="ru-RU" dirty="0"/>
          </a:p>
        </p:txBody>
      </p:sp>
    </p:spTree>
    <p:extLst>
      <p:ext uri="{BB962C8B-B14F-4D97-AF65-F5344CB8AC3E}">
        <p14:creationId xmlns:p14="http://schemas.microsoft.com/office/powerpoint/2010/main" xmlns="" val="21520319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1473" y="23880"/>
            <a:ext cx="10154652" cy="1200329"/>
          </a:xfrm>
          <a:prstGeom prst="rect">
            <a:avLst/>
          </a:prstGeom>
          <a:noFill/>
        </p:spPr>
        <p:txBody>
          <a:bodyPr wrap="square" rtlCol="0">
            <a:spAutoFit/>
          </a:bodyPr>
          <a:lstStyle/>
          <a:p>
            <a:pPr algn="ctr"/>
            <a:r>
              <a:rPr lang="ru-RU" u="sng" dirty="0" smtClean="0">
                <a:latin typeface="Arial Black" panose="020B0A04020102020204" pitchFamily="34" charset="0"/>
              </a:rPr>
              <a:t>С использованием данных из прошлой лабораторной работы</a:t>
            </a:r>
            <a:r>
              <a:rPr lang="ru-RU" dirty="0" smtClean="0">
                <a:latin typeface="Arial Black" panose="020B0A04020102020204" pitchFamily="34" charset="0"/>
              </a:rPr>
              <a:t>, мы пропускаем процедуру создания топологии сети и задания </a:t>
            </a:r>
            <a:r>
              <a:rPr lang="en-US" dirty="0" err="1" smtClean="0">
                <a:latin typeface="Arial Black" panose="020B0A04020102020204" pitchFamily="34" charset="0"/>
              </a:rPr>
              <a:t>ip</a:t>
            </a:r>
            <a:r>
              <a:rPr lang="ru-RU" dirty="0" smtClean="0">
                <a:latin typeface="Arial Black" panose="020B0A04020102020204" pitchFamily="34" charset="0"/>
              </a:rPr>
              <a:t>-адресов нашим устройствам в сети, после чего переходим к шагу создания таблицы маршрутизации.</a:t>
            </a:r>
            <a:endParaRPr lang="ru-RU" dirty="0">
              <a:latin typeface="Arial Black" panose="020B0A04020102020204" pitchFamily="34" charset="0"/>
            </a:endParaRPr>
          </a:p>
        </p:txBody>
      </p:sp>
      <p:pic>
        <p:nvPicPr>
          <p:cNvPr id="3" name="Рисунок 2"/>
          <p:cNvPicPr/>
          <p:nvPr/>
        </p:nvPicPr>
        <p:blipFill rotWithShape="1">
          <a:blip r:embed="rId2" cstate="print"/>
          <a:srcRect l="37077" t="23087" r="35479" b="20282"/>
          <a:stretch/>
        </p:blipFill>
        <p:spPr bwMode="auto">
          <a:xfrm>
            <a:off x="710680" y="1424917"/>
            <a:ext cx="4390709" cy="4510662"/>
          </a:xfrm>
          <a:prstGeom prst="rect">
            <a:avLst/>
          </a:prstGeom>
          <a:ln>
            <a:noFill/>
          </a:ln>
          <a:extLst>
            <a:ext uri="{53640926-AAD7-44D8-BBD7-CCE9431645EC}">
              <a14:shadowObscured xmlns:a14="http://schemas.microsoft.com/office/drawing/2010/main" xmlns=""/>
            </a:ext>
          </a:extLst>
        </p:spPr>
      </p:pic>
      <p:pic>
        <p:nvPicPr>
          <p:cNvPr id="4" name="Рисунок 3"/>
          <p:cNvPicPr/>
          <p:nvPr/>
        </p:nvPicPr>
        <p:blipFill rotWithShape="1">
          <a:blip r:embed="rId3" cstate="print"/>
          <a:srcRect l="11646" t="21179" r="59711" b="20749"/>
          <a:stretch/>
        </p:blipFill>
        <p:spPr bwMode="auto">
          <a:xfrm>
            <a:off x="5678903" y="1424917"/>
            <a:ext cx="5037222" cy="4510662"/>
          </a:xfrm>
          <a:prstGeom prst="rect">
            <a:avLst/>
          </a:prstGeom>
          <a:ln>
            <a:noFill/>
          </a:ln>
          <a:extLst>
            <a:ext uri="{53640926-AAD7-44D8-BBD7-CCE9431645EC}">
              <a14:shadowObscured xmlns:a14="http://schemas.microsoft.com/office/drawing/2010/main" xmlns=""/>
            </a:ext>
          </a:extLst>
        </p:spPr>
      </p:pic>
      <p:sp>
        <p:nvSpPr>
          <p:cNvPr id="5" name="TextBox 4"/>
          <p:cNvSpPr txBox="1"/>
          <p:nvPr/>
        </p:nvSpPr>
        <p:spPr>
          <a:xfrm>
            <a:off x="623019" y="6135543"/>
            <a:ext cx="4478370" cy="369332"/>
          </a:xfrm>
          <a:prstGeom prst="rect">
            <a:avLst/>
          </a:prstGeom>
          <a:noFill/>
        </p:spPr>
        <p:txBody>
          <a:bodyPr wrap="square" rtlCol="0">
            <a:spAutoFit/>
          </a:bodyPr>
          <a:lstStyle/>
          <a:p>
            <a:r>
              <a:rPr lang="ru-RU" dirty="0" smtClean="0">
                <a:latin typeface="Arial Black" panose="020B0A04020102020204" pitchFamily="34" charset="0"/>
              </a:rPr>
              <a:t>Пустая таблица маршрутизации</a:t>
            </a:r>
            <a:endParaRPr lang="ru-RU" dirty="0">
              <a:latin typeface="Arial Black" panose="020B0A04020102020204" pitchFamily="34" charset="0"/>
            </a:endParaRPr>
          </a:p>
        </p:txBody>
      </p:sp>
      <p:sp>
        <p:nvSpPr>
          <p:cNvPr id="6" name="TextBox 5"/>
          <p:cNvSpPr txBox="1"/>
          <p:nvPr/>
        </p:nvSpPr>
        <p:spPr>
          <a:xfrm>
            <a:off x="5638799" y="6135543"/>
            <a:ext cx="5438275" cy="369332"/>
          </a:xfrm>
          <a:prstGeom prst="rect">
            <a:avLst/>
          </a:prstGeom>
          <a:noFill/>
        </p:spPr>
        <p:txBody>
          <a:bodyPr wrap="square" rtlCol="0">
            <a:spAutoFit/>
          </a:bodyPr>
          <a:lstStyle/>
          <a:p>
            <a:r>
              <a:rPr lang="ru-RU" dirty="0" smtClean="0">
                <a:latin typeface="Arial Black" panose="020B0A04020102020204" pitchFamily="34" charset="0"/>
              </a:rPr>
              <a:t>Заполненная таблица маршрутизации</a:t>
            </a:r>
            <a:endParaRPr lang="ru-RU" dirty="0">
              <a:latin typeface="Arial Black" panose="020B0A04020102020204" pitchFamily="34" charset="0"/>
            </a:endParaRPr>
          </a:p>
        </p:txBody>
      </p:sp>
    </p:spTree>
    <p:extLst>
      <p:ext uri="{BB962C8B-B14F-4D97-AF65-F5344CB8AC3E}">
        <p14:creationId xmlns:p14="http://schemas.microsoft.com/office/powerpoint/2010/main" xmlns="" val="42772774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24000" y="400597"/>
            <a:ext cx="9466729" cy="923330"/>
          </a:xfrm>
          <a:prstGeom prst="rect">
            <a:avLst/>
          </a:prstGeom>
        </p:spPr>
        <p:txBody>
          <a:bodyPr wrap="square">
            <a:spAutoFit/>
          </a:bodyPr>
          <a:lstStyle/>
          <a:p>
            <a:pPr algn="ctr"/>
            <a:r>
              <a:rPr lang="ru-RU" dirty="0">
                <a:latin typeface="Arial Black" panose="020B0A04020102020204" pitchFamily="34" charset="0"/>
                <a:ea typeface="Calibri" panose="020F0502020204030204" pitchFamily="34" charset="0"/>
              </a:rPr>
              <a:t>После этих действий вновь запустим режим симуляции и убедимся в том, что пересылать данные по протоколу </a:t>
            </a:r>
            <a:r>
              <a:rPr lang="en-US" dirty="0">
                <a:latin typeface="Arial Black" panose="020B0A04020102020204" pitchFamily="34" charset="0"/>
                <a:ea typeface="Calibri" panose="020F0502020204030204" pitchFamily="34" charset="0"/>
              </a:rPr>
              <a:t>IP</a:t>
            </a:r>
            <a:r>
              <a:rPr lang="ru-RU" dirty="0">
                <a:latin typeface="Arial Black" panose="020B0A04020102020204" pitchFamily="34" charset="0"/>
                <a:ea typeface="Calibri" panose="020F0502020204030204" pitchFamily="34" charset="0"/>
              </a:rPr>
              <a:t> между любыми объектами нашей сети стало возможным</a:t>
            </a:r>
            <a:endParaRPr lang="ru-RU" dirty="0">
              <a:latin typeface="Arial Black" panose="020B0A04020102020204" pitchFamily="34" charset="0"/>
            </a:endParaRPr>
          </a:p>
        </p:txBody>
      </p:sp>
      <p:pic>
        <p:nvPicPr>
          <p:cNvPr id="3" name="Рисунок 2"/>
          <p:cNvPicPr/>
          <p:nvPr/>
        </p:nvPicPr>
        <p:blipFill rotWithShape="1">
          <a:blip r:embed="rId2" cstate="print"/>
          <a:srcRect l="51800" t="32817" r="2068" b="32179"/>
          <a:stretch/>
        </p:blipFill>
        <p:spPr bwMode="auto">
          <a:xfrm>
            <a:off x="1524000" y="1572127"/>
            <a:ext cx="9466729" cy="4203032"/>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5766071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68325" y="2839942"/>
            <a:ext cx="8550442" cy="646331"/>
          </a:xfrm>
          <a:prstGeom prst="rect">
            <a:avLst/>
          </a:prstGeom>
        </p:spPr>
        <p:txBody>
          <a:bodyPr wrap="square">
            <a:spAutoFit/>
          </a:bodyPr>
          <a:lstStyle/>
          <a:p>
            <a:r>
              <a:rPr lang="ru-RU" sz="3600" cap="all" dirty="0">
                <a:ln w="3175" cmpd="sng">
                  <a:noFill/>
                </a:ln>
                <a:solidFill>
                  <a:prstClr val="white"/>
                </a:solidFill>
                <a:latin typeface="Arial Black" panose="020B0A04020102020204" pitchFamily="34" charset="0"/>
                <a:ea typeface="+mj-ea"/>
                <a:cs typeface="+mj-cs"/>
              </a:rPr>
              <a:t>Лабораторная работа </a:t>
            </a:r>
            <a:r>
              <a:rPr lang="ru-RU" sz="3600" cap="all" dirty="0" smtClean="0">
                <a:ln w="3175" cmpd="sng">
                  <a:noFill/>
                </a:ln>
                <a:solidFill>
                  <a:prstClr val="white"/>
                </a:solidFill>
                <a:latin typeface="Arial Black" panose="020B0A04020102020204" pitchFamily="34" charset="0"/>
                <a:ea typeface="+mj-ea"/>
                <a:cs typeface="+mj-cs"/>
              </a:rPr>
              <a:t>№5</a:t>
            </a:r>
            <a:endParaRPr lang="ru-RU" dirty="0"/>
          </a:p>
        </p:txBody>
      </p:sp>
    </p:spTree>
    <p:extLst>
      <p:ext uri="{BB962C8B-B14F-4D97-AF65-F5344CB8AC3E}">
        <p14:creationId xmlns:p14="http://schemas.microsoft.com/office/powerpoint/2010/main" xmlns="" val="4242845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1069" y="77663"/>
            <a:ext cx="4446594" cy="2585323"/>
          </a:xfrm>
          <a:prstGeom prst="rect">
            <a:avLst/>
          </a:prstGeom>
          <a:noFill/>
        </p:spPr>
        <p:txBody>
          <a:bodyPr wrap="square" rtlCol="0">
            <a:spAutoFit/>
          </a:bodyPr>
          <a:lstStyle/>
          <a:p>
            <a:pPr algn="r"/>
            <a:r>
              <a:rPr lang="ru-RU" dirty="0" smtClean="0">
                <a:latin typeface="Arial Black" panose="020B0A04020102020204" pitchFamily="34" charset="0"/>
              </a:rPr>
              <a:t>При выполнении данной работы использовались изначальные данные, сделанные в лабораторной работе №3, а именно: топология сети, </a:t>
            </a:r>
            <a:r>
              <a:rPr lang="en-US" dirty="0" err="1" smtClean="0">
                <a:latin typeface="Arial Black" panose="020B0A04020102020204" pitchFamily="34" charset="0"/>
              </a:rPr>
              <a:t>ip</a:t>
            </a:r>
            <a:r>
              <a:rPr lang="en-US" dirty="0" smtClean="0">
                <a:latin typeface="Arial Black" panose="020B0A04020102020204" pitchFamily="34" charset="0"/>
              </a:rPr>
              <a:t>-</a:t>
            </a:r>
            <a:r>
              <a:rPr lang="ru-RU" dirty="0" smtClean="0">
                <a:latin typeface="Arial Black" panose="020B0A04020102020204" pitchFamily="34" charset="0"/>
              </a:rPr>
              <a:t>адреса, связь на физическом и канальном уровнях, возможность пересылки данных по протоколу </a:t>
            </a:r>
            <a:r>
              <a:rPr lang="en-US" dirty="0" smtClean="0">
                <a:latin typeface="Arial Black" panose="020B0A04020102020204" pitchFamily="34" charset="0"/>
              </a:rPr>
              <a:t>IP</a:t>
            </a:r>
            <a:r>
              <a:rPr lang="ru-RU" dirty="0">
                <a:latin typeface="Arial Black" panose="020B0A04020102020204" pitchFamily="34" charset="0"/>
              </a:rPr>
              <a:t>.</a:t>
            </a:r>
          </a:p>
        </p:txBody>
      </p:sp>
      <p:pic>
        <p:nvPicPr>
          <p:cNvPr id="3" name="Рисунок 2"/>
          <p:cNvPicPr/>
          <p:nvPr/>
        </p:nvPicPr>
        <p:blipFill rotWithShape="1">
          <a:blip r:embed="rId2" cstate="print"/>
          <a:srcRect l="53671" t="26138" r="1078" b="31223"/>
          <a:stretch/>
        </p:blipFill>
        <p:spPr bwMode="auto">
          <a:xfrm>
            <a:off x="1864895" y="2662986"/>
            <a:ext cx="8205536" cy="3922298"/>
          </a:xfrm>
          <a:prstGeom prst="rect">
            <a:avLst/>
          </a:prstGeom>
          <a:ln>
            <a:noFill/>
          </a:ln>
          <a:extLst>
            <a:ext uri="{53640926-AAD7-44D8-BBD7-CCE9431645EC}">
              <a14:shadowObscured xmlns:a14="http://schemas.microsoft.com/office/drawing/2010/main" xmlns=""/>
            </a:ext>
          </a:extLst>
        </p:spPr>
      </p:pic>
      <p:sp>
        <p:nvSpPr>
          <p:cNvPr id="4" name="Прямоугольник 3"/>
          <p:cNvSpPr/>
          <p:nvPr/>
        </p:nvSpPr>
        <p:spPr>
          <a:xfrm>
            <a:off x="5967663" y="77662"/>
            <a:ext cx="4102768" cy="2585323"/>
          </a:xfrm>
          <a:prstGeom prst="rect">
            <a:avLst/>
          </a:prstGeom>
          <a:noFill/>
        </p:spPr>
        <p:txBody>
          <a:bodyPr wrap="square">
            <a:spAutoFit/>
          </a:bodyPr>
          <a:lstStyle/>
          <a:p>
            <a:pPr marL="107950" marR="180340">
              <a:spcAft>
                <a:spcPts val="0"/>
              </a:spcAft>
            </a:pPr>
            <a:r>
              <a:rPr lang="ru-RU" dirty="0">
                <a:latin typeface="Arial Black" panose="020B0A04020102020204" pitchFamily="34" charset="0"/>
                <a:ea typeface="Calibri" panose="020F0502020204030204" pitchFamily="34" charset="0"/>
                <a:cs typeface="Times New Roman" panose="02020603050405020304" pitchFamily="18" charset="0"/>
              </a:rPr>
              <a:t>Несмотря на то, что пересылка данных между соседними объектами сети выполняется </a:t>
            </a:r>
            <a:r>
              <a:rPr lang="ru-RU" dirty="0" smtClean="0">
                <a:latin typeface="Arial Black" panose="020B0A04020102020204" pitchFamily="34" charset="0"/>
                <a:ea typeface="Calibri" panose="020F0502020204030204" pitchFamily="34" charset="0"/>
                <a:cs typeface="Times New Roman" panose="02020603050405020304" pitchFamily="18" charset="0"/>
              </a:rPr>
              <a:t>успешно, хорошо </a:t>
            </a:r>
            <a:r>
              <a:rPr lang="ru-RU" dirty="0">
                <a:latin typeface="Arial Black" panose="020B0A04020102020204" pitchFamily="34" charset="0"/>
                <a:ea typeface="Calibri" panose="020F0502020204030204" pitchFamily="34" charset="0"/>
                <a:cs typeface="Times New Roman" panose="02020603050405020304" pitchFamily="18" charset="0"/>
              </a:rPr>
              <a:t>видно, что пересылка данных по протоколу </a:t>
            </a:r>
            <a:r>
              <a:rPr lang="en-US" dirty="0">
                <a:latin typeface="Arial Black" panose="020B0A04020102020204" pitchFamily="34" charset="0"/>
                <a:ea typeface="Calibri" panose="020F0502020204030204" pitchFamily="34" charset="0"/>
                <a:cs typeface="Times New Roman" panose="02020603050405020304" pitchFamily="18" charset="0"/>
              </a:rPr>
              <a:t>IP</a:t>
            </a:r>
            <a:r>
              <a:rPr lang="ru-RU" dirty="0">
                <a:latin typeface="Arial Black" panose="020B0A04020102020204" pitchFamily="34" charset="0"/>
                <a:ea typeface="Calibri" panose="020F0502020204030204" pitchFamily="34" charset="0"/>
                <a:cs typeface="Times New Roman" panose="02020603050405020304" pitchFamily="18" charset="0"/>
              </a:rPr>
              <a:t> между удалёнными объектами сети просто невозможна.</a:t>
            </a:r>
            <a:endParaRPr lang="ru-RU" sz="1600" dirty="0">
              <a:effectLst/>
              <a:latin typeface="Arial Black" panose="020B0A04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8243760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25410" y="260503"/>
            <a:ext cx="3995004" cy="584775"/>
          </a:xfrm>
          <a:prstGeom prst="rect">
            <a:avLst/>
          </a:prstGeom>
        </p:spPr>
        <p:txBody>
          <a:bodyPr wrap="none">
            <a:spAutoFit/>
          </a:bodyPr>
          <a:lstStyle/>
          <a:p>
            <a:r>
              <a:rPr lang="ru-RU" sz="3200" dirty="0" smtClean="0">
                <a:latin typeface="Arial Black" panose="020B0A04020102020204" pitchFamily="34" charset="0"/>
                <a:ea typeface="Calibri" panose="020F0502020204030204" pitchFamily="34" charset="0"/>
              </a:rPr>
              <a:t>Списки доступа:</a:t>
            </a:r>
            <a:endParaRPr lang="ru-RU" sz="3200" dirty="0">
              <a:latin typeface="Arial Black" panose="020B0A04020102020204" pitchFamily="34" charset="0"/>
            </a:endParaRPr>
          </a:p>
        </p:txBody>
      </p:sp>
      <p:sp>
        <p:nvSpPr>
          <p:cNvPr id="3" name="Прямоугольник 2"/>
          <p:cNvSpPr/>
          <p:nvPr/>
        </p:nvSpPr>
        <p:spPr>
          <a:xfrm>
            <a:off x="240631" y="1153994"/>
            <a:ext cx="11598443" cy="3970318"/>
          </a:xfrm>
          <a:prstGeom prst="rect">
            <a:avLst/>
          </a:prstGeom>
        </p:spPr>
        <p:txBody>
          <a:bodyPr wrap="square">
            <a:spAutoFit/>
          </a:bodyPr>
          <a:lstStyle/>
          <a:p>
            <a:r>
              <a:rPr lang="ru-RU" dirty="0">
                <a:latin typeface="Arial Black" panose="020B0A04020102020204" pitchFamily="34" charset="0"/>
              </a:rPr>
              <a:t>Критерии фильтрации задаются в списке операторов разрешения и запрета,</a:t>
            </a:r>
          </a:p>
          <a:p>
            <a:r>
              <a:rPr lang="ru-RU" dirty="0">
                <a:latin typeface="Arial Black" panose="020B0A04020102020204" pitchFamily="34" charset="0"/>
              </a:rPr>
              <a:t>называемом списком доступа. Строки списка доступа сравниваются с IP-адресами и</a:t>
            </a:r>
          </a:p>
          <a:p>
            <a:r>
              <a:rPr lang="ru-RU" dirty="0">
                <a:latin typeface="Arial Black" panose="020B0A04020102020204" pitchFamily="34" charset="0"/>
              </a:rPr>
              <a:t>другой информацией пакета данных последовательно в том порядке, в котором</a:t>
            </a:r>
          </a:p>
          <a:p>
            <a:r>
              <a:rPr lang="ru-RU" dirty="0">
                <a:latin typeface="Arial Black" panose="020B0A04020102020204" pitchFamily="34" charset="0"/>
              </a:rPr>
              <a:t>были заданы, пока не будет найдено совпадение. При совпадении осуществляется</a:t>
            </a:r>
          </a:p>
          <a:p>
            <a:r>
              <a:rPr lang="ru-RU" dirty="0">
                <a:latin typeface="Arial Black" panose="020B0A04020102020204" pitchFamily="34" charset="0"/>
              </a:rPr>
              <a:t>выход из списка. При этом работа списка доступа напрямую зависит от порядка</a:t>
            </a:r>
          </a:p>
          <a:p>
            <a:r>
              <a:rPr lang="ru-RU" dirty="0">
                <a:latin typeface="Arial Black" panose="020B0A04020102020204" pitchFamily="34" charset="0"/>
              </a:rPr>
              <a:t>следования строк</a:t>
            </a:r>
            <a:r>
              <a:rPr lang="ru-RU" dirty="0" smtClean="0">
                <a:latin typeface="Arial Black" panose="020B0A04020102020204" pitchFamily="34" charset="0"/>
              </a:rPr>
              <a:t>.</a:t>
            </a:r>
          </a:p>
          <a:p>
            <a:pPr algn="ctr"/>
            <a:endParaRPr lang="ru-RU" dirty="0">
              <a:latin typeface="Arial Black" panose="020B0A04020102020204" pitchFamily="34" charset="0"/>
            </a:endParaRPr>
          </a:p>
          <a:p>
            <a:r>
              <a:rPr lang="ru-RU" dirty="0">
                <a:latin typeface="Arial Black" panose="020B0A04020102020204" pitchFamily="34" charset="0"/>
              </a:rPr>
              <a:t>Списки доступа имеют 2 правила: </a:t>
            </a:r>
            <a:r>
              <a:rPr lang="ru-RU" dirty="0" err="1">
                <a:latin typeface="Arial Black" panose="020B0A04020102020204" pitchFamily="34" charset="0"/>
              </a:rPr>
              <a:t>permit</a:t>
            </a:r>
            <a:r>
              <a:rPr lang="ru-RU" dirty="0">
                <a:latin typeface="Arial Black" panose="020B0A04020102020204" pitchFamily="34" charset="0"/>
              </a:rPr>
              <a:t> – разрешить, и </a:t>
            </a:r>
            <a:r>
              <a:rPr lang="ru-RU" dirty="0" err="1">
                <a:latin typeface="Arial Black" panose="020B0A04020102020204" pitchFamily="34" charset="0"/>
              </a:rPr>
              <a:t>deny</a:t>
            </a:r>
            <a:r>
              <a:rPr lang="ru-RU" dirty="0">
                <a:latin typeface="Arial Black" panose="020B0A04020102020204" pitchFamily="34" charset="0"/>
              </a:rPr>
              <a:t> – запретить.</a:t>
            </a:r>
          </a:p>
          <a:p>
            <a:r>
              <a:rPr lang="ru-RU" dirty="0">
                <a:latin typeface="Arial Black" panose="020B0A04020102020204" pitchFamily="34" charset="0"/>
              </a:rPr>
              <a:t>Именно они определяют, пропустить пакет дальше или запретить ему доступ</a:t>
            </a:r>
            <a:r>
              <a:rPr lang="ru-RU" dirty="0" smtClean="0">
                <a:latin typeface="Arial Black" panose="020B0A04020102020204" pitchFamily="34" charset="0"/>
              </a:rPr>
              <a:t>.</a:t>
            </a:r>
          </a:p>
          <a:p>
            <a:endParaRPr lang="ru-RU" dirty="0">
              <a:latin typeface="Arial Black" panose="020B0A04020102020204" pitchFamily="34" charset="0"/>
            </a:endParaRPr>
          </a:p>
          <a:p>
            <a:r>
              <a:rPr lang="ru-RU" dirty="0">
                <a:latin typeface="Arial Black" panose="020B0A04020102020204" pitchFamily="34" charset="0"/>
              </a:rPr>
              <a:t>Списки доступа бывают 2-ух типов: </a:t>
            </a:r>
            <a:r>
              <a:rPr lang="ru-RU" dirty="0" err="1">
                <a:latin typeface="Arial Black" panose="020B0A04020102020204" pitchFamily="34" charset="0"/>
              </a:rPr>
              <a:t>standard</a:t>
            </a:r>
            <a:r>
              <a:rPr lang="ru-RU" dirty="0">
                <a:latin typeface="Arial Black" panose="020B0A04020102020204" pitchFamily="34" charset="0"/>
              </a:rPr>
              <a:t> – стандартные (номера с 1 до 99) и</a:t>
            </a:r>
          </a:p>
          <a:p>
            <a:r>
              <a:rPr lang="ru-RU" dirty="0" err="1">
                <a:latin typeface="Arial Black" panose="020B0A04020102020204" pitchFamily="34" charset="0"/>
              </a:rPr>
              <a:t>extended</a:t>
            </a:r>
            <a:r>
              <a:rPr lang="ru-RU" dirty="0">
                <a:latin typeface="Arial Black" panose="020B0A04020102020204" pitchFamily="34" charset="0"/>
              </a:rPr>
              <a:t> – расширенные (номера с 100 до 199). Различия заключаются в</a:t>
            </a:r>
          </a:p>
          <a:p>
            <a:r>
              <a:rPr lang="ru-RU" dirty="0">
                <a:latin typeface="Arial Black" panose="020B0A04020102020204" pitchFamily="34" charset="0"/>
              </a:rPr>
              <a:t>возможности фильтровать пакеты не только по </a:t>
            </a:r>
            <a:r>
              <a:rPr lang="ru-RU" dirty="0" err="1">
                <a:latin typeface="Arial Black" panose="020B0A04020102020204" pitchFamily="34" charset="0"/>
              </a:rPr>
              <a:t>ip</a:t>
            </a:r>
            <a:r>
              <a:rPr lang="ru-RU" dirty="0">
                <a:latin typeface="Arial Black" panose="020B0A04020102020204" pitchFamily="34" charset="0"/>
              </a:rPr>
              <a:t>-адресу, но и по другим</a:t>
            </a:r>
          </a:p>
          <a:p>
            <a:r>
              <a:rPr lang="ru-RU" dirty="0">
                <a:latin typeface="Arial Black" panose="020B0A04020102020204" pitchFamily="34" charset="0"/>
              </a:rPr>
              <a:t>параметрам.</a:t>
            </a:r>
          </a:p>
        </p:txBody>
      </p:sp>
    </p:spTree>
    <p:extLst>
      <p:ext uri="{BB962C8B-B14F-4D97-AF65-F5344CB8AC3E}">
        <p14:creationId xmlns:p14="http://schemas.microsoft.com/office/powerpoint/2010/main" xmlns="" val="37311686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2415" y="2489781"/>
            <a:ext cx="8534400" cy="1507067"/>
          </a:xfrm>
        </p:spPr>
        <p:txBody>
          <a:bodyPr/>
          <a:lstStyle/>
          <a:p>
            <a:pPr algn="ctr"/>
            <a:r>
              <a:rPr lang="ru-RU" dirty="0" smtClean="0">
                <a:latin typeface="Arial Black" panose="020B0A04020102020204" pitchFamily="34" charset="0"/>
              </a:rPr>
              <a:t>Лабораторная работа №1</a:t>
            </a:r>
            <a:endParaRPr lang="ru-RU" dirty="0">
              <a:latin typeface="Arial Black" panose="020B0A04020102020204" pitchFamily="34" charset="0"/>
            </a:endParaRPr>
          </a:p>
        </p:txBody>
      </p:sp>
    </p:spTree>
    <p:extLst>
      <p:ext uri="{BB962C8B-B14F-4D97-AF65-F5344CB8AC3E}">
        <p14:creationId xmlns:p14="http://schemas.microsoft.com/office/powerpoint/2010/main" xmlns="" val="3348232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55930" y="213628"/>
            <a:ext cx="8758990" cy="830997"/>
          </a:xfrm>
          <a:prstGeom prst="rect">
            <a:avLst/>
          </a:prstGeom>
        </p:spPr>
        <p:txBody>
          <a:bodyPr wrap="square">
            <a:spAutoFit/>
          </a:bodyPr>
          <a:lstStyle/>
          <a:p>
            <a:pPr algn="ctr"/>
            <a:r>
              <a:rPr lang="ru-RU" sz="2400" dirty="0" smtClean="0">
                <a:latin typeface="Arial Black" panose="020B0A04020102020204" pitchFamily="34" charset="0"/>
                <a:ea typeface="Calibri" panose="020F0502020204030204" pitchFamily="34" charset="0"/>
              </a:rPr>
              <a:t>Разработали и применили на маршрутизаторах списки доступа командами:</a:t>
            </a:r>
            <a:endParaRPr lang="ru-RU" sz="2400" dirty="0">
              <a:latin typeface="Arial Black" panose="020B0A04020102020204" pitchFamily="34" charset="0"/>
            </a:endParaRPr>
          </a:p>
        </p:txBody>
      </p:sp>
      <p:sp>
        <p:nvSpPr>
          <p:cNvPr id="3" name="Прямоугольник 2"/>
          <p:cNvSpPr/>
          <p:nvPr/>
        </p:nvSpPr>
        <p:spPr>
          <a:xfrm>
            <a:off x="139674" y="2028589"/>
            <a:ext cx="5101390" cy="1200329"/>
          </a:xfrm>
          <a:prstGeom prst="rect">
            <a:avLst/>
          </a:prstGeom>
        </p:spPr>
        <p:txBody>
          <a:bodyPr wrap="square">
            <a:spAutoFit/>
          </a:bodyPr>
          <a:lstStyle/>
          <a:p>
            <a:pPr marR="180340">
              <a:spcAft>
                <a:spcPts val="0"/>
              </a:spcAft>
            </a:pPr>
            <a:r>
              <a:rPr lang="ru-RU" dirty="0">
                <a:latin typeface="Arial Black" panose="020B0A04020102020204" pitchFamily="34" charset="0"/>
                <a:ea typeface="Calibri" panose="020F0502020204030204" pitchFamily="34" charset="0"/>
                <a:cs typeface="Times New Roman" panose="02020603050405020304" pitchFamily="18" charset="0"/>
              </a:rPr>
              <a:t>- Запрещающие маршрутизаторам R0 и R2 обмениваться ICMP-пакетами </a:t>
            </a:r>
            <a:r>
              <a:rPr lang="ru-RU" dirty="0" smtClean="0">
                <a:latin typeface="Arial Black" panose="020B0A04020102020204" pitchFamily="34" charset="0"/>
                <a:ea typeface="Calibri" panose="020F0502020204030204" pitchFamily="34" charset="0"/>
                <a:cs typeface="Times New Roman" panose="02020603050405020304" pitchFamily="18" charset="0"/>
              </a:rPr>
              <a:t>по последовательному </a:t>
            </a:r>
            <a:r>
              <a:rPr lang="ru-RU" dirty="0">
                <a:latin typeface="Arial Black" panose="020B0A04020102020204" pitchFamily="34" charset="0"/>
                <a:ea typeface="Calibri" panose="020F0502020204030204" pitchFamily="34" charset="0"/>
                <a:cs typeface="Times New Roman" panose="02020603050405020304" pitchFamily="18" charset="0"/>
              </a:rPr>
              <a:t>сетевому интерфейсу</a:t>
            </a:r>
            <a:r>
              <a:rPr lang="ru-RU" dirty="0" smtClean="0">
                <a:latin typeface="Arial Black" panose="020B0A04020102020204" pitchFamily="34" charset="0"/>
                <a:ea typeface="Calibri" panose="020F0502020204030204" pitchFamily="34" charset="0"/>
                <a:cs typeface="Times New Roman" panose="02020603050405020304" pitchFamily="18" charset="0"/>
              </a:rPr>
              <a:t>;</a:t>
            </a:r>
            <a:endParaRPr lang="ru-RU" sz="1600" dirty="0">
              <a:latin typeface="Arial Black" panose="020B0A0402010202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6609347" y="2028588"/>
            <a:ext cx="4483769" cy="1200329"/>
          </a:xfrm>
          <a:prstGeom prst="rect">
            <a:avLst/>
          </a:prstGeom>
        </p:spPr>
        <p:txBody>
          <a:bodyPr wrap="square">
            <a:spAutoFit/>
          </a:bodyPr>
          <a:lstStyle/>
          <a:p>
            <a:pPr marR="180340">
              <a:spcAft>
                <a:spcPts val="0"/>
              </a:spcAft>
            </a:pPr>
            <a:r>
              <a:rPr lang="ru-RU" dirty="0">
                <a:latin typeface="Arial Black" panose="020B0A04020102020204" pitchFamily="34" charset="0"/>
                <a:ea typeface="Calibri" panose="020F0502020204030204" pitchFamily="34" charset="0"/>
                <a:cs typeface="Times New Roman" panose="02020603050405020304" pitchFamily="18" charset="0"/>
              </a:rPr>
              <a:t>- Запрещающие компьютерам РС0 и РС1 обмениваться ICMP-пакетами </a:t>
            </a:r>
            <a:r>
              <a:rPr lang="ru-RU" dirty="0" smtClean="0">
                <a:latin typeface="Arial Black" panose="020B0A04020102020204" pitchFamily="34" charset="0"/>
                <a:ea typeface="Calibri" panose="020F0502020204030204" pitchFamily="34" charset="0"/>
                <a:cs typeface="Times New Roman" panose="02020603050405020304" pitchFamily="18" charset="0"/>
              </a:rPr>
              <a:t>по</a:t>
            </a:r>
            <a:r>
              <a:rPr lang="ru-RU" sz="1600" dirty="0" smtClean="0">
                <a:latin typeface="Arial Black" panose="020B0A04020102020204" pitchFamily="34" charset="0"/>
                <a:ea typeface="Calibri" panose="020F0502020204030204" pitchFamily="34" charset="0"/>
                <a:cs typeface="Times New Roman" panose="02020603050405020304" pitchFamily="18" charset="0"/>
              </a:rPr>
              <a:t> </a:t>
            </a:r>
            <a:r>
              <a:rPr lang="ru-RU" dirty="0" smtClean="0">
                <a:latin typeface="Arial Black" panose="020B0A04020102020204" pitchFamily="34" charset="0"/>
                <a:ea typeface="Calibri" panose="020F0502020204030204" pitchFamily="34" charset="0"/>
                <a:cs typeface="Times New Roman" panose="02020603050405020304" pitchFamily="18" charset="0"/>
              </a:rPr>
              <a:t>интерфейсу </a:t>
            </a:r>
            <a:r>
              <a:rPr lang="ru-RU" dirty="0" err="1">
                <a:latin typeface="Arial Black" panose="020B0A04020102020204" pitchFamily="34" charset="0"/>
                <a:ea typeface="Calibri" panose="020F0502020204030204" pitchFamily="34" charset="0"/>
                <a:cs typeface="Times New Roman" panose="02020603050405020304" pitchFamily="18" charset="0"/>
              </a:rPr>
              <a:t>Ethernet</a:t>
            </a:r>
            <a:r>
              <a:rPr lang="ru-RU" dirty="0">
                <a:latin typeface="Arial Black" panose="020B0A04020102020204" pitchFamily="34" charset="0"/>
                <a:ea typeface="Calibri" panose="020F0502020204030204" pitchFamily="34" charset="0"/>
                <a:cs typeface="Times New Roman" panose="02020603050405020304" pitchFamily="18" charset="0"/>
              </a:rPr>
              <a:t>.</a:t>
            </a:r>
            <a:endParaRPr lang="ru-RU" sz="1600" dirty="0">
              <a:latin typeface="Arial Black" panose="020B0A04020102020204" pitchFamily="34" charset="0"/>
              <a:ea typeface="Calibri" panose="020F0502020204030204" pitchFamily="34" charset="0"/>
              <a:cs typeface="Times New Roman" panose="02020603050405020304" pitchFamily="18" charset="0"/>
            </a:endParaRPr>
          </a:p>
        </p:txBody>
      </p:sp>
      <p:pic>
        <p:nvPicPr>
          <p:cNvPr id="5" name="Рисунок 4"/>
          <p:cNvPicPr/>
          <p:nvPr/>
        </p:nvPicPr>
        <p:blipFill rotWithShape="1">
          <a:blip r:embed="rId3" cstate="print"/>
          <a:srcRect l="37232" t="41672" r="39145" b="48448"/>
          <a:stretch/>
        </p:blipFill>
        <p:spPr bwMode="auto">
          <a:xfrm>
            <a:off x="139674" y="3421575"/>
            <a:ext cx="5656230" cy="1656944"/>
          </a:xfrm>
          <a:prstGeom prst="rect">
            <a:avLst/>
          </a:prstGeom>
          <a:ln>
            <a:noFill/>
          </a:ln>
          <a:extLst>
            <a:ext uri="{53640926-AAD7-44D8-BBD7-CCE9431645EC}">
              <a14:shadowObscured xmlns:a14="http://schemas.microsoft.com/office/drawing/2010/main" xmlns=""/>
            </a:ext>
          </a:extLst>
        </p:spPr>
      </p:pic>
      <p:pic>
        <p:nvPicPr>
          <p:cNvPr id="7" name="Рисунок 6"/>
          <p:cNvPicPr/>
          <p:nvPr/>
        </p:nvPicPr>
        <p:blipFill rotWithShape="1">
          <a:blip r:embed="rId3" cstate="print"/>
          <a:srcRect l="37944" t="31460" r="40439" b="60795"/>
          <a:stretch/>
        </p:blipFill>
        <p:spPr bwMode="auto">
          <a:xfrm>
            <a:off x="6609347" y="3421575"/>
            <a:ext cx="5406190" cy="1656944"/>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3472808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22131" y="577061"/>
            <a:ext cx="9959216" cy="923330"/>
          </a:xfrm>
          <a:prstGeom prst="rect">
            <a:avLst/>
          </a:prstGeom>
        </p:spPr>
        <p:txBody>
          <a:bodyPr wrap="square">
            <a:spAutoFit/>
          </a:bodyPr>
          <a:lstStyle/>
          <a:p>
            <a:pPr algn="ctr"/>
            <a:r>
              <a:rPr lang="ru-RU" dirty="0">
                <a:latin typeface="Arial Black" panose="020B0A04020102020204" pitchFamily="34" charset="0"/>
                <a:ea typeface="Calibri" panose="020F0502020204030204" pitchFamily="34" charset="0"/>
              </a:rPr>
              <a:t>Переключившись в «Режим симуляции» рассмотрели и пояснили процесс обмена данными по протоколу RIP (в случае динамической маршрутизации) между устройствами </a:t>
            </a:r>
            <a:endParaRPr lang="ru-RU" dirty="0">
              <a:latin typeface="Arial Black" panose="020B0A04020102020204" pitchFamily="34" charset="0"/>
            </a:endParaRPr>
          </a:p>
        </p:txBody>
      </p:sp>
      <p:pic>
        <p:nvPicPr>
          <p:cNvPr id="3" name="Рисунок 2"/>
          <p:cNvPicPr/>
          <p:nvPr/>
        </p:nvPicPr>
        <p:blipFill rotWithShape="1">
          <a:blip r:embed="rId2" cstate="print"/>
          <a:srcRect l="52101" t="15082" r="3168" b="38245"/>
          <a:stretch/>
        </p:blipFill>
        <p:spPr bwMode="auto">
          <a:xfrm>
            <a:off x="1909010" y="1805191"/>
            <a:ext cx="8614611" cy="4804611"/>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8516537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327648" y="2778397"/>
            <a:ext cx="8550442" cy="646331"/>
          </a:xfrm>
          <a:prstGeom prst="rect">
            <a:avLst/>
          </a:prstGeom>
        </p:spPr>
        <p:txBody>
          <a:bodyPr wrap="square">
            <a:spAutoFit/>
          </a:bodyPr>
          <a:lstStyle/>
          <a:p>
            <a:r>
              <a:rPr lang="ru-RU" sz="3600" cap="all" dirty="0">
                <a:ln w="3175" cmpd="sng">
                  <a:noFill/>
                </a:ln>
                <a:solidFill>
                  <a:prstClr val="white"/>
                </a:solidFill>
                <a:latin typeface="Arial Black" panose="020B0A04020102020204" pitchFamily="34" charset="0"/>
                <a:ea typeface="+mj-ea"/>
                <a:cs typeface="+mj-cs"/>
              </a:rPr>
              <a:t>Лабораторная работа </a:t>
            </a:r>
            <a:r>
              <a:rPr lang="ru-RU" sz="3600" cap="all" dirty="0" smtClean="0">
                <a:ln w="3175" cmpd="sng">
                  <a:noFill/>
                </a:ln>
                <a:solidFill>
                  <a:prstClr val="white"/>
                </a:solidFill>
                <a:latin typeface="Arial Black" panose="020B0A04020102020204" pitchFamily="34" charset="0"/>
                <a:ea typeface="+mj-ea"/>
                <a:cs typeface="+mj-cs"/>
              </a:rPr>
              <a:t>№6</a:t>
            </a:r>
            <a:endParaRPr lang="ru-RU" dirty="0"/>
          </a:p>
        </p:txBody>
      </p:sp>
    </p:spTree>
    <p:extLst>
      <p:ext uri="{BB962C8B-B14F-4D97-AF65-F5344CB8AC3E}">
        <p14:creationId xmlns:p14="http://schemas.microsoft.com/office/powerpoint/2010/main" xmlns="" val="14425072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5220" y="294184"/>
            <a:ext cx="11598443" cy="1200329"/>
          </a:xfrm>
          <a:prstGeom prst="rect">
            <a:avLst/>
          </a:prstGeom>
        </p:spPr>
        <p:txBody>
          <a:bodyPr wrap="square">
            <a:spAutoFit/>
          </a:bodyPr>
          <a:lstStyle/>
          <a:p>
            <a:pPr algn="ctr"/>
            <a:r>
              <a:rPr lang="ru-RU" dirty="0" smtClean="0">
                <a:latin typeface="Arial Black" panose="020B0A04020102020204" pitchFamily="34" charset="0"/>
                <a:ea typeface="Calibri" panose="020F0502020204030204" pitchFamily="34" charset="0"/>
              </a:rPr>
              <a:t>В данной лабораторной работе нам необходимо настроить </a:t>
            </a:r>
            <a:r>
              <a:rPr lang="ru-RU" dirty="0">
                <a:latin typeface="Arial Black" panose="020B0A04020102020204" pitchFamily="34" charset="0"/>
                <a:ea typeface="Calibri" panose="020F0502020204030204" pitchFamily="34" charset="0"/>
              </a:rPr>
              <a:t>динамическую маршрутизацию с помощью протокола RIP на устройствах R1, R2, R3. Обеспечить возможность взаимодействия конечных устройств PC1, PC2, PC3 между </a:t>
            </a:r>
            <a:r>
              <a:rPr lang="ru-RU" dirty="0" smtClean="0">
                <a:latin typeface="Arial Black" panose="020B0A04020102020204" pitchFamily="34" charset="0"/>
                <a:ea typeface="Calibri" panose="020F0502020204030204" pitchFamily="34" charset="0"/>
              </a:rPr>
              <a:t>собой, с помощью </a:t>
            </a:r>
            <a:r>
              <a:rPr lang="ru-RU" dirty="0">
                <a:latin typeface="Arial Black" panose="020B0A04020102020204" pitchFamily="34" charset="0"/>
                <a:ea typeface="Calibri" panose="020F0502020204030204" pitchFamily="34" charset="0"/>
              </a:rPr>
              <a:t>команд.</a:t>
            </a:r>
            <a:endParaRPr lang="ru-RU" dirty="0">
              <a:latin typeface="Arial Black" panose="020B0A04020102020204" pitchFamily="34" charset="0"/>
            </a:endParaRPr>
          </a:p>
        </p:txBody>
      </p:sp>
      <p:sp>
        <p:nvSpPr>
          <p:cNvPr id="3" name="TextBox 2"/>
          <p:cNvSpPr txBox="1"/>
          <p:nvPr/>
        </p:nvSpPr>
        <p:spPr>
          <a:xfrm>
            <a:off x="211191" y="2264260"/>
            <a:ext cx="4612160" cy="369332"/>
          </a:xfrm>
          <a:prstGeom prst="rect">
            <a:avLst/>
          </a:prstGeom>
          <a:noFill/>
        </p:spPr>
        <p:txBody>
          <a:bodyPr wrap="none" rtlCol="0">
            <a:spAutoFit/>
          </a:bodyPr>
          <a:lstStyle/>
          <a:p>
            <a:r>
              <a:rPr lang="ru-RU" dirty="0">
                <a:latin typeface="Arial Black" panose="020B0A04020102020204" pitchFamily="34" charset="0"/>
              </a:rPr>
              <a:t>Создаем собственную </a:t>
            </a:r>
            <a:r>
              <a:rPr lang="ru-RU" dirty="0" smtClean="0">
                <a:latin typeface="Arial Black" panose="020B0A04020102020204" pitchFamily="34" charset="0"/>
              </a:rPr>
              <a:t>топологию</a:t>
            </a:r>
            <a:endParaRPr lang="ru-RU" dirty="0">
              <a:latin typeface="Arial Black" panose="020B0A04020102020204" pitchFamily="34" charset="0"/>
            </a:endParaRPr>
          </a:p>
        </p:txBody>
      </p:sp>
      <p:pic>
        <p:nvPicPr>
          <p:cNvPr id="4" name="Рисунок 3"/>
          <p:cNvPicPr/>
          <p:nvPr/>
        </p:nvPicPr>
        <p:blipFill rotWithShape="1">
          <a:blip r:embed="rId2" cstate="print"/>
          <a:srcRect l="52085" t="22013" r="15960" b="53220"/>
          <a:stretch/>
        </p:blipFill>
        <p:spPr bwMode="auto">
          <a:xfrm>
            <a:off x="211191" y="3034007"/>
            <a:ext cx="5143324" cy="3030958"/>
          </a:xfrm>
          <a:prstGeom prst="rect">
            <a:avLst/>
          </a:prstGeom>
          <a:ln>
            <a:noFill/>
          </a:ln>
          <a:extLst>
            <a:ext uri="{53640926-AAD7-44D8-BBD7-CCE9431645EC}">
              <a14:shadowObscured xmlns:a14="http://schemas.microsoft.com/office/drawing/2010/main" xmlns=""/>
            </a:ext>
          </a:extLst>
        </p:spPr>
      </p:pic>
      <p:sp>
        <p:nvSpPr>
          <p:cNvPr id="5" name="Прямоугольник 4"/>
          <p:cNvSpPr/>
          <p:nvPr/>
        </p:nvSpPr>
        <p:spPr>
          <a:xfrm>
            <a:off x="6031831" y="1987261"/>
            <a:ext cx="6096000" cy="923330"/>
          </a:xfrm>
          <a:prstGeom prst="rect">
            <a:avLst/>
          </a:prstGeom>
        </p:spPr>
        <p:txBody>
          <a:bodyPr>
            <a:spAutoFit/>
          </a:bodyPr>
          <a:lstStyle/>
          <a:p>
            <a:pPr algn="ctr"/>
            <a:r>
              <a:rPr lang="ru-RU" dirty="0">
                <a:latin typeface="Arial Black" panose="020B0A04020102020204" pitchFamily="34" charset="0"/>
                <a:ea typeface="Calibri" panose="020F0502020204030204" pitchFamily="34" charset="0"/>
              </a:rPr>
              <a:t>Произведём начальную конфигурацию устройств R1, R2, R3, с помощью команд, приведенных на </a:t>
            </a:r>
            <a:r>
              <a:rPr lang="ru-RU" dirty="0" smtClean="0">
                <a:latin typeface="Arial Black" panose="020B0A04020102020204" pitchFamily="34" charset="0"/>
                <a:ea typeface="Calibri" panose="020F0502020204030204" pitchFamily="34" charset="0"/>
              </a:rPr>
              <a:t>рисунке ниже.</a:t>
            </a:r>
            <a:endParaRPr lang="ru-RU" dirty="0">
              <a:latin typeface="Arial Black" panose="020B0A04020102020204" pitchFamily="34" charset="0"/>
            </a:endParaRPr>
          </a:p>
        </p:txBody>
      </p:sp>
      <p:pic>
        <p:nvPicPr>
          <p:cNvPr id="6" name="Рисунок 5"/>
          <p:cNvPicPr/>
          <p:nvPr/>
        </p:nvPicPr>
        <p:blipFill rotWithShape="1">
          <a:blip r:embed="rId3" cstate="print"/>
          <a:srcRect l="58893" t="43072" r="8708" b="37411"/>
          <a:stretch/>
        </p:blipFill>
        <p:spPr bwMode="auto">
          <a:xfrm>
            <a:off x="6096000" y="3034007"/>
            <a:ext cx="5967663" cy="303095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60088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42134" y="259584"/>
            <a:ext cx="4307984" cy="2031325"/>
          </a:xfrm>
          <a:prstGeom prst="rect">
            <a:avLst/>
          </a:prstGeom>
        </p:spPr>
        <p:txBody>
          <a:bodyPr wrap="square">
            <a:spAutoFit/>
          </a:bodyPr>
          <a:lstStyle/>
          <a:p>
            <a:r>
              <a:rPr lang="ru-RU" dirty="0">
                <a:latin typeface="Arial Black" panose="020B0A04020102020204" pitchFamily="34" charset="0"/>
                <a:ea typeface="Calibri" panose="020F0502020204030204" pitchFamily="34" charset="0"/>
              </a:rPr>
              <a:t>С помощью команды show </a:t>
            </a:r>
            <a:r>
              <a:rPr lang="ru-RU" dirty="0" err="1">
                <a:latin typeface="Arial Black" panose="020B0A04020102020204" pitchFamily="34" charset="0"/>
                <a:ea typeface="Calibri" panose="020F0502020204030204" pitchFamily="34" charset="0"/>
              </a:rPr>
              <a:t>ip</a:t>
            </a:r>
            <a:r>
              <a:rPr lang="ru-RU" dirty="0">
                <a:latin typeface="Arial Black" panose="020B0A04020102020204" pitchFamily="34" charset="0"/>
                <a:ea typeface="Calibri" panose="020F0502020204030204" pitchFamily="34" charset="0"/>
              </a:rPr>
              <a:t> interface brief, </a:t>
            </a:r>
            <a:r>
              <a:rPr lang="ru-RU" dirty="0" smtClean="0">
                <a:latin typeface="Arial Black" panose="020B0A04020102020204" pitchFamily="34" charset="0"/>
                <a:ea typeface="Calibri" panose="020F0502020204030204" pitchFamily="34" charset="0"/>
              </a:rPr>
              <a:t>проверяем, что </a:t>
            </a:r>
            <a:r>
              <a:rPr lang="ru-RU" dirty="0">
                <a:latin typeface="Arial Black" panose="020B0A04020102020204" pitchFamily="34" charset="0"/>
                <a:ea typeface="Calibri" panose="020F0502020204030204" pitchFamily="34" charset="0"/>
              </a:rPr>
              <a:t>адреса на </a:t>
            </a:r>
            <a:r>
              <a:rPr lang="ru-RU" dirty="0" smtClean="0">
                <a:latin typeface="Arial Black" panose="020B0A04020102020204" pitchFamily="34" charset="0"/>
                <a:ea typeface="Calibri" panose="020F0502020204030204" pitchFamily="34" charset="0"/>
              </a:rPr>
              <a:t>интерфейсах </a:t>
            </a:r>
            <a:r>
              <a:rPr lang="ru-RU" dirty="0">
                <a:latin typeface="Arial Black" panose="020B0A04020102020204" pitchFamily="34" charset="0"/>
                <a:ea typeface="Calibri" panose="020F0502020204030204" pitchFamily="34" charset="0"/>
              </a:rPr>
              <a:t>настроены правильно, </a:t>
            </a:r>
            <a:r>
              <a:rPr lang="ru-RU" dirty="0" smtClean="0">
                <a:latin typeface="Arial Black" panose="020B0A04020102020204" pitchFamily="34" charset="0"/>
                <a:ea typeface="Calibri" panose="020F0502020204030204" pitchFamily="34" charset="0"/>
              </a:rPr>
              <a:t>и сами </a:t>
            </a:r>
            <a:r>
              <a:rPr lang="ru-RU" dirty="0">
                <a:latin typeface="Arial Black" panose="020B0A04020102020204" pitchFamily="34" charset="0"/>
                <a:ea typeface="Calibri" panose="020F0502020204030204" pitchFamily="34" charset="0"/>
              </a:rPr>
              <a:t>интерфейсы функционируют на физическом и канальном уровнях</a:t>
            </a:r>
            <a:endParaRPr lang="ru-RU" dirty="0">
              <a:latin typeface="Arial Black" panose="020B0A04020102020204" pitchFamily="34" charset="0"/>
            </a:endParaRPr>
          </a:p>
        </p:txBody>
      </p:sp>
      <p:pic>
        <p:nvPicPr>
          <p:cNvPr id="3" name="Рисунок 2"/>
          <p:cNvPicPr/>
          <p:nvPr/>
        </p:nvPicPr>
        <p:blipFill rotWithShape="1">
          <a:blip r:embed="rId2" cstate="print"/>
          <a:srcRect l="36140" t="23797" r="36122" b="25036"/>
          <a:stretch/>
        </p:blipFill>
        <p:spPr bwMode="auto">
          <a:xfrm>
            <a:off x="942134" y="2569361"/>
            <a:ext cx="4307984" cy="3361304"/>
          </a:xfrm>
          <a:prstGeom prst="rect">
            <a:avLst/>
          </a:prstGeom>
          <a:ln>
            <a:noFill/>
          </a:ln>
          <a:extLst>
            <a:ext uri="{53640926-AAD7-44D8-BBD7-CCE9431645EC}">
              <a14:shadowObscured xmlns:a14="http://schemas.microsoft.com/office/drawing/2010/main" xmlns=""/>
            </a:ext>
          </a:extLst>
        </p:spPr>
      </p:pic>
      <p:sp>
        <p:nvSpPr>
          <p:cNvPr id="4" name="Прямоугольник 3"/>
          <p:cNvSpPr/>
          <p:nvPr/>
        </p:nvSpPr>
        <p:spPr>
          <a:xfrm>
            <a:off x="7341576" y="813581"/>
            <a:ext cx="4379495" cy="923330"/>
          </a:xfrm>
          <a:prstGeom prst="rect">
            <a:avLst/>
          </a:prstGeom>
        </p:spPr>
        <p:txBody>
          <a:bodyPr wrap="square">
            <a:spAutoFit/>
          </a:bodyPr>
          <a:lstStyle/>
          <a:p>
            <a:r>
              <a:rPr lang="ru-RU" dirty="0">
                <a:latin typeface="Arial Black" panose="020B0A04020102020204" pitchFamily="34" charset="0"/>
                <a:ea typeface="Calibri" panose="020F0502020204030204" pitchFamily="34" charset="0"/>
              </a:rPr>
              <a:t>проверка произведена </a:t>
            </a:r>
            <a:r>
              <a:rPr lang="ru-RU" dirty="0" smtClean="0">
                <a:latin typeface="Arial Black" panose="020B0A04020102020204" pitchFamily="34" charset="0"/>
                <a:ea typeface="Calibri" panose="020F0502020204030204" pitchFamily="34" charset="0"/>
              </a:rPr>
              <a:t>успешно, </a:t>
            </a:r>
            <a:r>
              <a:rPr lang="ru-RU" dirty="0">
                <a:latin typeface="Arial Black" panose="020B0A04020102020204" pitchFamily="34" charset="0"/>
                <a:ea typeface="Calibri" panose="020F0502020204030204" pitchFamily="34" charset="0"/>
              </a:rPr>
              <a:t>начальные настройки конфигурации устройств</a:t>
            </a:r>
            <a:endParaRPr lang="ru-RU" dirty="0">
              <a:latin typeface="Arial Black" panose="020B0A04020102020204" pitchFamily="34" charset="0"/>
            </a:endParaRPr>
          </a:p>
        </p:txBody>
      </p:sp>
      <p:pic>
        <p:nvPicPr>
          <p:cNvPr id="5" name="Рисунок 4"/>
          <p:cNvPicPr/>
          <p:nvPr/>
        </p:nvPicPr>
        <p:blipFill rotWithShape="1">
          <a:blip r:embed="rId3" cstate="print"/>
          <a:srcRect l="36809" t="22369" r="35745" b="19793"/>
          <a:stretch/>
        </p:blipFill>
        <p:spPr bwMode="auto">
          <a:xfrm rot="10800000" flipH="1" flipV="1">
            <a:off x="7341576" y="2569361"/>
            <a:ext cx="4425307" cy="3361304"/>
          </a:xfrm>
          <a:prstGeom prst="rect">
            <a:avLst/>
          </a:prstGeom>
          <a:ln>
            <a:noFill/>
          </a:ln>
          <a:extLst>
            <a:ext uri="{53640926-AAD7-44D8-BBD7-CCE9431645EC}">
              <a14:shadowObscured xmlns:a14="http://schemas.microsoft.com/office/drawing/2010/main" xmlns=""/>
            </a:ext>
          </a:extLst>
        </p:spPr>
      </p:pic>
      <p:sp>
        <p:nvSpPr>
          <p:cNvPr id="6" name="TextBox 5"/>
          <p:cNvSpPr txBox="1"/>
          <p:nvPr/>
        </p:nvSpPr>
        <p:spPr>
          <a:xfrm>
            <a:off x="4652210" y="6177511"/>
            <a:ext cx="3191899" cy="369332"/>
          </a:xfrm>
          <a:prstGeom prst="rect">
            <a:avLst/>
          </a:prstGeom>
          <a:noFill/>
        </p:spPr>
        <p:txBody>
          <a:bodyPr wrap="none" rtlCol="0">
            <a:spAutoFit/>
          </a:bodyPr>
          <a:lstStyle/>
          <a:p>
            <a:r>
              <a:rPr lang="ru-RU" dirty="0" smtClean="0">
                <a:latin typeface="Arial Black" panose="020B0A04020102020204" pitchFamily="34" charset="0"/>
              </a:rPr>
              <a:t>Настройка выполнена.</a:t>
            </a:r>
            <a:endParaRPr lang="ru-RU" dirty="0">
              <a:latin typeface="Arial Black" panose="020B0A04020102020204" pitchFamily="34" charset="0"/>
            </a:endParaRPr>
          </a:p>
        </p:txBody>
      </p:sp>
    </p:spTree>
    <p:extLst>
      <p:ext uri="{BB962C8B-B14F-4D97-AF65-F5344CB8AC3E}">
        <p14:creationId xmlns:p14="http://schemas.microsoft.com/office/powerpoint/2010/main" xmlns="" val="11434038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83686" y="3068542"/>
            <a:ext cx="8550442" cy="646331"/>
          </a:xfrm>
          <a:prstGeom prst="rect">
            <a:avLst/>
          </a:prstGeom>
        </p:spPr>
        <p:txBody>
          <a:bodyPr wrap="square">
            <a:spAutoFit/>
          </a:bodyPr>
          <a:lstStyle/>
          <a:p>
            <a:r>
              <a:rPr lang="ru-RU" sz="3600" cap="all" dirty="0">
                <a:ln w="3175" cmpd="sng">
                  <a:noFill/>
                </a:ln>
                <a:solidFill>
                  <a:prstClr val="white"/>
                </a:solidFill>
                <a:latin typeface="Arial Black" panose="020B0A04020102020204" pitchFamily="34" charset="0"/>
                <a:ea typeface="+mj-ea"/>
                <a:cs typeface="+mj-cs"/>
              </a:rPr>
              <a:t>Лабораторная работа </a:t>
            </a:r>
            <a:r>
              <a:rPr lang="ru-RU" sz="3600" cap="all" dirty="0" smtClean="0">
                <a:ln w="3175" cmpd="sng">
                  <a:noFill/>
                </a:ln>
                <a:solidFill>
                  <a:prstClr val="white"/>
                </a:solidFill>
                <a:latin typeface="Arial Black" panose="020B0A04020102020204" pitchFamily="34" charset="0"/>
                <a:ea typeface="+mj-ea"/>
                <a:cs typeface="+mj-cs"/>
              </a:rPr>
              <a:t>№7</a:t>
            </a:r>
            <a:endParaRPr lang="ru-RU" dirty="0"/>
          </a:p>
        </p:txBody>
      </p:sp>
    </p:spTree>
    <p:extLst>
      <p:ext uri="{BB962C8B-B14F-4D97-AF65-F5344CB8AC3E}">
        <p14:creationId xmlns:p14="http://schemas.microsoft.com/office/powerpoint/2010/main" xmlns="" val="4884703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6542" y="283282"/>
            <a:ext cx="5277407" cy="369332"/>
          </a:xfrm>
          <a:prstGeom prst="rect">
            <a:avLst/>
          </a:prstGeom>
        </p:spPr>
        <p:txBody>
          <a:bodyPr wrap="none">
            <a:spAutoFit/>
          </a:bodyPr>
          <a:lstStyle/>
          <a:p>
            <a:r>
              <a:rPr lang="ru-RU" dirty="0">
                <a:latin typeface="Arial Black" panose="020B0A04020102020204" pitchFamily="34" charset="0"/>
                <a:ea typeface="Calibri" panose="020F0502020204030204" pitchFamily="34" charset="0"/>
              </a:rPr>
              <a:t>Создаём собственную топологию сети</a:t>
            </a:r>
            <a:endParaRPr lang="ru-RU" dirty="0">
              <a:latin typeface="Arial Black" panose="020B0A04020102020204" pitchFamily="34" charset="0"/>
            </a:endParaRPr>
          </a:p>
        </p:txBody>
      </p:sp>
      <p:pic>
        <p:nvPicPr>
          <p:cNvPr id="3" name="Рисунок 2"/>
          <p:cNvPicPr/>
          <p:nvPr/>
        </p:nvPicPr>
        <p:blipFill>
          <a:blip r:embed="rId2" cstate="print"/>
          <a:stretch>
            <a:fillRect/>
          </a:stretch>
        </p:blipFill>
        <p:spPr>
          <a:xfrm>
            <a:off x="183258" y="765384"/>
            <a:ext cx="5447521" cy="3350544"/>
          </a:xfrm>
          <a:prstGeom prst="rect">
            <a:avLst/>
          </a:prstGeom>
        </p:spPr>
      </p:pic>
      <p:sp>
        <p:nvSpPr>
          <p:cNvPr id="4" name="Прямоугольник 3"/>
          <p:cNvSpPr/>
          <p:nvPr/>
        </p:nvSpPr>
        <p:spPr>
          <a:xfrm>
            <a:off x="6010007" y="3095587"/>
            <a:ext cx="6096000" cy="646331"/>
          </a:xfrm>
          <a:prstGeom prst="rect">
            <a:avLst/>
          </a:prstGeom>
        </p:spPr>
        <p:txBody>
          <a:bodyPr>
            <a:spAutoFit/>
          </a:bodyPr>
          <a:lstStyle/>
          <a:p>
            <a:r>
              <a:rPr lang="ru-RU" dirty="0">
                <a:latin typeface="Arial Black" panose="020B0A04020102020204" pitchFamily="34" charset="0"/>
                <a:ea typeface="Calibri" panose="020F0502020204030204" pitchFamily="34" charset="0"/>
              </a:rPr>
              <a:t>Далее зададим нашим устройствам свои </a:t>
            </a:r>
            <a:r>
              <a:rPr lang="en-US" dirty="0" err="1">
                <a:latin typeface="Arial Black" panose="020B0A04020102020204" pitchFamily="34" charset="0"/>
                <a:ea typeface="Calibri" panose="020F0502020204030204" pitchFamily="34" charset="0"/>
              </a:rPr>
              <a:t>ip</a:t>
            </a:r>
            <a:r>
              <a:rPr lang="ru-RU" dirty="0">
                <a:latin typeface="Arial Black" panose="020B0A04020102020204" pitchFamily="34" charset="0"/>
                <a:ea typeface="Calibri" panose="020F0502020204030204" pitchFamily="34" charset="0"/>
              </a:rPr>
              <a:t>-адреса и маску подсети</a:t>
            </a:r>
            <a:endParaRPr lang="ru-RU" dirty="0">
              <a:latin typeface="Arial Black" panose="020B0A04020102020204" pitchFamily="34" charset="0"/>
            </a:endParaRPr>
          </a:p>
        </p:txBody>
      </p:sp>
      <p:pic>
        <p:nvPicPr>
          <p:cNvPr id="5" name="Рисунок 4"/>
          <p:cNvPicPr/>
          <p:nvPr/>
        </p:nvPicPr>
        <p:blipFill rotWithShape="1">
          <a:blip r:embed="rId3" cstate="print"/>
          <a:srcRect l="-299" t="2546" r="299" b="22024"/>
          <a:stretch/>
        </p:blipFill>
        <p:spPr>
          <a:xfrm>
            <a:off x="6096000" y="3932783"/>
            <a:ext cx="5924015" cy="2695076"/>
          </a:xfrm>
          <a:prstGeom prst="rect">
            <a:avLst/>
          </a:prstGeom>
        </p:spPr>
      </p:pic>
    </p:spTree>
    <p:extLst>
      <p:ext uri="{BB962C8B-B14F-4D97-AF65-F5344CB8AC3E}">
        <p14:creationId xmlns:p14="http://schemas.microsoft.com/office/powerpoint/2010/main" xmlns="" val="2058071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3310" y="897968"/>
            <a:ext cx="5418421" cy="1754326"/>
          </a:xfrm>
          <a:prstGeom prst="rect">
            <a:avLst/>
          </a:prstGeom>
        </p:spPr>
        <p:txBody>
          <a:bodyPr wrap="square">
            <a:spAutoFit/>
          </a:bodyPr>
          <a:lstStyle/>
          <a:p>
            <a:r>
              <a:rPr lang="ru-RU" dirty="0">
                <a:latin typeface="Arial Black" panose="020B0A04020102020204" pitchFamily="34" charset="0"/>
                <a:ea typeface="Calibri" panose="020F0502020204030204" pitchFamily="34" charset="0"/>
              </a:rPr>
              <a:t>После того, как мы настроим все наши устройства, необходимо будет разрешить доступ к роутеру </a:t>
            </a:r>
            <a:r>
              <a:rPr lang="en-US" dirty="0">
                <a:latin typeface="Arial Black" panose="020B0A04020102020204" pitchFamily="34" charset="0"/>
                <a:ea typeface="Calibri" panose="020F0502020204030204" pitchFamily="34" charset="0"/>
              </a:rPr>
              <a:t>PC</a:t>
            </a:r>
            <a:r>
              <a:rPr lang="ru-RU" dirty="0">
                <a:latin typeface="Arial Black" panose="020B0A04020102020204" pitchFamily="34" charset="0"/>
                <a:ea typeface="Calibri" panose="020F0502020204030204" pitchFamily="34" charset="0"/>
              </a:rPr>
              <a:t>1 с адресом 192.168.0.2, также запретить доступ (к роутеру) устройству с адресом 192.168.0.1. </a:t>
            </a:r>
            <a:endParaRPr lang="ru-RU" dirty="0">
              <a:latin typeface="Arial Black" panose="020B0A04020102020204" pitchFamily="34" charset="0"/>
            </a:endParaRPr>
          </a:p>
        </p:txBody>
      </p:sp>
      <p:sp>
        <p:nvSpPr>
          <p:cNvPr id="3" name="TextBox 2"/>
          <p:cNvSpPr txBox="1"/>
          <p:nvPr/>
        </p:nvSpPr>
        <p:spPr>
          <a:xfrm>
            <a:off x="143310" y="223663"/>
            <a:ext cx="5296643" cy="369332"/>
          </a:xfrm>
          <a:prstGeom prst="rect">
            <a:avLst/>
          </a:prstGeom>
          <a:noFill/>
        </p:spPr>
        <p:txBody>
          <a:bodyPr wrap="none" rtlCol="0">
            <a:spAutoFit/>
          </a:bodyPr>
          <a:lstStyle/>
          <a:p>
            <a:pPr algn="ctr"/>
            <a:r>
              <a:rPr lang="ru-RU" dirty="0" smtClean="0">
                <a:latin typeface="Arial Black" panose="020B0A04020102020204" pitchFamily="34" charset="0"/>
              </a:rPr>
              <a:t>Создаём стандартные списки доступа:</a:t>
            </a:r>
            <a:endParaRPr lang="ru-RU" dirty="0">
              <a:latin typeface="Arial Black" panose="020B0A04020102020204" pitchFamily="34" charset="0"/>
            </a:endParaRPr>
          </a:p>
        </p:txBody>
      </p:sp>
      <p:pic>
        <p:nvPicPr>
          <p:cNvPr id="5" name="Рисунок 4"/>
          <p:cNvPicPr/>
          <p:nvPr/>
        </p:nvPicPr>
        <p:blipFill rotWithShape="1">
          <a:blip r:embed="rId2" cstate="print"/>
          <a:srcRect l="63445" t="24987" r="9378" b="24793"/>
          <a:stretch/>
        </p:blipFill>
        <p:spPr bwMode="auto">
          <a:xfrm>
            <a:off x="216683" y="2652294"/>
            <a:ext cx="5223270" cy="3713337"/>
          </a:xfrm>
          <a:prstGeom prst="rect">
            <a:avLst/>
          </a:prstGeom>
          <a:ln>
            <a:noFill/>
          </a:ln>
          <a:extLst>
            <a:ext uri="{53640926-AAD7-44D8-BBD7-CCE9431645EC}">
              <a14:shadowObscured xmlns:a14="http://schemas.microsoft.com/office/drawing/2010/main" xmlns=""/>
            </a:ext>
          </a:extLst>
        </p:spPr>
      </p:pic>
      <p:sp>
        <p:nvSpPr>
          <p:cNvPr id="6" name="Прямоугольник 5"/>
          <p:cNvSpPr/>
          <p:nvPr/>
        </p:nvSpPr>
        <p:spPr>
          <a:xfrm>
            <a:off x="6930035" y="592995"/>
            <a:ext cx="5109565" cy="1846659"/>
          </a:xfrm>
          <a:prstGeom prst="rect">
            <a:avLst/>
          </a:prstGeom>
        </p:spPr>
        <p:txBody>
          <a:bodyPr wrap="square">
            <a:spAutoFit/>
          </a:bodyPr>
          <a:lstStyle/>
          <a:p>
            <a:pPr marL="107950" marR="180340" indent="450215">
              <a:lnSpc>
                <a:spcPct val="150000"/>
              </a:lnSpc>
              <a:spcAft>
                <a:spcPts val="0"/>
              </a:spcAft>
            </a:pPr>
            <a:endParaRPr lang="ru-RU" sz="1600" dirty="0">
              <a:latin typeface="Arial Black" panose="020B0A04020102020204" pitchFamily="34" charset="0"/>
              <a:ea typeface="Calibri" panose="020F0502020204030204" pitchFamily="34" charset="0"/>
              <a:cs typeface="Times New Roman" panose="02020603050405020304" pitchFamily="18" charset="0"/>
            </a:endParaRPr>
          </a:p>
          <a:p>
            <a:r>
              <a:rPr lang="ru-RU" dirty="0">
                <a:latin typeface="Arial Black" panose="020B0A04020102020204" pitchFamily="34" charset="0"/>
                <a:ea typeface="Calibri" panose="020F0502020204030204" pitchFamily="34" charset="0"/>
              </a:rPr>
              <a:t>Создаём новую топологию </a:t>
            </a:r>
            <a:r>
              <a:rPr lang="ru-RU" dirty="0" smtClean="0">
                <a:latin typeface="Arial Black" panose="020B0A04020102020204" pitchFamily="34" charset="0"/>
                <a:ea typeface="Calibri" panose="020F0502020204030204" pitchFamily="34" charset="0"/>
              </a:rPr>
              <a:t>сети. </a:t>
            </a:r>
            <a:r>
              <a:rPr lang="ru-RU" dirty="0">
                <a:latin typeface="Arial Black" panose="020B0A04020102020204" pitchFamily="34" charset="0"/>
                <a:ea typeface="Calibri" panose="020F0502020204030204" pitchFamily="34" charset="0"/>
              </a:rPr>
              <a:t>Проделываем те же самые действия, что и с первой топологией сети, прописываем </a:t>
            </a:r>
            <a:r>
              <a:rPr lang="en-US" dirty="0">
                <a:latin typeface="Arial Black" panose="020B0A04020102020204" pitchFamily="34" charset="0"/>
                <a:ea typeface="Calibri" panose="020F0502020204030204" pitchFamily="34" charset="0"/>
              </a:rPr>
              <a:t>IP</a:t>
            </a:r>
            <a:r>
              <a:rPr lang="ru-RU" dirty="0">
                <a:latin typeface="Arial Black" panose="020B0A04020102020204" pitchFamily="34" charset="0"/>
                <a:ea typeface="Calibri" panose="020F0502020204030204" pitchFamily="34" charset="0"/>
              </a:rPr>
              <a:t>-адреса, маски подсети</a:t>
            </a:r>
            <a:endParaRPr lang="ru-RU" dirty="0">
              <a:latin typeface="Arial Black" panose="020B0A04020102020204" pitchFamily="34" charset="0"/>
            </a:endParaRPr>
          </a:p>
        </p:txBody>
      </p:sp>
      <p:pic>
        <p:nvPicPr>
          <p:cNvPr id="7" name="Рисунок 6"/>
          <p:cNvPicPr/>
          <p:nvPr/>
        </p:nvPicPr>
        <p:blipFill>
          <a:blip r:embed="rId3" cstate="print"/>
          <a:stretch>
            <a:fillRect/>
          </a:stretch>
        </p:blipFill>
        <p:spPr>
          <a:xfrm>
            <a:off x="7034964" y="2652294"/>
            <a:ext cx="5004635" cy="3713337"/>
          </a:xfrm>
          <a:prstGeom prst="rect">
            <a:avLst/>
          </a:prstGeom>
        </p:spPr>
      </p:pic>
      <p:sp>
        <p:nvSpPr>
          <p:cNvPr id="8" name="Прямоугольник 7"/>
          <p:cNvSpPr/>
          <p:nvPr/>
        </p:nvSpPr>
        <p:spPr>
          <a:xfrm>
            <a:off x="6930035" y="223663"/>
            <a:ext cx="6096000" cy="646331"/>
          </a:xfrm>
          <a:prstGeom prst="rect">
            <a:avLst/>
          </a:prstGeom>
        </p:spPr>
        <p:txBody>
          <a:bodyPr>
            <a:spAutoFit/>
          </a:bodyPr>
          <a:lstStyle/>
          <a:p>
            <a:pPr marR="180340">
              <a:spcAft>
                <a:spcPts val="0"/>
              </a:spcAft>
            </a:pPr>
            <a:r>
              <a:rPr lang="ru-RU" dirty="0">
                <a:latin typeface="Arial Black" panose="020B0A04020102020204" pitchFamily="34" charset="0"/>
                <a:ea typeface="Calibri" panose="020F0502020204030204" pitchFamily="34" charset="0"/>
                <a:cs typeface="Times New Roman" panose="02020603050405020304" pitchFamily="18" charset="0"/>
              </a:rPr>
              <a:t>Настройки выполнены, создаем новую сеть.</a:t>
            </a:r>
            <a:endParaRPr lang="ru-RU" sz="1600" dirty="0">
              <a:latin typeface="Arial Black" panose="020B0A04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30649924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46484" y="193648"/>
            <a:ext cx="10138610" cy="1477328"/>
          </a:xfrm>
          <a:prstGeom prst="rect">
            <a:avLst/>
          </a:prstGeom>
        </p:spPr>
        <p:txBody>
          <a:bodyPr wrap="square">
            <a:spAutoFit/>
          </a:bodyPr>
          <a:lstStyle/>
          <a:p>
            <a:pPr algn="ctr"/>
            <a:r>
              <a:rPr lang="ru-RU" dirty="0">
                <a:latin typeface="Arial Black" panose="020B0A04020102020204" pitchFamily="34" charset="0"/>
                <a:ea typeface="Calibri" panose="020F0502020204030204" pitchFamily="34" charset="0"/>
              </a:rPr>
              <a:t>Настраиваем на сервере 10.0.1.3 FTP сервис, в котором многие параметры исполняются по умолчанию. Убедимся, что узел S0 доступен и FTP работает, для этого заходим на PC1 и связываемся с сервером. Выполняем какие-либо команды, например, DIR – чтение директории, для этого вводим </a:t>
            </a:r>
            <a:r>
              <a:rPr lang="ru-RU" dirty="0" smtClean="0">
                <a:latin typeface="Arial Black" panose="020B0A04020102020204" pitchFamily="34" charset="0"/>
                <a:ea typeface="Calibri" panose="020F0502020204030204" pitchFamily="34" charset="0"/>
              </a:rPr>
              <a:t>команды:</a:t>
            </a:r>
            <a:endParaRPr lang="ru-RU" dirty="0">
              <a:latin typeface="Arial Black" panose="020B0A04020102020204" pitchFamily="34" charset="0"/>
            </a:endParaRPr>
          </a:p>
        </p:txBody>
      </p:sp>
      <p:pic>
        <p:nvPicPr>
          <p:cNvPr id="3" name="Рисунок 2"/>
          <p:cNvPicPr/>
          <p:nvPr/>
        </p:nvPicPr>
        <p:blipFill rotWithShape="1">
          <a:blip r:embed="rId2" cstate="print"/>
          <a:srcRect l="28243" t="21526" r="43092" b="17408"/>
          <a:stretch/>
        </p:blipFill>
        <p:spPr bwMode="auto">
          <a:xfrm>
            <a:off x="946484" y="1644315"/>
            <a:ext cx="10138609" cy="5011462"/>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7386829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8586" y="976881"/>
            <a:ext cx="4379725" cy="369332"/>
          </a:xfrm>
          <a:prstGeom prst="rect">
            <a:avLst/>
          </a:prstGeom>
        </p:spPr>
        <p:txBody>
          <a:bodyPr wrap="none">
            <a:spAutoFit/>
          </a:bodyPr>
          <a:lstStyle/>
          <a:p>
            <a:r>
              <a:rPr lang="ru-RU" dirty="0" smtClean="0">
                <a:latin typeface="Arial Black" panose="020B0A04020102020204" pitchFamily="34" charset="0"/>
                <a:ea typeface="Calibri" panose="020F0502020204030204" pitchFamily="34" charset="0"/>
              </a:rPr>
              <a:t>Создаём новую топологию сети</a:t>
            </a:r>
            <a:endParaRPr lang="ru-RU" dirty="0">
              <a:latin typeface="Arial Black" panose="020B0A04020102020204" pitchFamily="34" charset="0"/>
            </a:endParaRPr>
          </a:p>
        </p:txBody>
      </p:sp>
      <p:pic>
        <p:nvPicPr>
          <p:cNvPr id="3" name="Рисунок 2"/>
          <p:cNvPicPr/>
          <p:nvPr/>
        </p:nvPicPr>
        <p:blipFill rotWithShape="1">
          <a:blip r:embed="rId2" cstate="print"/>
          <a:srcRect l="55146" t="37123" r="28353" b="36934"/>
          <a:stretch/>
        </p:blipFill>
        <p:spPr bwMode="auto">
          <a:xfrm>
            <a:off x="498802" y="1544270"/>
            <a:ext cx="4349509" cy="3850106"/>
          </a:xfrm>
          <a:prstGeom prst="rect">
            <a:avLst/>
          </a:prstGeom>
          <a:ln>
            <a:noFill/>
          </a:ln>
          <a:extLst>
            <a:ext uri="{53640926-AAD7-44D8-BBD7-CCE9431645EC}">
              <a14:shadowObscured xmlns:a14="http://schemas.microsoft.com/office/drawing/2010/main" xmlns=""/>
            </a:ext>
          </a:extLst>
        </p:spPr>
      </p:pic>
      <p:sp>
        <p:nvSpPr>
          <p:cNvPr id="4" name="Прямоугольник 3"/>
          <p:cNvSpPr/>
          <p:nvPr/>
        </p:nvSpPr>
        <p:spPr>
          <a:xfrm>
            <a:off x="5566610" y="976881"/>
            <a:ext cx="6096000" cy="646331"/>
          </a:xfrm>
          <a:prstGeom prst="rect">
            <a:avLst/>
          </a:prstGeom>
        </p:spPr>
        <p:txBody>
          <a:bodyPr>
            <a:spAutoFit/>
          </a:bodyPr>
          <a:lstStyle/>
          <a:p>
            <a:r>
              <a:rPr lang="ru-RU" dirty="0">
                <a:latin typeface="Arial Black" panose="020B0A04020102020204" pitchFamily="34" charset="0"/>
                <a:ea typeface="Calibri" panose="020F0502020204030204" pitchFamily="34" charset="0"/>
              </a:rPr>
              <a:t>Далее зададим нашим устройствам свои </a:t>
            </a:r>
            <a:r>
              <a:rPr lang="en-US" dirty="0">
                <a:latin typeface="Arial Black" panose="020B0A04020102020204" pitchFamily="34" charset="0"/>
                <a:ea typeface="Calibri" panose="020F0502020204030204" pitchFamily="34" charset="0"/>
              </a:rPr>
              <a:t>IP</a:t>
            </a:r>
            <a:r>
              <a:rPr lang="ru-RU" dirty="0">
                <a:latin typeface="Arial Black" panose="020B0A04020102020204" pitchFamily="34" charset="0"/>
                <a:ea typeface="Calibri" panose="020F0502020204030204" pitchFamily="34" charset="0"/>
              </a:rPr>
              <a:t>-адреса и маску подсети</a:t>
            </a:r>
            <a:endParaRPr lang="ru-RU" dirty="0">
              <a:latin typeface="Arial Black" panose="020B0A04020102020204" pitchFamily="34" charset="0"/>
            </a:endParaRPr>
          </a:p>
        </p:txBody>
      </p:sp>
      <p:pic>
        <p:nvPicPr>
          <p:cNvPr id="5" name="Рисунок 4"/>
          <p:cNvPicPr/>
          <p:nvPr/>
        </p:nvPicPr>
        <p:blipFill>
          <a:blip r:embed="rId3" cstate="print"/>
          <a:stretch>
            <a:fillRect/>
          </a:stretch>
        </p:blipFill>
        <p:spPr>
          <a:xfrm>
            <a:off x="5566610" y="1943418"/>
            <a:ext cx="6292983" cy="3450958"/>
          </a:xfrm>
          <a:prstGeom prst="rect">
            <a:avLst/>
          </a:prstGeom>
        </p:spPr>
      </p:pic>
    </p:spTree>
    <p:extLst>
      <p:ext uri="{BB962C8B-B14F-4D97-AF65-F5344CB8AC3E}">
        <p14:creationId xmlns:p14="http://schemas.microsoft.com/office/powerpoint/2010/main" xmlns="" val="3381988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356" y="1035234"/>
            <a:ext cx="6198576" cy="1200329"/>
          </a:xfrm>
          <a:prstGeom prst="rect">
            <a:avLst/>
          </a:prstGeom>
          <a:noFill/>
        </p:spPr>
        <p:txBody>
          <a:bodyPr wrap="square" rtlCol="0">
            <a:spAutoFit/>
          </a:bodyPr>
          <a:lstStyle/>
          <a:p>
            <a:r>
              <a:rPr lang="ru-RU" dirty="0" smtClean="0">
                <a:latin typeface="Arial Black" panose="020B0A04020102020204" pitchFamily="34" charset="0"/>
              </a:rPr>
              <a:t>Как и в начале любой работы, мы задаём первичные параметры. Для этого сперва прорабатывается изначальная конструкция сети, а именно – её топология. </a:t>
            </a:r>
            <a:endParaRPr lang="ru-RU" dirty="0">
              <a:latin typeface="Arial Black" panose="020B0A04020102020204" pitchFamily="34" charset="0"/>
            </a:endParaRPr>
          </a:p>
        </p:txBody>
      </p:sp>
      <p:pic>
        <p:nvPicPr>
          <p:cNvPr id="3" name="Рисунок 2"/>
          <p:cNvPicPr/>
          <p:nvPr/>
        </p:nvPicPr>
        <p:blipFill rotWithShape="1">
          <a:blip r:embed="rId2" cstate="print"/>
          <a:srcRect l="54812" t="11157" r="21420" b="52075"/>
          <a:stretch/>
        </p:blipFill>
        <p:spPr bwMode="auto">
          <a:xfrm>
            <a:off x="407626" y="2374062"/>
            <a:ext cx="4448907" cy="3710215"/>
          </a:xfrm>
          <a:prstGeom prst="rect">
            <a:avLst/>
          </a:prstGeom>
          <a:ln>
            <a:noFill/>
          </a:ln>
          <a:extLst>
            <a:ext uri="{53640926-AAD7-44D8-BBD7-CCE9431645EC}">
              <a14:shadowObscured xmlns:a14="http://schemas.microsoft.com/office/drawing/2010/main" xmlns=""/>
            </a:ext>
          </a:extLst>
        </p:spPr>
      </p:pic>
      <p:sp>
        <p:nvSpPr>
          <p:cNvPr id="4" name="TextBox 3"/>
          <p:cNvSpPr txBox="1"/>
          <p:nvPr/>
        </p:nvSpPr>
        <p:spPr>
          <a:xfrm>
            <a:off x="302120" y="132765"/>
            <a:ext cx="3945311" cy="584775"/>
          </a:xfrm>
          <a:prstGeom prst="rect">
            <a:avLst/>
          </a:prstGeom>
          <a:noFill/>
        </p:spPr>
        <p:txBody>
          <a:bodyPr wrap="none" rtlCol="0">
            <a:spAutoFit/>
          </a:bodyPr>
          <a:lstStyle/>
          <a:p>
            <a:r>
              <a:rPr lang="ru-RU" sz="3200" dirty="0" smtClean="0">
                <a:latin typeface="Arial Black" panose="020B0A04020102020204" pitchFamily="34" charset="0"/>
              </a:rPr>
              <a:t>Топология сети:</a:t>
            </a:r>
            <a:endParaRPr lang="ru-RU" sz="3200" dirty="0">
              <a:latin typeface="Arial Black" panose="020B0A04020102020204" pitchFamily="34" charset="0"/>
            </a:endParaRPr>
          </a:p>
        </p:txBody>
      </p:sp>
      <p:sp>
        <p:nvSpPr>
          <p:cNvPr id="5" name="TextBox 4"/>
          <p:cNvSpPr txBox="1"/>
          <p:nvPr/>
        </p:nvSpPr>
        <p:spPr>
          <a:xfrm>
            <a:off x="6374424" y="896734"/>
            <a:ext cx="5641731" cy="1477328"/>
          </a:xfrm>
          <a:prstGeom prst="rect">
            <a:avLst/>
          </a:prstGeom>
          <a:noFill/>
        </p:spPr>
        <p:txBody>
          <a:bodyPr wrap="square" rtlCol="0">
            <a:spAutoFit/>
          </a:bodyPr>
          <a:lstStyle/>
          <a:p>
            <a:r>
              <a:rPr lang="ru-RU" dirty="0" smtClean="0">
                <a:latin typeface="Arial Black" panose="020B0A04020102020204" pitchFamily="34" charset="0"/>
              </a:rPr>
              <a:t>Далее мы задаём оконечным устройствам </a:t>
            </a:r>
            <a:r>
              <a:rPr lang="en-US" dirty="0" smtClean="0">
                <a:latin typeface="Arial Black" panose="020B0A04020102020204" pitchFamily="34" charset="0"/>
              </a:rPr>
              <a:t>IP</a:t>
            </a:r>
            <a:r>
              <a:rPr lang="ru-RU" dirty="0" smtClean="0">
                <a:latin typeface="Arial Black" panose="020B0A04020102020204" pitchFamily="34" charset="0"/>
              </a:rPr>
              <a:t>-адреса и настройку конфигурации. В данном случае в нашей сети есть семь компьютеров и четыре коммутатора. </a:t>
            </a:r>
            <a:endParaRPr lang="ru-RU" dirty="0">
              <a:latin typeface="Arial Black" panose="020B0A04020102020204" pitchFamily="34" charset="0"/>
            </a:endParaRPr>
          </a:p>
        </p:txBody>
      </p:sp>
      <p:sp>
        <p:nvSpPr>
          <p:cNvPr id="6" name="TextBox 5"/>
          <p:cNvSpPr txBox="1"/>
          <p:nvPr/>
        </p:nvSpPr>
        <p:spPr>
          <a:xfrm>
            <a:off x="6374424" y="173460"/>
            <a:ext cx="3977371" cy="584775"/>
          </a:xfrm>
          <a:prstGeom prst="rect">
            <a:avLst/>
          </a:prstGeom>
          <a:noFill/>
        </p:spPr>
        <p:txBody>
          <a:bodyPr wrap="none" rtlCol="0">
            <a:spAutoFit/>
          </a:bodyPr>
          <a:lstStyle/>
          <a:p>
            <a:r>
              <a:rPr lang="ru-RU" sz="3200" dirty="0" smtClean="0">
                <a:latin typeface="Arial Black" panose="020B0A04020102020204" pitchFamily="34" charset="0"/>
              </a:rPr>
              <a:t>Настройка сети:</a:t>
            </a:r>
            <a:endParaRPr lang="ru-RU" sz="3200" dirty="0">
              <a:latin typeface="Arial Black" panose="020B0A04020102020204" pitchFamily="34" charset="0"/>
            </a:endParaRPr>
          </a:p>
        </p:txBody>
      </p:sp>
      <p:pic>
        <p:nvPicPr>
          <p:cNvPr id="7" name="Рисунок 6"/>
          <p:cNvPicPr/>
          <p:nvPr/>
        </p:nvPicPr>
        <p:blipFill rotWithShape="1">
          <a:blip r:embed="rId3" cstate="print"/>
          <a:srcRect l="45982" t="16538" r="11672" b="58146"/>
          <a:stretch/>
        </p:blipFill>
        <p:spPr bwMode="auto">
          <a:xfrm>
            <a:off x="6479932" y="2374062"/>
            <a:ext cx="5099538" cy="222445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1805295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1527" y="194773"/>
            <a:ext cx="6564228" cy="1200329"/>
          </a:xfrm>
          <a:prstGeom prst="rect">
            <a:avLst/>
          </a:prstGeom>
        </p:spPr>
        <p:txBody>
          <a:bodyPr wrap="square">
            <a:spAutoFit/>
          </a:bodyPr>
          <a:lstStyle/>
          <a:p>
            <a:r>
              <a:rPr lang="ru-RU" dirty="0">
                <a:latin typeface="Arial Black" panose="020B0A04020102020204" pitchFamily="34" charset="0"/>
                <a:ea typeface="Calibri" panose="020F0502020204030204" pitchFamily="34" charset="0"/>
              </a:rPr>
              <a:t>После чего создаем список доступа, в котором каждый узел в сети имеет подключение к серверу. Совершается это с помощью командной строки и набора команд</a:t>
            </a:r>
            <a:endParaRPr lang="ru-RU" dirty="0">
              <a:latin typeface="Arial Black" panose="020B0A04020102020204" pitchFamily="34" charset="0"/>
            </a:endParaRPr>
          </a:p>
        </p:txBody>
      </p:sp>
      <p:pic>
        <p:nvPicPr>
          <p:cNvPr id="3" name="Рисунок 2"/>
          <p:cNvPicPr/>
          <p:nvPr/>
        </p:nvPicPr>
        <p:blipFill rotWithShape="1">
          <a:blip r:embed="rId3" cstate="print"/>
          <a:srcRect l="37880" t="59967" r="34272" b="27180"/>
          <a:stretch/>
        </p:blipFill>
        <p:spPr bwMode="auto">
          <a:xfrm>
            <a:off x="529388" y="1404633"/>
            <a:ext cx="6426367" cy="1827597"/>
          </a:xfrm>
          <a:prstGeom prst="rect">
            <a:avLst/>
          </a:prstGeom>
          <a:ln>
            <a:noFill/>
          </a:ln>
          <a:extLst>
            <a:ext uri="{53640926-AAD7-44D8-BBD7-CCE9431645EC}">
              <a14:shadowObscured xmlns:a14="http://schemas.microsoft.com/office/drawing/2010/main" xmlns=""/>
            </a:ext>
          </a:extLst>
        </p:spPr>
      </p:pic>
      <p:sp>
        <p:nvSpPr>
          <p:cNvPr id="4" name="Прямоугольник 3"/>
          <p:cNvSpPr/>
          <p:nvPr/>
        </p:nvSpPr>
        <p:spPr>
          <a:xfrm>
            <a:off x="7299159" y="910056"/>
            <a:ext cx="4571999" cy="2322174"/>
          </a:xfrm>
          <a:prstGeom prst="rect">
            <a:avLst/>
          </a:prstGeom>
        </p:spPr>
        <p:txBody>
          <a:bodyPr wrap="square">
            <a:spAutoFit/>
          </a:bodyPr>
          <a:lstStyle/>
          <a:p>
            <a:pPr>
              <a:lnSpc>
                <a:spcPct val="115000"/>
              </a:lnSpc>
              <a:spcAft>
                <a:spcPts val="0"/>
              </a:spcAft>
            </a:pPr>
            <a:r>
              <a:rPr lang="ru-RU" dirty="0">
                <a:latin typeface="Arial Black" panose="020B0A04020102020204" pitchFamily="34" charset="0"/>
                <a:ea typeface="Calibri" panose="020F0502020204030204" pitchFamily="34" charset="0"/>
                <a:cs typeface="Times New Roman" panose="02020603050405020304" pitchFamily="18" charset="0"/>
              </a:rPr>
              <a:t>Создаём правило трансляции при помощи </a:t>
            </a:r>
            <a:r>
              <a:rPr lang="ru-RU" dirty="0" smtClean="0">
                <a:latin typeface="Arial Black" panose="020B0A04020102020204" pitchFamily="34" charset="0"/>
                <a:ea typeface="Calibri" panose="020F0502020204030204" pitchFamily="34" charset="0"/>
                <a:cs typeface="Times New Roman" panose="02020603050405020304" pitchFamily="18" charset="0"/>
              </a:rPr>
              <a:t>команд. </a:t>
            </a:r>
            <a:r>
              <a:rPr lang="ru-RU" dirty="0">
                <a:latin typeface="Arial Black" panose="020B0A04020102020204" pitchFamily="34" charset="0"/>
                <a:ea typeface="Calibri" panose="020F0502020204030204" pitchFamily="34" charset="0"/>
                <a:cs typeface="Times New Roman" panose="02020603050405020304" pitchFamily="18" charset="0"/>
              </a:rPr>
              <a:t>Теперь настроим трансляцию на интерфейсах (на внутреннем </a:t>
            </a:r>
            <a:r>
              <a:rPr lang="ru-RU" dirty="0" err="1">
                <a:latin typeface="Arial Black" panose="020B0A04020102020204" pitchFamily="34" charset="0"/>
                <a:ea typeface="Calibri" panose="020F0502020204030204" pitchFamily="34" charset="0"/>
                <a:cs typeface="Times New Roman" panose="02020603050405020304" pitchFamily="18" charset="0"/>
              </a:rPr>
              <a:t>inside</a:t>
            </a:r>
            <a:r>
              <a:rPr lang="ru-RU" dirty="0">
                <a:latin typeface="Arial Black" panose="020B0A04020102020204" pitchFamily="34" charset="0"/>
                <a:ea typeface="Calibri" panose="020F0502020204030204" pitchFamily="34" charset="0"/>
                <a:cs typeface="Times New Roman" panose="02020603050405020304" pitchFamily="18" charset="0"/>
              </a:rPr>
              <a:t>, на внешнем – </a:t>
            </a:r>
            <a:r>
              <a:rPr lang="ru-RU" dirty="0" err="1">
                <a:latin typeface="Arial Black" panose="020B0A04020102020204" pitchFamily="34" charset="0"/>
                <a:ea typeface="Calibri" panose="020F0502020204030204" pitchFamily="34" charset="0"/>
                <a:cs typeface="Times New Roman" panose="02020603050405020304" pitchFamily="18" charset="0"/>
              </a:rPr>
              <a:t>outside</a:t>
            </a:r>
            <a:r>
              <a:rPr lang="ru-RU" dirty="0">
                <a:latin typeface="Arial Black" panose="020B0A04020102020204" pitchFamily="34" charset="0"/>
                <a:ea typeface="Calibri" panose="020F0502020204030204" pitchFamily="34" charset="0"/>
                <a:cs typeface="Times New Roman" panose="02020603050405020304" pitchFamily="18" charset="0"/>
              </a:rPr>
              <a:t>), то есть, для R0 указываем внутренний и внешний порты.</a:t>
            </a:r>
            <a:endParaRPr lang="ru-RU" sz="1600" dirty="0">
              <a:effectLst/>
              <a:latin typeface="Arial Black" panose="020B0A04020102020204" pitchFamily="34" charset="0"/>
              <a:ea typeface="Calibri" panose="020F0502020204030204" pitchFamily="34" charset="0"/>
              <a:cs typeface="Times New Roman" panose="02020603050405020304" pitchFamily="18" charset="0"/>
            </a:endParaRPr>
          </a:p>
        </p:txBody>
      </p:sp>
      <p:pic>
        <p:nvPicPr>
          <p:cNvPr id="5" name="Рисунок 4"/>
          <p:cNvPicPr/>
          <p:nvPr/>
        </p:nvPicPr>
        <p:blipFill rotWithShape="1">
          <a:blip r:embed="rId4" cstate="print"/>
          <a:srcRect l="36809" t="56854" r="40401" b="27743"/>
          <a:stretch/>
        </p:blipFill>
        <p:spPr bwMode="auto">
          <a:xfrm>
            <a:off x="7376823" y="3233477"/>
            <a:ext cx="4416670" cy="2353091"/>
          </a:xfrm>
          <a:prstGeom prst="rect">
            <a:avLst/>
          </a:prstGeom>
          <a:ln>
            <a:noFill/>
          </a:ln>
          <a:extLst>
            <a:ext uri="{53640926-AAD7-44D8-BBD7-CCE9431645EC}">
              <a14:shadowObscured xmlns:a14="http://schemas.microsoft.com/office/drawing/2010/main" xmlns=""/>
            </a:ext>
          </a:extLst>
        </p:spPr>
      </p:pic>
      <p:sp>
        <p:nvSpPr>
          <p:cNvPr id="6" name="Прямоугольник 5"/>
          <p:cNvSpPr/>
          <p:nvPr/>
        </p:nvSpPr>
        <p:spPr>
          <a:xfrm>
            <a:off x="529388" y="3627895"/>
            <a:ext cx="6096000" cy="1200329"/>
          </a:xfrm>
          <a:prstGeom prst="rect">
            <a:avLst/>
          </a:prstGeom>
        </p:spPr>
        <p:txBody>
          <a:bodyPr>
            <a:spAutoFit/>
          </a:bodyPr>
          <a:lstStyle/>
          <a:p>
            <a:r>
              <a:rPr lang="ru-RU" dirty="0">
                <a:latin typeface="Arial Black" panose="020B0A04020102020204" pitchFamily="34" charset="0"/>
                <a:ea typeface="Calibri" panose="020F0502020204030204" pitchFamily="34" charset="0"/>
              </a:rPr>
              <a:t>Выходим из режима глобального конфигурирования и записываем настройки роутера в микросхему памяти, чтобы сохранить данные</a:t>
            </a:r>
            <a:endParaRPr lang="ru-RU" dirty="0">
              <a:latin typeface="Arial Black" panose="020B0A04020102020204" pitchFamily="34" charset="0"/>
            </a:endParaRPr>
          </a:p>
        </p:txBody>
      </p:sp>
      <p:pic>
        <p:nvPicPr>
          <p:cNvPr id="7" name="Рисунок 6"/>
          <p:cNvPicPr/>
          <p:nvPr/>
        </p:nvPicPr>
        <p:blipFill rotWithShape="1">
          <a:blip r:embed="rId5" cstate="print"/>
          <a:srcRect l="37928" t="56702" r="35957" b="30815"/>
          <a:stretch/>
        </p:blipFill>
        <p:spPr bwMode="auto">
          <a:xfrm>
            <a:off x="609599" y="4828224"/>
            <a:ext cx="6015789" cy="1806749"/>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7316842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4800" y="270219"/>
            <a:ext cx="4885765" cy="1754326"/>
          </a:xfrm>
          <a:prstGeom prst="rect">
            <a:avLst/>
          </a:prstGeom>
        </p:spPr>
        <p:txBody>
          <a:bodyPr wrap="square">
            <a:spAutoFit/>
          </a:bodyPr>
          <a:lstStyle/>
          <a:p>
            <a:pPr marR="180340">
              <a:spcAft>
                <a:spcPts val="0"/>
              </a:spcAft>
            </a:pPr>
            <a:r>
              <a:rPr lang="ru-RU" dirty="0">
                <a:latin typeface="Arial Black" panose="020B0A04020102020204" pitchFamily="34" charset="0"/>
                <a:ea typeface="Calibri" panose="020F0502020204030204" pitchFamily="34" charset="0"/>
                <a:cs typeface="Times New Roman" panose="02020603050405020304" pitchFamily="18" charset="0"/>
              </a:rPr>
              <a:t>Проверяем работу сети (просмотр состояния таблицы NAT), с помощью команды </a:t>
            </a:r>
            <a:r>
              <a:rPr lang="ru-RU" dirty="0" err="1" smtClean="0">
                <a:latin typeface="Arial Black" panose="020B0A04020102020204" pitchFamily="34" charset="0"/>
                <a:ea typeface="Calibri" panose="020F0502020204030204" pitchFamily="34" charset="0"/>
                <a:cs typeface="Times New Roman" panose="02020603050405020304" pitchFamily="18" charset="0"/>
              </a:rPr>
              <a:t>пинг</a:t>
            </a:r>
            <a:r>
              <a:rPr lang="ru-RU" dirty="0" smtClean="0">
                <a:latin typeface="Arial Black" panose="020B0A04020102020204" pitchFamily="34" charset="0"/>
                <a:ea typeface="Calibri" panose="020F0502020204030204" pitchFamily="34" charset="0"/>
                <a:cs typeface="Times New Roman" panose="02020603050405020304" pitchFamily="18" charset="0"/>
              </a:rPr>
              <a:t>. С </a:t>
            </a:r>
            <a:r>
              <a:rPr lang="ru-RU" dirty="0">
                <a:latin typeface="Arial Black" panose="020B0A04020102020204" pitchFamily="34" charset="0"/>
                <a:ea typeface="Calibri" panose="020F0502020204030204" pitchFamily="34" charset="0"/>
                <a:cs typeface="Times New Roman" panose="02020603050405020304" pitchFamily="18" charset="0"/>
              </a:rPr>
              <a:t>PC0 </a:t>
            </a:r>
            <a:r>
              <a:rPr lang="ru-RU" dirty="0" err="1">
                <a:latin typeface="Arial Black" panose="020B0A04020102020204" pitchFamily="34" charset="0"/>
                <a:ea typeface="Calibri" panose="020F0502020204030204" pitchFamily="34" charset="0"/>
                <a:cs typeface="Times New Roman" panose="02020603050405020304" pitchFamily="18" charset="0"/>
              </a:rPr>
              <a:t>пингуем</a:t>
            </a:r>
            <a:r>
              <a:rPr lang="ru-RU" dirty="0">
                <a:latin typeface="Arial Black" panose="020B0A04020102020204" pitchFamily="34" charset="0"/>
                <a:ea typeface="Calibri" panose="020F0502020204030204" pitchFamily="34" charset="0"/>
                <a:cs typeface="Times New Roman" panose="02020603050405020304" pitchFamily="18" charset="0"/>
              </a:rPr>
              <a:t> провайдера и убеждаемся, что PC0 и сервер могут общаться.</a:t>
            </a:r>
            <a:endParaRPr lang="ru-RU" sz="1600" dirty="0">
              <a:effectLst/>
              <a:latin typeface="Arial Black" panose="020B0A04020102020204" pitchFamily="34" charset="0"/>
              <a:ea typeface="Calibri" panose="020F0502020204030204" pitchFamily="34" charset="0"/>
              <a:cs typeface="Times New Roman" panose="02020603050405020304" pitchFamily="18" charset="0"/>
            </a:endParaRPr>
          </a:p>
        </p:txBody>
      </p:sp>
      <p:pic>
        <p:nvPicPr>
          <p:cNvPr id="4" name="Рисунок 3"/>
          <p:cNvPicPr/>
          <p:nvPr/>
        </p:nvPicPr>
        <p:blipFill rotWithShape="1">
          <a:blip r:embed="rId2" cstate="print"/>
          <a:srcRect l="47903" t="19042" r="30790" b="49644"/>
          <a:stretch/>
        </p:blipFill>
        <p:spPr bwMode="auto">
          <a:xfrm>
            <a:off x="304799" y="2261533"/>
            <a:ext cx="4661647" cy="3471801"/>
          </a:xfrm>
          <a:prstGeom prst="rect">
            <a:avLst/>
          </a:prstGeom>
          <a:ln>
            <a:noFill/>
          </a:ln>
          <a:extLst>
            <a:ext uri="{53640926-AAD7-44D8-BBD7-CCE9431645EC}">
              <a14:shadowObscured xmlns:a14="http://schemas.microsoft.com/office/drawing/2010/main" xmlns=""/>
            </a:ext>
          </a:extLst>
        </p:spPr>
      </p:pic>
      <p:sp>
        <p:nvSpPr>
          <p:cNvPr id="5" name="Прямоугольник 4"/>
          <p:cNvSpPr/>
          <p:nvPr/>
        </p:nvSpPr>
        <p:spPr>
          <a:xfrm>
            <a:off x="5523564" y="547217"/>
            <a:ext cx="6096000" cy="1200329"/>
          </a:xfrm>
          <a:prstGeom prst="rect">
            <a:avLst/>
          </a:prstGeom>
        </p:spPr>
        <p:txBody>
          <a:bodyPr>
            <a:spAutoFit/>
          </a:bodyPr>
          <a:lstStyle/>
          <a:p>
            <a:r>
              <a:rPr lang="ru-RU" dirty="0">
                <a:latin typeface="Arial Black" panose="020B0A04020102020204" pitchFamily="34" charset="0"/>
                <a:ea typeface="Calibri" panose="020F0502020204030204" pitchFamily="34" charset="0"/>
              </a:rPr>
              <a:t>Проверяем функциональность сети через режим симуляции, если пакеты приходят на устройства и обрабатываются, то сеть работает правильно</a:t>
            </a:r>
            <a:endParaRPr lang="ru-RU" dirty="0">
              <a:latin typeface="Arial Black" panose="020B0A04020102020204" pitchFamily="34" charset="0"/>
            </a:endParaRPr>
          </a:p>
        </p:txBody>
      </p:sp>
      <p:pic>
        <p:nvPicPr>
          <p:cNvPr id="6" name="Рисунок 5"/>
          <p:cNvPicPr/>
          <p:nvPr/>
        </p:nvPicPr>
        <p:blipFill rotWithShape="1">
          <a:blip r:embed="rId3" cstate="print"/>
          <a:srcRect l="52445" t="18040" r="4646" b="36971"/>
          <a:stretch/>
        </p:blipFill>
        <p:spPr bwMode="auto">
          <a:xfrm>
            <a:off x="5523564" y="2299835"/>
            <a:ext cx="6428999" cy="3395196"/>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4163048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56275" y="2948209"/>
            <a:ext cx="8550442" cy="646331"/>
          </a:xfrm>
          <a:prstGeom prst="rect">
            <a:avLst/>
          </a:prstGeom>
        </p:spPr>
        <p:txBody>
          <a:bodyPr wrap="square">
            <a:spAutoFit/>
          </a:bodyPr>
          <a:lstStyle/>
          <a:p>
            <a:r>
              <a:rPr lang="ru-RU" sz="3600" cap="all" dirty="0">
                <a:ln w="3175" cmpd="sng">
                  <a:noFill/>
                </a:ln>
                <a:solidFill>
                  <a:prstClr val="white"/>
                </a:solidFill>
                <a:latin typeface="Arial Black" panose="020B0A04020102020204" pitchFamily="34" charset="0"/>
                <a:ea typeface="+mj-ea"/>
                <a:cs typeface="+mj-cs"/>
              </a:rPr>
              <a:t>Лабораторная работа </a:t>
            </a:r>
            <a:r>
              <a:rPr lang="ru-RU" sz="3600" cap="all" dirty="0" smtClean="0">
                <a:ln w="3175" cmpd="sng">
                  <a:noFill/>
                </a:ln>
                <a:solidFill>
                  <a:prstClr val="white"/>
                </a:solidFill>
                <a:latin typeface="Arial Black" panose="020B0A04020102020204" pitchFamily="34" charset="0"/>
                <a:ea typeface="+mj-ea"/>
                <a:cs typeface="+mj-cs"/>
              </a:rPr>
              <a:t>№8</a:t>
            </a:r>
            <a:endParaRPr lang="ru-RU" dirty="0"/>
          </a:p>
        </p:txBody>
      </p:sp>
    </p:spTree>
    <p:extLst>
      <p:ext uri="{BB962C8B-B14F-4D97-AF65-F5344CB8AC3E}">
        <p14:creationId xmlns:p14="http://schemas.microsoft.com/office/powerpoint/2010/main" xmlns="" val="17845893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5641" y="176461"/>
            <a:ext cx="11245516" cy="1477328"/>
          </a:xfrm>
          <a:prstGeom prst="rect">
            <a:avLst/>
          </a:prstGeom>
          <a:noFill/>
        </p:spPr>
        <p:txBody>
          <a:bodyPr wrap="square" rtlCol="0">
            <a:spAutoFit/>
          </a:bodyPr>
          <a:lstStyle/>
          <a:p>
            <a:pPr algn="ctr"/>
            <a:r>
              <a:rPr lang="ru-RU" dirty="0" smtClean="0">
                <a:latin typeface="Arial Black" panose="020B0A04020102020204" pitchFamily="34" charset="0"/>
              </a:rPr>
              <a:t>В данной лабораторной работе нам предоставляется возможность</a:t>
            </a:r>
            <a:r>
              <a:rPr lang="ru-RU" b="1" dirty="0" smtClean="0">
                <a:latin typeface="Arial Black" panose="020B0A04020102020204" pitchFamily="34" charset="0"/>
              </a:rPr>
              <a:t> </a:t>
            </a:r>
            <a:r>
              <a:rPr lang="ru-RU" dirty="0">
                <a:latin typeface="Arial Black" panose="020B0A04020102020204" pitchFamily="34" charset="0"/>
              </a:rPr>
              <a:t>изучить принципы организации взаимодействия</a:t>
            </a:r>
          </a:p>
          <a:p>
            <a:pPr algn="ctr"/>
            <a:r>
              <a:rPr lang="ru-RU" dirty="0">
                <a:latin typeface="Arial Black" panose="020B0A04020102020204" pitchFamily="34" charset="0"/>
              </a:rPr>
              <a:t>прикладных программ с помощью протоколов электронной почты </a:t>
            </a:r>
            <a:r>
              <a:rPr lang="en-US" dirty="0">
                <a:latin typeface="Arial Black" panose="020B0A04020102020204" pitchFamily="34" charset="0"/>
              </a:rPr>
              <a:t>S</a:t>
            </a:r>
            <a:r>
              <a:rPr lang="ru-RU" dirty="0">
                <a:latin typeface="Arial Black" panose="020B0A04020102020204" pitchFamily="34" charset="0"/>
              </a:rPr>
              <a:t>MTP и </a:t>
            </a:r>
            <a:r>
              <a:rPr lang="en-US" dirty="0">
                <a:latin typeface="Arial Black" panose="020B0A04020102020204" pitchFamily="34" charset="0"/>
              </a:rPr>
              <a:t>POP</a:t>
            </a:r>
            <a:r>
              <a:rPr lang="ru-RU" dirty="0">
                <a:latin typeface="Arial Black" panose="020B0A04020102020204" pitchFamily="34" charset="0"/>
              </a:rPr>
              <a:t>3 в режиме симуляции </a:t>
            </a:r>
            <a:r>
              <a:rPr lang="en-US" dirty="0">
                <a:latin typeface="Arial Black" panose="020B0A04020102020204" pitchFamily="34" charset="0"/>
              </a:rPr>
              <a:t>Cisco Packet Tracer</a:t>
            </a:r>
            <a:r>
              <a:rPr lang="ru-RU" dirty="0">
                <a:latin typeface="Arial Black" panose="020B0A04020102020204" pitchFamily="34" charset="0"/>
              </a:rPr>
              <a:t>.</a:t>
            </a:r>
          </a:p>
          <a:p>
            <a:pPr algn="ctr"/>
            <a:endParaRPr lang="ru-RU" dirty="0">
              <a:latin typeface="Arial Black" panose="020B0A04020102020204" pitchFamily="34" charset="0"/>
            </a:endParaRPr>
          </a:p>
        </p:txBody>
      </p:sp>
      <p:sp>
        <p:nvSpPr>
          <p:cNvPr id="3" name="Прямоугольник 2"/>
          <p:cNvSpPr/>
          <p:nvPr/>
        </p:nvSpPr>
        <p:spPr>
          <a:xfrm>
            <a:off x="83607" y="1653789"/>
            <a:ext cx="4812632" cy="646331"/>
          </a:xfrm>
          <a:prstGeom prst="rect">
            <a:avLst/>
          </a:prstGeom>
        </p:spPr>
        <p:txBody>
          <a:bodyPr wrap="square">
            <a:spAutoFit/>
          </a:bodyPr>
          <a:lstStyle/>
          <a:p>
            <a:pPr algn="ctr"/>
            <a:r>
              <a:rPr lang="ru-RU" dirty="0">
                <a:latin typeface="Arial Black" panose="020B0A04020102020204" pitchFamily="34" charset="0"/>
                <a:ea typeface="Calibri" panose="020F0502020204030204" pitchFamily="34" charset="0"/>
              </a:rPr>
              <a:t>Создаём собственную топологию сети</a:t>
            </a:r>
            <a:endParaRPr lang="ru-RU" dirty="0">
              <a:latin typeface="Arial Black" panose="020B0A04020102020204" pitchFamily="34" charset="0"/>
            </a:endParaRPr>
          </a:p>
        </p:txBody>
      </p:sp>
      <p:pic>
        <p:nvPicPr>
          <p:cNvPr id="4" name="Рисунок 3"/>
          <p:cNvPicPr/>
          <p:nvPr/>
        </p:nvPicPr>
        <p:blipFill rotWithShape="1">
          <a:blip r:embed="rId2" cstate="print"/>
          <a:srcRect t="7516" r="12454" b="1"/>
          <a:stretch/>
        </p:blipFill>
        <p:spPr>
          <a:xfrm>
            <a:off x="167215" y="2334127"/>
            <a:ext cx="4645417" cy="3160294"/>
          </a:xfrm>
          <a:prstGeom prst="rect">
            <a:avLst/>
          </a:prstGeom>
        </p:spPr>
      </p:pic>
      <p:sp>
        <p:nvSpPr>
          <p:cNvPr id="5" name="Прямоугольник 4"/>
          <p:cNvSpPr/>
          <p:nvPr/>
        </p:nvSpPr>
        <p:spPr>
          <a:xfrm>
            <a:off x="5447586" y="1663416"/>
            <a:ext cx="6296527" cy="646331"/>
          </a:xfrm>
          <a:prstGeom prst="rect">
            <a:avLst/>
          </a:prstGeom>
        </p:spPr>
        <p:txBody>
          <a:bodyPr wrap="square">
            <a:spAutoFit/>
          </a:bodyPr>
          <a:lstStyle/>
          <a:p>
            <a:pPr algn="ctr"/>
            <a:r>
              <a:rPr lang="ru-RU" dirty="0">
                <a:latin typeface="Arial Black" panose="020B0A04020102020204" pitchFamily="34" charset="0"/>
                <a:ea typeface="Calibri" panose="020F0502020204030204" pitchFamily="34" charset="0"/>
              </a:rPr>
              <a:t>Далее задаём устройствам нашей сети настройки </a:t>
            </a:r>
            <a:endParaRPr lang="ru-RU" dirty="0">
              <a:latin typeface="Arial Black" panose="020B0A04020102020204" pitchFamily="34" charset="0"/>
            </a:endParaRPr>
          </a:p>
        </p:txBody>
      </p:sp>
      <p:pic>
        <p:nvPicPr>
          <p:cNvPr id="6" name="Рисунок 5"/>
          <p:cNvPicPr/>
          <p:nvPr/>
        </p:nvPicPr>
        <p:blipFill>
          <a:blip r:embed="rId3" cstate="print"/>
          <a:stretch>
            <a:fillRect/>
          </a:stretch>
        </p:blipFill>
        <p:spPr>
          <a:xfrm>
            <a:off x="5277407" y="2462464"/>
            <a:ext cx="6636887" cy="3031957"/>
          </a:xfrm>
          <a:prstGeom prst="rect">
            <a:avLst/>
          </a:prstGeom>
        </p:spPr>
      </p:pic>
    </p:spTree>
    <p:extLst>
      <p:ext uri="{BB962C8B-B14F-4D97-AF65-F5344CB8AC3E}">
        <p14:creationId xmlns:p14="http://schemas.microsoft.com/office/powerpoint/2010/main" xmlns="" val="11384800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24736" y="268119"/>
            <a:ext cx="4248072" cy="2862322"/>
          </a:xfrm>
          <a:prstGeom prst="rect">
            <a:avLst/>
          </a:prstGeom>
        </p:spPr>
        <p:txBody>
          <a:bodyPr wrap="square">
            <a:spAutoFit/>
          </a:bodyPr>
          <a:lstStyle/>
          <a:p>
            <a:pPr lvl="1" algn="r"/>
            <a:r>
              <a:rPr lang="ru-RU" dirty="0">
                <a:latin typeface="Arial Black" panose="020B0A04020102020204" pitchFamily="34" charset="0"/>
                <a:ea typeface="Calibri" panose="020F0502020204030204" pitchFamily="34" charset="0"/>
              </a:rPr>
              <a:t>Так как все наши устройства расположены в одном сегменте локальной сети, то и маршрутизация пакетов не используется, а значит – нет необходимости использовать </a:t>
            </a:r>
            <a:r>
              <a:rPr lang="en-US" dirty="0">
                <a:latin typeface="Arial Black" panose="020B0A04020102020204" pitchFamily="34" charset="0"/>
                <a:ea typeface="Calibri" panose="020F0502020204030204" pitchFamily="34" charset="0"/>
              </a:rPr>
              <a:t>IP</a:t>
            </a:r>
            <a:r>
              <a:rPr lang="ru-RU" dirty="0">
                <a:latin typeface="Arial Black" panose="020B0A04020102020204" pitchFamily="34" charset="0"/>
                <a:ea typeface="Calibri" panose="020F0502020204030204" pitchFamily="34" charset="0"/>
              </a:rPr>
              <a:t>-адрес шлюза по умолчанию. </a:t>
            </a:r>
            <a:endParaRPr lang="ru-RU" dirty="0" smtClean="0">
              <a:latin typeface="Arial Black" panose="020B0A04020102020204" pitchFamily="34" charset="0"/>
              <a:ea typeface="Calibri" panose="020F0502020204030204" pitchFamily="34" charset="0"/>
            </a:endParaRPr>
          </a:p>
          <a:p>
            <a:pPr lvl="1" algn="ctr"/>
            <a:endParaRPr lang="ru-RU" dirty="0" smtClean="0">
              <a:latin typeface="Arial Black" panose="020B0A04020102020204" pitchFamily="34" charset="0"/>
              <a:ea typeface="Calibri" panose="020F0502020204030204" pitchFamily="34" charset="0"/>
            </a:endParaRPr>
          </a:p>
        </p:txBody>
      </p:sp>
      <p:pic>
        <p:nvPicPr>
          <p:cNvPr id="3" name="Рисунок 2"/>
          <p:cNvPicPr/>
          <p:nvPr/>
        </p:nvPicPr>
        <p:blipFill>
          <a:blip r:embed="rId2" cstate="print"/>
          <a:stretch>
            <a:fillRect/>
          </a:stretch>
        </p:blipFill>
        <p:spPr>
          <a:xfrm>
            <a:off x="1997240" y="2978384"/>
            <a:ext cx="7772402" cy="3614921"/>
          </a:xfrm>
          <a:prstGeom prst="rect">
            <a:avLst/>
          </a:prstGeom>
        </p:spPr>
      </p:pic>
      <p:sp>
        <p:nvSpPr>
          <p:cNvPr id="4" name="Прямоугольник 3"/>
          <p:cNvSpPr/>
          <p:nvPr/>
        </p:nvSpPr>
        <p:spPr>
          <a:xfrm>
            <a:off x="4785947" y="0"/>
            <a:ext cx="6116515" cy="2862322"/>
          </a:xfrm>
          <a:prstGeom prst="rect">
            <a:avLst/>
          </a:prstGeom>
        </p:spPr>
        <p:txBody>
          <a:bodyPr wrap="square">
            <a:spAutoFit/>
          </a:bodyPr>
          <a:lstStyle/>
          <a:p>
            <a:pPr lvl="1" algn="ctr"/>
            <a:endParaRPr lang="ru-RU" dirty="0">
              <a:latin typeface="Arial Black" panose="020B0A04020102020204" pitchFamily="34" charset="0"/>
              <a:ea typeface="Calibri" panose="020F0502020204030204" pitchFamily="34" charset="0"/>
            </a:endParaRPr>
          </a:p>
          <a:p>
            <a:pPr lvl="1"/>
            <a:r>
              <a:rPr lang="ru-RU" dirty="0">
                <a:latin typeface="Arial Black" panose="020B0A04020102020204" pitchFamily="34" charset="0"/>
                <a:ea typeface="Calibri" panose="020F0502020204030204" pitchFamily="34" charset="0"/>
              </a:rPr>
              <a:t>После задания нашим устройствам необходимых адресов, нужно подключить службу </a:t>
            </a:r>
            <a:r>
              <a:rPr lang="en-US" dirty="0">
                <a:latin typeface="Arial Black" panose="020B0A04020102020204" pitchFamily="34" charset="0"/>
                <a:ea typeface="Calibri" panose="020F0502020204030204" pitchFamily="34" charset="0"/>
              </a:rPr>
              <a:t>DNS</a:t>
            </a:r>
            <a:r>
              <a:rPr lang="ru-RU" dirty="0">
                <a:latin typeface="Arial Black" panose="020B0A04020102020204" pitchFamily="34" charset="0"/>
                <a:ea typeface="Calibri" panose="020F0502020204030204" pitchFamily="34" charset="0"/>
              </a:rPr>
              <a:t>: выберем нужное нам устройство и перейдём в раздел </a:t>
            </a:r>
            <a:r>
              <a:rPr lang="en-US" dirty="0">
                <a:latin typeface="Arial Black" panose="020B0A04020102020204" pitchFamily="34" charset="0"/>
                <a:ea typeface="Calibri" panose="020F0502020204030204" pitchFamily="34" charset="0"/>
              </a:rPr>
              <a:t>Services</a:t>
            </a:r>
            <a:r>
              <a:rPr lang="ru-RU" dirty="0">
                <a:latin typeface="Arial Black" panose="020B0A04020102020204" pitchFamily="34" charset="0"/>
                <a:ea typeface="Calibri" panose="020F0502020204030204" pitchFamily="34" charset="0"/>
              </a:rPr>
              <a:t> (вкладка </a:t>
            </a:r>
            <a:r>
              <a:rPr lang="en-US" dirty="0" err="1">
                <a:latin typeface="Arial Black" panose="020B0A04020102020204" pitchFamily="34" charset="0"/>
                <a:ea typeface="Calibri" panose="020F0502020204030204" pitchFamily="34" charset="0"/>
              </a:rPr>
              <a:t>Config</a:t>
            </a:r>
            <a:r>
              <a:rPr lang="ru-RU" dirty="0">
                <a:latin typeface="Arial Black" panose="020B0A04020102020204" pitchFamily="34" charset="0"/>
                <a:ea typeface="Calibri" panose="020F0502020204030204" pitchFamily="34" charset="0"/>
              </a:rPr>
              <a:t>). Там выберем </a:t>
            </a:r>
            <a:r>
              <a:rPr lang="en-US" dirty="0">
                <a:latin typeface="Arial Black" panose="020B0A04020102020204" pitchFamily="34" charset="0"/>
                <a:ea typeface="Calibri" panose="020F0502020204030204" pitchFamily="34" charset="0"/>
              </a:rPr>
              <a:t>DNS</a:t>
            </a:r>
            <a:r>
              <a:rPr lang="ru-RU" dirty="0">
                <a:latin typeface="Arial Black" panose="020B0A04020102020204" pitchFamily="34" charset="0"/>
                <a:ea typeface="Calibri" panose="020F0502020204030204" pitchFamily="34" charset="0"/>
              </a:rPr>
              <a:t> и занесём данные о новой ресурсной записи, в которых входят имя домена, </a:t>
            </a:r>
            <a:r>
              <a:rPr lang="en-US" dirty="0">
                <a:latin typeface="Arial Black" panose="020B0A04020102020204" pitchFamily="34" charset="0"/>
                <a:ea typeface="Calibri" panose="020F0502020204030204" pitchFamily="34" charset="0"/>
              </a:rPr>
              <a:t>IP</a:t>
            </a:r>
            <a:r>
              <a:rPr lang="ru-RU" dirty="0">
                <a:latin typeface="Arial Black" panose="020B0A04020102020204" pitchFamily="34" charset="0"/>
                <a:ea typeface="Calibri" panose="020F0502020204030204" pitchFamily="34" charset="0"/>
              </a:rPr>
              <a:t>-адрес, а также тип ресурсной </a:t>
            </a:r>
            <a:r>
              <a:rPr lang="ru-RU" dirty="0" smtClean="0">
                <a:latin typeface="Arial Black" panose="020B0A04020102020204" pitchFamily="34" charset="0"/>
                <a:ea typeface="Calibri" panose="020F0502020204030204" pitchFamily="34" charset="0"/>
              </a:rPr>
              <a:t>записи.</a:t>
            </a:r>
            <a:endParaRPr lang="ru-RU" dirty="0">
              <a:latin typeface="Arial Black" panose="020B0A04020102020204" pitchFamily="34" charset="0"/>
            </a:endParaRPr>
          </a:p>
        </p:txBody>
      </p:sp>
    </p:spTree>
    <p:extLst>
      <p:ext uri="{BB962C8B-B14F-4D97-AF65-F5344CB8AC3E}">
        <p14:creationId xmlns:p14="http://schemas.microsoft.com/office/powerpoint/2010/main" xmlns="" val="31274623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0652" y="288758"/>
            <a:ext cx="10051149" cy="584775"/>
          </a:xfrm>
          <a:prstGeom prst="rect">
            <a:avLst/>
          </a:prstGeom>
          <a:noFill/>
        </p:spPr>
        <p:txBody>
          <a:bodyPr wrap="none" rtlCol="0">
            <a:spAutoFit/>
          </a:bodyPr>
          <a:lstStyle/>
          <a:p>
            <a:r>
              <a:rPr lang="ru-RU" sz="3200" dirty="0" smtClean="0">
                <a:latin typeface="Arial Black" panose="020B0A04020102020204" pitchFamily="34" charset="0"/>
              </a:rPr>
              <a:t>Для чего нужны протоколы </a:t>
            </a:r>
            <a:r>
              <a:rPr lang="en-US" sz="3200" dirty="0">
                <a:latin typeface="Arial Black" panose="020B0A04020102020204" pitchFamily="34" charset="0"/>
              </a:rPr>
              <a:t>SMTP</a:t>
            </a:r>
            <a:r>
              <a:rPr lang="ru-RU" sz="3200" dirty="0">
                <a:latin typeface="Arial Black" panose="020B0A04020102020204" pitchFamily="34" charset="0"/>
              </a:rPr>
              <a:t> и </a:t>
            </a:r>
            <a:r>
              <a:rPr lang="en-US" sz="3200" dirty="0">
                <a:latin typeface="Arial Black" panose="020B0A04020102020204" pitchFamily="34" charset="0"/>
              </a:rPr>
              <a:t>POP</a:t>
            </a:r>
            <a:r>
              <a:rPr lang="ru-RU" sz="3200" dirty="0" smtClean="0">
                <a:latin typeface="Arial Black" panose="020B0A04020102020204" pitchFamily="34" charset="0"/>
              </a:rPr>
              <a:t>3</a:t>
            </a:r>
            <a:r>
              <a:rPr lang="en-US" sz="3200" dirty="0" smtClean="0">
                <a:latin typeface="Arial Black" panose="020B0A04020102020204" pitchFamily="34" charset="0"/>
              </a:rPr>
              <a:t>?</a:t>
            </a:r>
            <a:endParaRPr lang="ru-RU" sz="3200" dirty="0">
              <a:latin typeface="Arial Black" panose="020B0A04020102020204" pitchFamily="34" charset="0"/>
            </a:endParaRPr>
          </a:p>
        </p:txBody>
      </p:sp>
      <p:sp>
        <p:nvSpPr>
          <p:cNvPr id="3" name="Прямоугольник 2"/>
          <p:cNvSpPr/>
          <p:nvPr/>
        </p:nvSpPr>
        <p:spPr>
          <a:xfrm>
            <a:off x="0" y="1262623"/>
            <a:ext cx="5834932" cy="1754326"/>
          </a:xfrm>
          <a:prstGeom prst="rect">
            <a:avLst/>
          </a:prstGeom>
        </p:spPr>
        <p:txBody>
          <a:bodyPr wrap="square">
            <a:spAutoFit/>
          </a:bodyPr>
          <a:lstStyle/>
          <a:p>
            <a:pPr algn="r"/>
            <a:r>
              <a:rPr lang="ru-RU" dirty="0">
                <a:latin typeface="Arial Black" panose="020B0A04020102020204" pitchFamily="34" charset="0"/>
              </a:rPr>
              <a:t>Для передачи сообщений по </a:t>
            </a:r>
            <a:r>
              <a:rPr lang="ru-RU" dirty="0" smtClean="0">
                <a:latin typeface="Arial Black" panose="020B0A04020102020204" pitchFamily="34" charset="0"/>
              </a:rPr>
              <a:t>TCP-соединению </a:t>
            </a:r>
            <a:r>
              <a:rPr lang="ru-RU" dirty="0">
                <a:latin typeface="Arial Black" panose="020B0A04020102020204" pitchFamily="34" charset="0"/>
              </a:rPr>
              <a:t>большинство </a:t>
            </a:r>
            <a:r>
              <a:rPr lang="ru-RU" dirty="0" smtClean="0">
                <a:latin typeface="Arial Black" panose="020B0A04020102020204" pitchFamily="34" charset="0"/>
              </a:rPr>
              <a:t>почтовых агентов </a:t>
            </a:r>
            <a:r>
              <a:rPr lang="ru-RU" dirty="0">
                <a:latin typeface="Arial Black" panose="020B0A04020102020204" pitchFamily="34" charset="0"/>
              </a:rPr>
              <a:t>пользуются протоколом </a:t>
            </a:r>
            <a:r>
              <a:rPr lang="en-US" dirty="0">
                <a:latin typeface="Arial Black" panose="020B0A04020102020204" pitchFamily="34" charset="0"/>
              </a:rPr>
              <a:t>Simple Mail Transfer Protocol (SMTP</a:t>
            </a:r>
            <a:r>
              <a:rPr lang="en-US" dirty="0" smtClean="0">
                <a:latin typeface="Arial Black" panose="020B0A04020102020204" pitchFamily="34" charset="0"/>
              </a:rPr>
              <a:t>).</a:t>
            </a:r>
            <a:r>
              <a:rPr lang="ru-RU" dirty="0" smtClean="0">
                <a:latin typeface="Arial Black" panose="020B0A04020102020204" pitchFamily="34" charset="0"/>
              </a:rPr>
              <a:t> SMTP </a:t>
            </a:r>
            <a:r>
              <a:rPr lang="ru-RU" dirty="0">
                <a:latin typeface="Arial Black" panose="020B0A04020102020204" pitchFamily="34" charset="0"/>
              </a:rPr>
              <a:t>принят в качестве стандартного метода </a:t>
            </a:r>
            <a:r>
              <a:rPr lang="ru-RU" dirty="0" smtClean="0">
                <a:latin typeface="Arial Black" panose="020B0A04020102020204" pitchFamily="34" charset="0"/>
              </a:rPr>
              <a:t>передачи электронной почты </a:t>
            </a:r>
            <a:r>
              <a:rPr lang="ru-RU" dirty="0">
                <a:latin typeface="Arial Black" panose="020B0A04020102020204" pitchFamily="34" charset="0"/>
              </a:rPr>
              <a:t>в сети </a:t>
            </a:r>
            <a:r>
              <a:rPr lang="en-US" dirty="0" smtClean="0">
                <a:latin typeface="Arial Black" panose="020B0A04020102020204" pitchFamily="34" charset="0"/>
              </a:rPr>
              <a:t>Internet</a:t>
            </a:r>
            <a:r>
              <a:rPr lang="ru-RU" dirty="0" smtClean="0">
                <a:latin typeface="Arial Black" panose="020B0A04020102020204" pitchFamily="34" charset="0"/>
              </a:rPr>
              <a:t>.</a:t>
            </a:r>
            <a:endParaRPr lang="ru-RU" dirty="0">
              <a:latin typeface="Arial Black" panose="020B0A04020102020204" pitchFamily="34" charset="0"/>
            </a:endParaRPr>
          </a:p>
        </p:txBody>
      </p:sp>
      <p:sp>
        <p:nvSpPr>
          <p:cNvPr id="4" name="Прямоугольник 3"/>
          <p:cNvSpPr/>
          <p:nvPr/>
        </p:nvSpPr>
        <p:spPr>
          <a:xfrm>
            <a:off x="100647" y="3755613"/>
            <a:ext cx="5834932" cy="2308324"/>
          </a:xfrm>
          <a:prstGeom prst="rect">
            <a:avLst/>
          </a:prstGeom>
        </p:spPr>
        <p:txBody>
          <a:bodyPr wrap="square">
            <a:spAutoFit/>
          </a:bodyPr>
          <a:lstStyle/>
          <a:p>
            <a:pPr algn="r"/>
            <a:r>
              <a:rPr lang="ru-RU" dirty="0">
                <a:latin typeface="Arial Black" panose="020B0A04020102020204" pitchFamily="34" charset="0"/>
              </a:rPr>
              <a:t>Главной целью протокола SMTP является надежная и </a:t>
            </a:r>
            <a:r>
              <a:rPr lang="ru-RU" dirty="0" smtClean="0">
                <a:latin typeface="Arial Black" panose="020B0A04020102020204" pitchFamily="34" charset="0"/>
              </a:rPr>
              <a:t>эффективная доставка </a:t>
            </a:r>
            <a:r>
              <a:rPr lang="ru-RU" dirty="0">
                <a:latin typeface="Arial Black" panose="020B0A04020102020204" pitchFamily="34" charset="0"/>
              </a:rPr>
              <a:t>электронных почтовых сообщений. </a:t>
            </a:r>
            <a:r>
              <a:rPr lang="ru-RU" dirty="0" smtClean="0">
                <a:latin typeface="Arial Black" panose="020B0A04020102020204" pitchFamily="34" charset="0"/>
              </a:rPr>
              <a:t>Для реализации протокола требуется </a:t>
            </a:r>
            <a:r>
              <a:rPr lang="ru-RU" dirty="0">
                <a:latin typeface="Arial Black" panose="020B0A04020102020204" pitchFamily="34" charset="0"/>
              </a:rPr>
              <a:t>только надежный канал связи. Средой для </a:t>
            </a:r>
            <a:r>
              <a:rPr lang="ru-RU" dirty="0" smtClean="0">
                <a:latin typeface="Arial Black" panose="020B0A04020102020204" pitchFamily="34" charset="0"/>
              </a:rPr>
              <a:t>SMTP может служить отдельная </a:t>
            </a:r>
            <a:r>
              <a:rPr lang="ru-RU" dirty="0">
                <a:latin typeface="Arial Black" panose="020B0A04020102020204" pitchFamily="34" charset="0"/>
              </a:rPr>
              <a:t>локальная </a:t>
            </a:r>
            <a:r>
              <a:rPr lang="ru-RU" dirty="0" smtClean="0">
                <a:latin typeface="Arial Black" panose="020B0A04020102020204" pitchFamily="34" charset="0"/>
              </a:rPr>
              <a:t>сеть, система </a:t>
            </a:r>
            <a:r>
              <a:rPr lang="ru-RU" dirty="0">
                <a:latin typeface="Arial Black" panose="020B0A04020102020204" pitchFamily="34" charset="0"/>
              </a:rPr>
              <a:t>сетей или же всемирная </a:t>
            </a:r>
            <a:r>
              <a:rPr lang="ru-RU" dirty="0" smtClean="0">
                <a:latin typeface="Arial Black" panose="020B0A04020102020204" pitchFamily="34" charset="0"/>
              </a:rPr>
              <a:t>сеть </a:t>
            </a:r>
            <a:r>
              <a:rPr lang="ru-RU" dirty="0" err="1" smtClean="0">
                <a:latin typeface="Arial Black" panose="020B0A04020102020204" pitchFamily="34" charset="0"/>
              </a:rPr>
              <a:t>Internet</a:t>
            </a:r>
            <a:r>
              <a:rPr lang="ru-RU" dirty="0">
                <a:latin typeface="Arial Black" panose="020B0A04020102020204" pitchFamily="34" charset="0"/>
              </a:rPr>
              <a:t>.</a:t>
            </a:r>
          </a:p>
        </p:txBody>
      </p:sp>
      <p:sp>
        <p:nvSpPr>
          <p:cNvPr id="5" name="Прямоугольник 4"/>
          <p:cNvSpPr/>
          <p:nvPr/>
        </p:nvSpPr>
        <p:spPr>
          <a:xfrm>
            <a:off x="5935579" y="1262623"/>
            <a:ext cx="6256421" cy="4801314"/>
          </a:xfrm>
          <a:prstGeom prst="rect">
            <a:avLst/>
          </a:prstGeom>
        </p:spPr>
        <p:txBody>
          <a:bodyPr wrap="square">
            <a:spAutoFit/>
          </a:bodyPr>
          <a:lstStyle/>
          <a:p>
            <a:r>
              <a:rPr lang="ru-RU" dirty="0">
                <a:latin typeface="Arial Black" panose="020B0A04020102020204" pitchFamily="34" charset="0"/>
              </a:rPr>
              <a:t>Для того чтобы получить сообщение из своего почтового </a:t>
            </a:r>
            <a:r>
              <a:rPr lang="ru-RU" dirty="0" smtClean="0">
                <a:latin typeface="Arial Black" panose="020B0A04020102020204" pitchFamily="34" charset="0"/>
              </a:rPr>
              <a:t>ящика, почтовая </a:t>
            </a:r>
            <a:r>
              <a:rPr lang="ru-RU" dirty="0">
                <a:latin typeface="Arial Black" panose="020B0A04020102020204" pitchFamily="34" charset="0"/>
              </a:rPr>
              <a:t>программа пользователя соединяется с сервером уже не </a:t>
            </a:r>
            <a:r>
              <a:rPr lang="ru-RU" dirty="0" smtClean="0">
                <a:latin typeface="Arial Black" panose="020B0A04020102020204" pitchFamily="34" charset="0"/>
              </a:rPr>
              <a:t>по протоколу </a:t>
            </a:r>
            <a:r>
              <a:rPr lang="ru-RU" dirty="0">
                <a:latin typeface="Arial Black" panose="020B0A04020102020204" pitchFamily="34" charset="0"/>
              </a:rPr>
              <a:t>SMTP, а по специальному почтовому протоколу </a:t>
            </a:r>
            <a:r>
              <a:rPr lang="ru-RU" dirty="0" smtClean="0">
                <a:latin typeface="Arial Black" panose="020B0A04020102020204" pitchFamily="34" charset="0"/>
              </a:rPr>
              <a:t>получения сообщений</a:t>
            </a:r>
            <a:r>
              <a:rPr lang="ru-RU" dirty="0">
                <a:latin typeface="Arial Black" panose="020B0A04020102020204" pitchFamily="34" charset="0"/>
              </a:rPr>
              <a:t>. Такой протокол позволяет работать с почтовым </a:t>
            </a:r>
            <a:r>
              <a:rPr lang="ru-RU" dirty="0" smtClean="0">
                <a:latin typeface="Arial Black" panose="020B0A04020102020204" pitchFamily="34" charset="0"/>
              </a:rPr>
              <a:t>ящиком: забирать </a:t>
            </a:r>
            <a:r>
              <a:rPr lang="ru-RU" dirty="0">
                <a:latin typeface="Arial Black" panose="020B0A04020102020204" pitchFamily="34" charset="0"/>
              </a:rPr>
              <a:t>сообщения, удалять сообщения, </a:t>
            </a:r>
            <a:r>
              <a:rPr lang="ru-RU" dirty="0" smtClean="0">
                <a:latin typeface="Arial Black" panose="020B0A04020102020204" pitchFamily="34" charset="0"/>
              </a:rPr>
              <a:t>сортировать их </a:t>
            </a:r>
            <a:r>
              <a:rPr lang="ru-RU" dirty="0">
                <a:latin typeface="Arial Black" panose="020B0A04020102020204" pitchFamily="34" charset="0"/>
              </a:rPr>
              <a:t>и выполнять </a:t>
            </a:r>
            <a:r>
              <a:rPr lang="ru-RU" dirty="0" smtClean="0">
                <a:latin typeface="Arial Black" panose="020B0A04020102020204" pitchFamily="34" charset="0"/>
              </a:rPr>
              <a:t>другие операции</a:t>
            </a:r>
            <a:r>
              <a:rPr lang="ru-RU" dirty="0">
                <a:latin typeface="Arial Black" panose="020B0A04020102020204" pitchFamily="34" charset="0"/>
              </a:rPr>
              <a:t>. Самым популярным в настоящее время протоколом такого </a:t>
            </a:r>
            <a:r>
              <a:rPr lang="ru-RU" dirty="0" smtClean="0">
                <a:latin typeface="Arial Black" panose="020B0A04020102020204" pitchFamily="34" charset="0"/>
              </a:rPr>
              <a:t>рода является </a:t>
            </a:r>
            <a:r>
              <a:rPr lang="ru-RU" dirty="0">
                <a:latin typeface="Arial Black" panose="020B0A04020102020204" pitchFamily="34" charset="0"/>
              </a:rPr>
              <a:t>протокол </a:t>
            </a:r>
            <a:r>
              <a:rPr lang="ru-RU" dirty="0" err="1">
                <a:latin typeface="Arial Black" panose="020B0A04020102020204" pitchFamily="34" charset="0"/>
              </a:rPr>
              <a:t>Post</a:t>
            </a:r>
            <a:r>
              <a:rPr lang="ru-RU" dirty="0">
                <a:latin typeface="Arial Black" panose="020B0A04020102020204" pitchFamily="34" charset="0"/>
              </a:rPr>
              <a:t> </a:t>
            </a:r>
            <a:r>
              <a:rPr lang="ru-RU" dirty="0" err="1">
                <a:latin typeface="Arial Black" panose="020B0A04020102020204" pitchFamily="34" charset="0"/>
              </a:rPr>
              <a:t>Office</a:t>
            </a:r>
            <a:r>
              <a:rPr lang="ru-RU" dirty="0">
                <a:latin typeface="Arial Black" panose="020B0A04020102020204" pitchFamily="34" charset="0"/>
              </a:rPr>
              <a:t> </a:t>
            </a:r>
            <a:r>
              <a:rPr lang="ru-RU" dirty="0" err="1">
                <a:latin typeface="Arial Black" panose="020B0A04020102020204" pitchFamily="34" charset="0"/>
              </a:rPr>
              <a:t>Protocol</a:t>
            </a:r>
            <a:r>
              <a:rPr lang="ru-RU" dirty="0">
                <a:latin typeface="Arial Black" panose="020B0A04020102020204" pitchFamily="34" charset="0"/>
              </a:rPr>
              <a:t> v.3 (POP3</a:t>
            </a:r>
            <a:r>
              <a:rPr lang="ru-RU" dirty="0" smtClean="0">
                <a:latin typeface="Arial Black" panose="020B0A04020102020204" pitchFamily="34" charset="0"/>
              </a:rPr>
              <a:t>). Многие </a:t>
            </a:r>
            <a:r>
              <a:rPr lang="ru-RU" dirty="0">
                <a:latin typeface="Arial Black" panose="020B0A04020102020204" pitchFamily="34" charset="0"/>
              </a:rPr>
              <a:t>концепции, принципы и понятия протокола POP3 выглядят </a:t>
            </a:r>
            <a:r>
              <a:rPr lang="ru-RU" dirty="0" smtClean="0">
                <a:latin typeface="Arial Black" panose="020B0A04020102020204" pitchFamily="34" charset="0"/>
              </a:rPr>
              <a:t>и функционируют </a:t>
            </a:r>
            <a:r>
              <a:rPr lang="ru-RU" dirty="0">
                <a:latin typeface="Arial Black" panose="020B0A04020102020204" pitchFamily="34" charset="0"/>
              </a:rPr>
              <a:t>подобно SMTP: взаимодействие происходит </a:t>
            </a:r>
            <a:r>
              <a:rPr lang="ru-RU" dirty="0" smtClean="0">
                <a:latin typeface="Arial Black" panose="020B0A04020102020204" pitchFamily="34" charset="0"/>
              </a:rPr>
              <a:t>посредством команд</a:t>
            </a:r>
            <a:r>
              <a:rPr lang="ru-RU" dirty="0">
                <a:latin typeface="Arial Black" panose="020B0A04020102020204" pitchFamily="34" charset="0"/>
              </a:rPr>
              <a:t>. Сервер POP3 находится между агентом пользователя и </a:t>
            </a:r>
            <a:r>
              <a:rPr lang="ru-RU" dirty="0" smtClean="0">
                <a:latin typeface="Arial Black" panose="020B0A04020102020204" pitchFamily="34" charset="0"/>
              </a:rPr>
              <a:t>почтовыми ящиками</a:t>
            </a:r>
            <a:r>
              <a:rPr lang="ru-RU" dirty="0">
                <a:latin typeface="Arial Black" panose="020B0A04020102020204" pitchFamily="34" charset="0"/>
              </a:rPr>
              <a:t>.</a:t>
            </a:r>
          </a:p>
        </p:txBody>
      </p:sp>
    </p:spTree>
    <p:extLst>
      <p:ext uri="{BB962C8B-B14F-4D97-AF65-F5344CB8AC3E}">
        <p14:creationId xmlns:p14="http://schemas.microsoft.com/office/powerpoint/2010/main" xmlns="" val="22835507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1162" y="287481"/>
            <a:ext cx="11203558" cy="2031325"/>
          </a:xfrm>
          <a:prstGeom prst="rect">
            <a:avLst/>
          </a:prstGeom>
        </p:spPr>
        <p:txBody>
          <a:bodyPr wrap="square">
            <a:spAutoFit/>
          </a:bodyPr>
          <a:lstStyle/>
          <a:p>
            <a:pPr algn="ctr"/>
            <a:r>
              <a:rPr lang="ru-RU" dirty="0">
                <a:latin typeface="Arial Black" panose="020B0A04020102020204" pitchFamily="34" charset="0"/>
                <a:ea typeface="Calibri" panose="020F0502020204030204" pitchFamily="34" charset="0"/>
              </a:rPr>
              <a:t>Далее необходимо сконфигурировать почтовый сервер с поддержкой </a:t>
            </a:r>
            <a:r>
              <a:rPr lang="en-US" dirty="0" err="1">
                <a:latin typeface="Arial Black" panose="020B0A04020102020204" pitchFamily="34" charset="0"/>
                <a:ea typeface="Calibri" panose="020F0502020204030204" pitchFamily="34" charset="0"/>
              </a:rPr>
              <a:t>smtp</a:t>
            </a:r>
            <a:r>
              <a:rPr lang="ru-RU" dirty="0">
                <a:latin typeface="Arial Black" panose="020B0A04020102020204" pitchFamily="34" charset="0"/>
                <a:ea typeface="Calibri" panose="020F0502020204030204" pitchFamily="34" charset="0"/>
              </a:rPr>
              <a:t>- и </a:t>
            </a:r>
            <a:r>
              <a:rPr lang="en-US" dirty="0">
                <a:latin typeface="Arial Black" panose="020B0A04020102020204" pitchFamily="34" charset="0"/>
                <a:ea typeface="Calibri" panose="020F0502020204030204" pitchFamily="34" charset="0"/>
              </a:rPr>
              <a:t>pop</a:t>
            </a:r>
            <a:r>
              <a:rPr lang="ru-RU" dirty="0">
                <a:latin typeface="Arial Black" panose="020B0A04020102020204" pitchFamily="34" charset="0"/>
                <a:ea typeface="Calibri" panose="020F0502020204030204" pitchFamily="34" charset="0"/>
              </a:rPr>
              <a:t>3-сервера, для чего потребуется выбрать нужное нам устройство, во кладке </a:t>
            </a:r>
            <a:r>
              <a:rPr lang="en-US" dirty="0" err="1">
                <a:latin typeface="Arial Black" panose="020B0A04020102020204" pitchFamily="34" charset="0"/>
                <a:ea typeface="Calibri" panose="020F0502020204030204" pitchFamily="34" charset="0"/>
              </a:rPr>
              <a:t>Config</a:t>
            </a:r>
            <a:r>
              <a:rPr lang="ru-RU" dirty="0">
                <a:latin typeface="Arial Black" panose="020B0A04020102020204" pitchFamily="34" charset="0"/>
                <a:ea typeface="Calibri" panose="020F0502020204030204" pitchFamily="34" charset="0"/>
              </a:rPr>
              <a:t> выбрать раздел </a:t>
            </a:r>
            <a:r>
              <a:rPr lang="en-US" dirty="0">
                <a:latin typeface="Arial Black" panose="020B0A04020102020204" pitchFamily="34" charset="0"/>
                <a:ea typeface="Calibri" panose="020F0502020204030204" pitchFamily="34" charset="0"/>
              </a:rPr>
              <a:t>Services</a:t>
            </a:r>
            <a:r>
              <a:rPr lang="ru-RU" dirty="0">
                <a:latin typeface="Arial Black" panose="020B0A04020102020204" pitchFamily="34" charset="0"/>
                <a:ea typeface="Calibri" panose="020F0502020204030204" pitchFamily="34" charset="0"/>
              </a:rPr>
              <a:t>, а уже в нём перейти в </a:t>
            </a:r>
            <a:r>
              <a:rPr lang="en-US" dirty="0">
                <a:latin typeface="Arial Black" panose="020B0A04020102020204" pitchFamily="34" charset="0"/>
                <a:ea typeface="Calibri" panose="020F0502020204030204" pitchFamily="34" charset="0"/>
              </a:rPr>
              <a:t>EMAIL</a:t>
            </a:r>
            <a:r>
              <a:rPr lang="ru-RU" dirty="0">
                <a:latin typeface="Arial Black" panose="020B0A04020102020204" pitchFamily="34" charset="0"/>
                <a:ea typeface="Calibri" panose="020F0502020204030204" pitchFamily="34" charset="0"/>
              </a:rPr>
              <a:t>. В этой вкладке подключаем протоколы </a:t>
            </a:r>
            <a:r>
              <a:rPr lang="en-US" dirty="0">
                <a:latin typeface="Arial Black" panose="020B0A04020102020204" pitchFamily="34" charset="0"/>
                <a:ea typeface="Calibri" panose="020F0502020204030204" pitchFamily="34" charset="0"/>
              </a:rPr>
              <a:t>SMTP</a:t>
            </a:r>
            <a:r>
              <a:rPr lang="ru-RU" dirty="0">
                <a:latin typeface="Arial Black" panose="020B0A04020102020204" pitchFamily="34" charset="0"/>
                <a:ea typeface="Calibri" panose="020F0502020204030204" pitchFamily="34" charset="0"/>
              </a:rPr>
              <a:t> и </a:t>
            </a:r>
            <a:r>
              <a:rPr lang="en-US" dirty="0">
                <a:latin typeface="Arial Black" panose="020B0A04020102020204" pitchFamily="34" charset="0"/>
                <a:ea typeface="Calibri" panose="020F0502020204030204" pitchFamily="34" charset="0"/>
              </a:rPr>
              <a:t>POP</a:t>
            </a:r>
            <a:r>
              <a:rPr lang="ru-RU" dirty="0">
                <a:latin typeface="Arial Black" panose="020B0A04020102020204" pitchFamily="34" charset="0"/>
                <a:ea typeface="Calibri" panose="020F0502020204030204" pitchFamily="34" charset="0"/>
              </a:rPr>
              <a:t>3 и вводим имя домена электронной почты, после чего нажимаем кнопку «</a:t>
            </a:r>
            <a:r>
              <a:rPr lang="en-US" dirty="0">
                <a:latin typeface="Arial Black" panose="020B0A04020102020204" pitchFamily="34" charset="0"/>
                <a:ea typeface="Calibri" panose="020F0502020204030204" pitchFamily="34" charset="0"/>
              </a:rPr>
              <a:t>Set</a:t>
            </a:r>
            <a:r>
              <a:rPr lang="ru-RU" dirty="0">
                <a:latin typeface="Arial Black" panose="020B0A04020102020204" pitchFamily="34" charset="0"/>
                <a:ea typeface="Calibri" panose="020F0502020204030204" pitchFamily="34" charset="0"/>
              </a:rPr>
              <a:t>». После этого создадим учётную запись для одного пользователя, введём логин и пароль и занесём запись в службу с помощью кнопки </a:t>
            </a:r>
            <a:r>
              <a:rPr lang="ru-RU" dirty="0" smtClean="0">
                <a:latin typeface="Arial Black" panose="020B0A04020102020204" pitchFamily="34" charset="0"/>
                <a:ea typeface="Calibri" panose="020F0502020204030204" pitchFamily="34" charset="0"/>
              </a:rPr>
              <a:t>«+».</a:t>
            </a:r>
            <a:endParaRPr lang="ru-RU" dirty="0">
              <a:latin typeface="Arial Black" panose="020B0A04020102020204" pitchFamily="34" charset="0"/>
            </a:endParaRPr>
          </a:p>
        </p:txBody>
      </p:sp>
      <p:pic>
        <p:nvPicPr>
          <p:cNvPr id="3" name="Рисунок 2"/>
          <p:cNvPicPr/>
          <p:nvPr/>
        </p:nvPicPr>
        <p:blipFill>
          <a:blip r:embed="rId2" cstate="print"/>
          <a:stretch>
            <a:fillRect/>
          </a:stretch>
        </p:blipFill>
        <p:spPr>
          <a:xfrm>
            <a:off x="2333683" y="2318806"/>
            <a:ext cx="7558255" cy="4189814"/>
          </a:xfrm>
          <a:prstGeom prst="rect">
            <a:avLst/>
          </a:prstGeom>
        </p:spPr>
      </p:pic>
    </p:spTree>
    <p:extLst>
      <p:ext uri="{BB962C8B-B14F-4D97-AF65-F5344CB8AC3E}">
        <p14:creationId xmlns:p14="http://schemas.microsoft.com/office/powerpoint/2010/main" xmlns="" val="25181011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09011" y="285788"/>
            <a:ext cx="8935452" cy="2308324"/>
          </a:xfrm>
          <a:prstGeom prst="rect">
            <a:avLst/>
          </a:prstGeom>
        </p:spPr>
        <p:txBody>
          <a:bodyPr wrap="square">
            <a:spAutoFit/>
          </a:bodyPr>
          <a:lstStyle/>
          <a:p>
            <a:pPr algn="ctr"/>
            <a:r>
              <a:rPr lang="ru-RU" dirty="0">
                <a:latin typeface="Arial Black" panose="020B0A04020102020204" pitchFamily="34" charset="0"/>
                <a:ea typeface="Calibri" panose="020F0502020204030204" pitchFamily="34" charset="0"/>
              </a:rPr>
              <a:t>Далее, чтобы убедиться в работоспособности нашей сети, отправим сообщение с одного компьютера на другой. Для этого вновь перейдём во вкладку </a:t>
            </a:r>
            <a:r>
              <a:rPr lang="en-US" dirty="0">
                <a:latin typeface="Arial Black" panose="020B0A04020102020204" pitchFamily="34" charset="0"/>
                <a:ea typeface="Calibri" panose="020F0502020204030204" pitchFamily="34" charset="0"/>
              </a:rPr>
              <a:t>E</a:t>
            </a:r>
            <a:r>
              <a:rPr lang="ru-RU" dirty="0">
                <a:latin typeface="Arial Black" panose="020B0A04020102020204" pitchFamily="34" charset="0"/>
                <a:ea typeface="Calibri" panose="020F0502020204030204" pitchFamily="34" charset="0"/>
              </a:rPr>
              <a:t>-</a:t>
            </a:r>
            <a:r>
              <a:rPr lang="en-US" dirty="0">
                <a:latin typeface="Arial Black" panose="020B0A04020102020204" pitchFamily="34" charset="0"/>
                <a:ea typeface="Calibri" panose="020F0502020204030204" pitchFamily="34" charset="0"/>
              </a:rPr>
              <a:t>mail</a:t>
            </a:r>
            <a:r>
              <a:rPr lang="ru-RU" dirty="0">
                <a:latin typeface="Arial Black" panose="020B0A04020102020204" pitchFamily="34" charset="0"/>
                <a:ea typeface="Calibri" panose="020F0502020204030204" pitchFamily="34" charset="0"/>
              </a:rPr>
              <a:t> и нажмём на кнопку «</a:t>
            </a:r>
            <a:r>
              <a:rPr lang="en-US" dirty="0">
                <a:latin typeface="Arial Black" panose="020B0A04020102020204" pitchFamily="34" charset="0"/>
                <a:ea typeface="Calibri" panose="020F0502020204030204" pitchFamily="34" charset="0"/>
              </a:rPr>
              <a:t>Compose</a:t>
            </a:r>
            <a:r>
              <a:rPr lang="ru-RU" dirty="0">
                <a:latin typeface="Arial Black" panose="020B0A04020102020204" pitchFamily="34" charset="0"/>
                <a:ea typeface="Calibri" panose="020F0502020204030204" pitchFamily="34" charset="0"/>
              </a:rPr>
              <a:t>». Появится форма, которую следует заполнить: в поле «</a:t>
            </a:r>
            <a:r>
              <a:rPr lang="en-US" dirty="0">
                <a:latin typeface="Arial Black" panose="020B0A04020102020204" pitchFamily="34" charset="0"/>
                <a:ea typeface="Calibri" panose="020F0502020204030204" pitchFamily="34" charset="0"/>
              </a:rPr>
              <a:t>To</a:t>
            </a:r>
            <a:r>
              <a:rPr lang="ru-RU" dirty="0">
                <a:latin typeface="Arial Black" panose="020B0A04020102020204" pitchFamily="34" charset="0"/>
                <a:ea typeface="Calibri" panose="020F0502020204030204" pitchFamily="34" charset="0"/>
              </a:rPr>
              <a:t>» задаётся адрес электронной почты, на которую будет отправлено сообщение, поле «</a:t>
            </a:r>
            <a:r>
              <a:rPr lang="en-US" dirty="0">
                <a:latin typeface="Arial Black" panose="020B0A04020102020204" pitchFamily="34" charset="0"/>
                <a:ea typeface="Calibri" panose="020F0502020204030204" pitchFamily="34" charset="0"/>
              </a:rPr>
              <a:t>Subject</a:t>
            </a:r>
            <a:r>
              <a:rPr lang="ru-RU" dirty="0">
                <a:latin typeface="Arial Black" panose="020B0A04020102020204" pitchFamily="34" charset="0"/>
                <a:ea typeface="Calibri" panose="020F0502020204030204" pitchFamily="34" charset="0"/>
              </a:rPr>
              <a:t>» содержит заголовок письма, ну а чуть ниже пишется само сообщение. Для отправки сообщения необходимо нажать на кнопку </a:t>
            </a:r>
            <a:r>
              <a:rPr lang="en-US" dirty="0" smtClean="0">
                <a:latin typeface="Arial Black" panose="020B0A04020102020204" pitchFamily="34" charset="0"/>
                <a:ea typeface="Calibri" panose="020F0502020204030204" pitchFamily="34" charset="0"/>
              </a:rPr>
              <a:t>Send</a:t>
            </a:r>
            <a:r>
              <a:rPr lang="ru-RU" dirty="0" smtClean="0">
                <a:latin typeface="Arial Black" panose="020B0A04020102020204" pitchFamily="34" charset="0"/>
                <a:ea typeface="Calibri" panose="020F0502020204030204" pitchFamily="34" charset="0"/>
              </a:rPr>
              <a:t>.</a:t>
            </a:r>
            <a:endParaRPr lang="ru-RU" dirty="0">
              <a:latin typeface="Arial Black" panose="020B0A04020102020204" pitchFamily="34" charset="0"/>
            </a:endParaRPr>
          </a:p>
        </p:txBody>
      </p:sp>
      <p:pic>
        <p:nvPicPr>
          <p:cNvPr id="3" name="Рисунок 2"/>
          <p:cNvPicPr/>
          <p:nvPr/>
        </p:nvPicPr>
        <p:blipFill>
          <a:blip r:embed="rId2" cstate="print"/>
          <a:stretch>
            <a:fillRect/>
          </a:stretch>
        </p:blipFill>
        <p:spPr>
          <a:xfrm>
            <a:off x="1909011" y="2819745"/>
            <a:ext cx="8935452" cy="3450557"/>
          </a:xfrm>
          <a:prstGeom prst="rect">
            <a:avLst/>
          </a:prstGeom>
        </p:spPr>
      </p:pic>
    </p:spTree>
    <p:extLst>
      <p:ext uri="{BB962C8B-B14F-4D97-AF65-F5344CB8AC3E}">
        <p14:creationId xmlns:p14="http://schemas.microsoft.com/office/powerpoint/2010/main" xmlns="" val="1255390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22357" y="432682"/>
            <a:ext cx="7354690" cy="923330"/>
          </a:xfrm>
          <a:prstGeom prst="rect">
            <a:avLst/>
          </a:prstGeom>
        </p:spPr>
        <p:txBody>
          <a:bodyPr wrap="square">
            <a:spAutoFit/>
          </a:bodyPr>
          <a:lstStyle/>
          <a:p>
            <a:pPr algn="ctr"/>
            <a:r>
              <a:rPr lang="ru-RU" dirty="0">
                <a:latin typeface="Arial Black" panose="020B0A04020102020204" pitchFamily="34" charset="0"/>
                <a:ea typeface="Calibri" panose="020F0502020204030204" pitchFamily="34" charset="0"/>
              </a:rPr>
              <a:t>Далее перейдём в главное меню программы и сможем увидеть то, что пакет отправился от устройства к устройству</a:t>
            </a:r>
            <a:endParaRPr lang="ru-RU" dirty="0">
              <a:latin typeface="Arial Black" panose="020B0A04020102020204" pitchFamily="34" charset="0"/>
            </a:endParaRPr>
          </a:p>
        </p:txBody>
      </p:sp>
      <p:pic>
        <p:nvPicPr>
          <p:cNvPr id="3" name="Рисунок 2"/>
          <p:cNvPicPr/>
          <p:nvPr/>
        </p:nvPicPr>
        <p:blipFill rotWithShape="1">
          <a:blip r:embed="rId2" cstate="print"/>
          <a:srcRect l="4901" t="17933" r="18944"/>
          <a:stretch/>
        </p:blipFill>
        <p:spPr>
          <a:xfrm>
            <a:off x="2422356" y="1620252"/>
            <a:ext cx="7283116" cy="3533608"/>
          </a:xfrm>
          <a:prstGeom prst="rect">
            <a:avLst/>
          </a:prstGeom>
        </p:spPr>
      </p:pic>
    </p:spTree>
    <p:extLst>
      <p:ext uri="{BB962C8B-B14F-4D97-AF65-F5344CB8AC3E}">
        <p14:creationId xmlns:p14="http://schemas.microsoft.com/office/powerpoint/2010/main" xmlns="" val="4940870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7690" y="1040531"/>
            <a:ext cx="9455728" cy="5016758"/>
          </a:xfrm>
          <a:prstGeom prst="rect">
            <a:avLst/>
          </a:prstGeom>
          <a:noFill/>
        </p:spPr>
        <p:txBody>
          <a:bodyPr wrap="square" rtlCol="0">
            <a:spAutoFit/>
          </a:bodyPr>
          <a:lstStyle/>
          <a:p>
            <a:endParaRPr lang="ru-RU" sz="3200" dirty="0" smtClean="0">
              <a:latin typeface="Arial Black" panose="020B0A04020102020204" pitchFamily="34" charset="0"/>
            </a:endParaRPr>
          </a:p>
          <a:p>
            <a:pPr marL="285750" indent="-285750">
              <a:buFontTx/>
              <a:buChar char="-"/>
            </a:pPr>
            <a:r>
              <a:rPr lang="ru-RU" dirty="0" smtClean="0">
                <a:latin typeface="Arial Black" panose="020B0A04020102020204" pitchFamily="34" charset="0"/>
              </a:rPr>
              <a:t>(</a:t>
            </a:r>
            <a:r>
              <a:rPr lang="ru-RU" b="1" dirty="0">
                <a:latin typeface="Arial Black" panose="020B0A04020102020204" pitchFamily="34" charset="0"/>
              </a:rPr>
              <a:t>STP</a:t>
            </a:r>
            <a:r>
              <a:rPr lang="ru-RU" dirty="0">
                <a:latin typeface="Arial Black" panose="020B0A04020102020204" pitchFamily="34" charset="0"/>
              </a:rPr>
              <a:t>, </a:t>
            </a:r>
            <a:r>
              <a:rPr lang="ru-RU" b="1" dirty="0">
                <a:latin typeface="Arial Black" panose="020B0A04020102020204" pitchFamily="34" charset="0"/>
              </a:rPr>
              <a:t>протокол</a:t>
            </a:r>
            <a:r>
              <a:rPr lang="ru-RU" dirty="0">
                <a:latin typeface="Arial Black" panose="020B0A04020102020204" pitchFamily="34" charset="0"/>
              </a:rPr>
              <a:t> покрывающего дерева) — канальный </a:t>
            </a:r>
            <a:r>
              <a:rPr lang="ru-RU" b="1" dirty="0">
                <a:latin typeface="Arial Black" panose="020B0A04020102020204" pitchFamily="34" charset="0"/>
              </a:rPr>
              <a:t>протокол</a:t>
            </a:r>
            <a:r>
              <a:rPr lang="ru-RU" dirty="0">
                <a:latin typeface="Arial Black" panose="020B0A04020102020204" pitchFamily="34" charset="0"/>
              </a:rPr>
              <a:t>. Основной задачей </a:t>
            </a:r>
            <a:r>
              <a:rPr lang="ru-RU" b="1" dirty="0">
                <a:latin typeface="Arial Black" panose="020B0A04020102020204" pitchFamily="34" charset="0"/>
              </a:rPr>
              <a:t>STP</a:t>
            </a:r>
            <a:r>
              <a:rPr lang="ru-RU" dirty="0">
                <a:latin typeface="Arial Black" panose="020B0A04020102020204" pitchFamily="34" charset="0"/>
              </a:rPr>
              <a:t> является устранение петель в топологии произвольной сети </a:t>
            </a:r>
            <a:r>
              <a:rPr lang="ru-RU" dirty="0" err="1">
                <a:latin typeface="Arial Black" panose="020B0A04020102020204" pitchFamily="34" charset="0"/>
              </a:rPr>
              <a:t>Ethernet</a:t>
            </a:r>
            <a:r>
              <a:rPr lang="ru-RU" dirty="0">
                <a:latin typeface="Arial Black" panose="020B0A04020102020204" pitchFamily="34" charset="0"/>
              </a:rPr>
              <a:t>, в которой есть один или более сетевых мостов, связанных избыточными соединениями</a:t>
            </a:r>
            <a:r>
              <a:rPr lang="ru-RU" dirty="0" smtClean="0">
                <a:latin typeface="Arial Black" panose="020B0A04020102020204" pitchFamily="34" charset="0"/>
              </a:rPr>
              <a:t>.</a:t>
            </a:r>
          </a:p>
          <a:p>
            <a:pPr marL="285750" indent="-285750">
              <a:buFontTx/>
              <a:buChar char="-"/>
            </a:pPr>
            <a:endParaRPr lang="ru-RU" dirty="0" smtClean="0">
              <a:latin typeface="Arial Black" panose="020B0A04020102020204" pitchFamily="34" charset="0"/>
            </a:endParaRPr>
          </a:p>
          <a:p>
            <a:pPr marL="285750" indent="-285750">
              <a:buFontTx/>
              <a:buChar char="-"/>
            </a:pPr>
            <a:r>
              <a:rPr lang="ru-RU" dirty="0" smtClean="0">
                <a:latin typeface="Arial Black" panose="020B0A04020102020204" pitchFamily="34" charset="0"/>
              </a:rPr>
              <a:t>В </a:t>
            </a:r>
            <a:r>
              <a:rPr lang="ru-RU" dirty="0">
                <a:latin typeface="Arial Black" panose="020B0A04020102020204" pitchFamily="34" charset="0"/>
              </a:rPr>
              <a:t>основном </a:t>
            </a:r>
            <a:r>
              <a:rPr lang="ru-RU" b="1" dirty="0">
                <a:latin typeface="Arial Black" panose="020B0A04020102020204" pitchFamily="34" charset="0"/>
              </a:rPr>
              <a:t>ICMP</a:t>
            </a:r>
            <a:r>
              <a:rPr lang="ru-RU" dirty="0">
                <a:latin typeface="Arial Black" panose="020B0A04020102020204" pitchFamily="34" charset="0"/>
              </a:rPr>
              <a:t> используется для передачи сообщений об ошибках и других исключительных ситуациях, возникших при передаче данных, например, запрашиваемая услуга недоступна, или хост, или маршрутизатор не отвечают. </a:t>
            </a:r>
            <a:endParaRPr lang="ru-RU" dirty="0" smtClean="0">
              <a:latin typeface="Arial Black" panose="020B0A04020102020204" pitchFamily="34" charset="0"/>
            </a:endParaRPr>
          </a:p>
          <a:p>
            <a:pPr marL="285750" indent="-285750">
              <a:buFontTx/>
              <a:buChar char="-"/>
            </a:pPr>
            <a:endParaRPr lang="ru-RU" dirty="0" smtClean="0">
              <a:latin typeface="Arial Black" panose="020B0A04020102020204" pitchFamily="34" charset="0"/>
            </a:endParaRPr>
          </a:p>
          <a:p>
            <a:pPr marL="285750" indent="-285750">
              <a:buFontTx/>
              <a:buChar char="-"/>
            </a:pPr>
            <a:r>
              <a:rPr lang="ru-RU" dirty="0" smtClean="0">
                <a:latin typeface="Arial Black" panose="020B0A04020102020204" pitchFamily="34" charset="0"/>
              </a:rPr>
              <a:t>DNS </a:t>
            </a:r>
            <a:r>
              <a:rPr lang="ru-RU" dirty="0">
                <a:latin typeface="Arial Black" panose="020B0A04020102020204" pitchFamily="34" charset="0"/>
              </a:rPr>
              <a:t>— компьютерная распределённая система для получения информации о доменах. Чаще всего используется для получения IP-адреса по имени хоста, получения информации о маршрутизации почты и/или обслуживающих узлах для протоколов в </a:t>
            </a:r>
            <a:r>
              <a:rPr lang="ru-RU" dirty="0" smtClean="0">
                <a:latin typeface="Arial Black" panose="020B0A04020102020204" pitchFamily="34" charset="0"/>
              </a:rPr>
              <a:t>домене</a:t>
            </a:r>
          </a:p>
          <a:p>
            <a:pPr marL="285750" indent="-285750">
              <a:buFontTx/>
              <a:buChar char="-"/>
            </a:pPr>
            <a:endParaRPr lang="ru-RU" dirty="0" smtClean="0">
              <a:latin typeface="Arial Black" panose="020B0A04020102020204" pitchFamily="34" charset="0"/>
            </a:endParaRPr>
          </a:p>
        </p:txBody>
      </p:sp>
      <p:sp>
        <p:nvSpPr>
          <p:cNvPr id="3" name="Прямоугольник 2"/>
          <p:cNvSpPr/>
          <p:nvPr/>
        </p:nvSpPr>
        <p:spPr>
          <a:xfrm>
            <a:off x="1588706" y="455756"/>
            <a:ext cx="6942926" cy="584775"/>
          </a:xfrm>
          <a:prstGeom prst="rect">
            <a:avLst/>
          </a:prstGeom>
        </p:spPr>
        <p:txBody>
          <a:bodyPr wrap="none">
            <a:spAutoFit/>
          </a:bodyPr>
          <a:lstStyle/>
          <a:p>
            <a:pPr lvl="0"/>
            <a:r>
              <a:rPr lang="ru-RU" sz="3200" dirty="0">
                <a:solidFill>
                  <a:prstClr val="white"/>
                </a:solidFill>
                <a:latin typeface="Arial Black" panose="020B0A04020102020204" pitchFamily="34" charset="0"/>
              </a:rPr>
              <a:t>Основные вопросы, рейтинг:</a:t>
            </a:r>
          </a:p>
        </p:txBody>
      </p:sp>
    </p:spTree>
    <p:extLst>
      <p:ext uri="{BB962C8B-B14F-4D97-AF65-F5344CB8AC3E}">
        <p14:creationId xmlns:p14="http://schemas.microsoft.com/office/powerpoint/2010/main" xmlns="" val="2028711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34969" y="88262"/>
            <a:ext cx="5952392" cy="584775"/>
          </a:xfrm>
          <a:prstGeom prst="rect">
            <a:avLst/>
          </a:prstGeom>
          <a:noFill/>
        </p:spPr>
        <p:txBody>
          <a:bodyPr wrap="square" rtlCol="0">
            <a:spAutoFit/>
          </a:bodyPr>
          <a:lstStyle/>
          <a:p>
            <a:r>
              <a:rPr lang="ru-RU" sz="3200" dirty="0" smtClean="0">
                <a:latin typeface="Arial Black" panose="020B0A04020102020204" pitchFamily="34" charset="0"/>
              </a:rPr>
              <a:t>Функциональность сети:</a:t>
            </a:r>
            <a:endParaRPr lang="ru-RU" sz="3200" dirty="0">
              <a:latin typeface="Arial Black" panose="020B0A04020102020204" pitchFamily="34" charset="0"/>
            </a:endParaRPr>
          </a:p>
        </p:txBody>
      </p:sp>
      <p:sp>
        <p:nvSpPr>
          <p:cNvPr id="3" name="TextBox 2"/>
          <p:cNvSpPr txBox="1"/>
          <p:nvPr/>
        </p:nvSpPr>
        <p:spPr>
          <a:xfrm>
            <a:off x="5034969" y="905777"/>
            <a:ext cx="7104183" cy="1477328"/>
          </a:xfrm>
          <a:prstGeom prst="rect">
            <a:avLst/>
          </a:prstGeom>
          <a:noFill/>
        </p:spPr>
        <p:txBody>
          <a:bodyPr wrap="square" rtlCol="0">
            <a:spAutoFit/>
          </a:bodyPr>
          <a:lstStyle/>
          <a:p>
            <a:r>
              <a:rPr lang="ru-RU" dirty="0">
                <a:latin typeface="Arial Black" panose="020B0A04020102020204" pitchFamily="34" charset="0"/>
              </a:rPr>
              <a:t>После создания </a:t>
            </a:r>
            <a:r>
              <a:rPr lang="en-US" dirty="0">
                <a:latin typeface="Arial Black" panose="020B0A04020102020204" pitchFamily="34" charset="0"/>
              </a:rPr>
              <a:t>IP</a:t>
            </a:r>
            <a:r>
              <a:rPr lang="ru-RU" dirty="0">
                <a:latin typeface="Arial Black" panose="020B0A04020102020204" pitchFamily="34" charset="0"/>
              </a:rPr>
              <a:t>-адресов устройствам сети, в командной строке можно просмотреть функциональность какого-либо устройства, с помощью </a:t>
            </a:r>
            <a:r>
              <a:rPr lang="ru-RU" dirty="0" smtClean="0">
                <a:latin typeface="Arial Black" panose="020B0A04020102020204" pitchFamily="34" charset="0"/>
              </a:rPr>
              <a:t>команды, </a:t>
            </a:r>
            <a:r>
              <a:rPr lang="ru-RU" dirty="0">
                <a:latin typeface="Arial Black" panose="020B0A04020102020204" pitchFamily="34" charset="0"/>
              </a:rPr>
              <a:t>представленной на </a:t>
            </a:r>
            <a:r>
              <a:rPr lang="ru-RU" dirty="0" smtClean="0">
                <a:latin typeface="Arial Black" panose="020B0A04020102020204" pitchFamily="34" charset="0"/>
              </a:rPr>
              <a:t>рисунке ниже:</a:t>
            </a:r>
            <a:endParaRPr lang="ru-RU" dirty="0">
              <a:latin typeface="Arial Black" panose="020B0A04020102020204" pitchFamily="34" charset="0"/>
            </a:endParaRPr>
          </a:p>
        </p:txBody>
      </p:sp>
      <p:pic>
        <p:nvPicPr>
          <p:cNvPr id="4" name="Рисунок 3"/>
          <p:cNvPicPr/>
          <p:nvPr/>
        </p:nvPicPr>
        <p:blipFill rotWithShape="1">
          <a:blip r:embed="rId2" cstate="print"/>
          <a:srcRect l="43595" t="14673" r="36307" b="61998"/>
          <a:stretch/>
        </p:blipFill>
        <p:spPr bwMode="auto">
          <a:xfrm>
            <a:off x="5134443" y="3046820"/>
            <a:ext cx="3407874" cy="2752921"/>
          </a:xfrm>
          <a:prstGeom prst="rect">
            <a:avLst/>
          </a:prstGeom>
          <a:ln>
            <a:noFill/>
          </a:ln>
          <a:extLst>
            <a:ext uri="{53640926-AAD7-44D8-BBD7-CCE9431645EC}">
              <a14:shadowObscured xmlns:a14="http://schemas.microsoft.com/office/drawing/2010/main" xmlns=""/>
            </a:ext>
          </a:extLst>
        </p:spPr>
      </p:pic>
      <p:sp>
        <p:nvSpPr>
          <p:cNvPr id="5" name="TextBox 4"/>
          <p:cNvSpPr txBox="1"/>
          <p:nvPr/>
        </p:nvSpPr>
        <p:spPr>
          <a:xfrm>
            <a:off x="366521" y="305613"/>
            <a:ext cx="4668448" cy="1200329"/>
          </a:xfrm>
          <a:prstGeom prst="rect">
            <a:avLst/>
          </a:prstGeom>
          <a:noFill/>
        </p:spPr>
        <p:txBody>
          <a:bodyPr wrap="square" rtlCol="0">
            <a:spAutoFit/>
          </a:bodyPr>
          <a:lstStyle/>
          <a:p>
            <a:r>
              <a:rPr lang="ru-RU" dirty="0" smtClean="0">
                <a:latin typeface="Arial Black" panose="020B0A04020102020204" pitchFamily="34" charset="0"/>
              </a:rPr>
              <a:t>При проверке всяческих параметров сетевых устройств мы часто будем обращаться к командной строке. </a:t>
            </a:r>
            <a:endParaRPr lang="ru-RU" dirty="0">
              <a:latin typeface="Arial Black" panose="020B0A04020102020204" pitchFamily="34" charset="0"/>
            </a:endParaRPr>
          </a:p>
        </p:txBody>
      </p:sp>
      <p:sp>
        <p:nvSpPr>
          <p:cNvPr id="6" name="TextBox 5"/>
          <p:cNvSpPr txBox="1"/>
          <p:nvPr/>
        </p:nvSpPr>
        <p:spPr>
          <a:xfrm>
            <a:off x="8587060" y="2980302"/>
            <a:ext cx="3472959" cy="1200329"/>
          </a:xfrm>
          <a:prstGeom prst="rect">
            <a:avLst/>
          </a:prstGeom>
          <a:noFill/>
        </p:spPr>
        <p:txBody>
          <a:bodyPr wrap="square" rtlCol="0">
            <a:spAutoFit/>
          </a:bodyPr>
          <a:lstStyle/>
          <a:p>
            <a:r>
              <a:rPr lang="ru-RU" dirty="0" smtClean="0">
                <a:latin typeface="Arial Black" panose="020B0A04020102020204" pitchFamily="34" charset="0"/>
              </a:rPr>
              <a:t>Данная команда рассматривает отчёт о </a:t>
            </a:r>
            <a:r>
              <a:rPr lang="ru-RU" dirty="0" err="1" smtClean="0">
                <a:latin typeface="Arial Black" panose="020B0A04020102020204" pitchFamily="34" charset="0"/>
              </a:rPr>
              <a:t>пинге</a:t>
            </a:r>
            <a:r>
              <a:rPr lang="ru-RU" dirty="0" smtClean="0">
                <a:latin typeface="Arial Black" panose="020B0A04020102020204" pitchFamily="34" charset="0"/>
              </a:rPr>
              <a:t> данного </a:t>
            </a:r>
            <a:r>
              <a:rPr lang="en-US" dirty="0" err="1" smtClean="0">
                <a:latin typeface="Arial Black" panose="020B0A04020102020204" pitchFamily="34" charset="0"/>
              </a:rPr>
              <a:t>ip</a:t>
            </a:r>
            <a:r>
              <a:rPr lang="en-US" dirty="0" smtClean="0">
                <a:latin typeface="Arial Black" panose="020B0A04020102020204" pitchFamily="34" charset="0"/>
              </a:rPr>
              <a:t>-</a:t>
            </a:r>
            <a:r>
              <a:rPr lang="ru-RU" dirty="0" smtClean="0">
                <a:latin typeface="Arial Black" panose="020B0A04020102020204" pitchFamily="34" charset="0"/>
              </a:rPr>
              <a:t>адреса в сети.</a:t>
            </a:r>
            <a:endParaRPr lang="ru-RU" dirty="0">
              <a:latin typeface="Arial Black" panose="020B0A04020102020204" pitchFamily="34" charset="0"/>
            </a:endParaRPr>
          </a:p>
        </p:txBody>
      </p:sp>
      <p:sp>
        <p:nvSpPr>
          <p:cNvPr id="7" name="TextBox 6"/>
          <p:cNvSpPr txBox="1"/>
          <p:nvPr/>
        </p:nvSpPr>
        <p:spPr>
          <a:xfrm>
            <a:off x="366521" y="4618879"/>
            <a:ext cx="4123592" cy="1477328"/>
          </a:xfrm>
          <a:prstGeom prst="rect">
            <a:avLst/>
          </a:prstGeom>
          <a:noFill/>
        </p:spPr>
        <p:txBody>
          <a:bodyPr wrap="square" rtlCol="0">
            <a:spAutoFit/>
          </a:bodyPr>
          <a:lstStyle/>
          <a:p>
            <a:r>
              <a:rPr lang="ru-RU" dirty="0" smtClean="0">
                <a:latin typeface="Arial Black" panose="020B0A04020102020204" pitchFamily="34" charset="0"/>
              </a:rPr>
              <a:t>Чтобы полностью убедиться в работоспособности данной сети, нам необходимо просмотреть передачу пакетов внутри сети.</a:t>
            </a:r>
            <a:endParaRPr lang="ru-RU" dirty="0">
              <a:latin typeface="Arial Black" panose="020B0A04020102020204" pitchFamily="34" charset="0"/>
            </a:endParaRPr>
          </a:p>
        </p:txBody>
      </p:sp>
      <p:pic>
        <p:nvPicPr>
          <p:cNvPr id="8" name="Рисунок 7"/>
          <p:cNvPicPr/>
          <p:nvPr/>
        </p:nvPicPr>
        <p:blipFill rotWithShape="1">
          <a:blip r:embed="rId3" cstate="print"/>
          <a:srcRect l="52409" t="21035" r="25655" b="47095"/>
          <a:stretch/>
        </p:blipFill>
        <p:spPr bwMode="auto">
          <a:xfrm>
            <a:off x="434366" y="1723293"/>
            <a:ext cx="3411417" cy="264737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1517774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2384" y="1441828"/>
            <a:ext cx="11670324" cy="923330"/>
          </a:xfrm>
          <a:prstGeom prst="rect">
            <a:avLst/>
          </a:prstGeom>
        </p:spPr>
        <p:txBody>
          <a:bodyPr wrap="square">
            <a:spAutoFit/>
          </a:bodyPr>
          <a:lstStyle/>
          <a:p>
            <a:pPr algn="ctr"/>
            <a:r>
              <a:rPr lang="ru-RU" dirty="0">
                <a:latin typeface="Arial Black" panose="020B0A04020102020204" pitchFamily="34" charset="0"/>
              </a:rPr>
              <a:t>Однако, это не все преимущества </a:t>
            </a:r>
            <a:r>
              <a:rPr lang="ru-RU" dirty="0" err="1">
                <a:latin typeface="Arial Black" panose="020B0A04020102020204" pitchFamily="34" charset="0"/>
              </a:rPr>
              <a:t>Packet</a:t>
            </a:r>
            <a:r>
              <a:rPr lang="ru-RU" dirty="0">
                <a:latin typeface="Arial Black" panose="020B0A04020102020204" pitchFamily="34" charset="0"/>
              </a:rPr>
              <a:t> </a:t>
            </a:r>
            <a:r>
              <a:rPr lang="ru-RU" dirty="0" err="1">
                <a:latin typeface="Arial Black" panose="020B0A04020102020204" pitchFamily="34" charset="0"/>
              </a:rPr>
              <a:t>Tracer</a:t>
            </a:r>
            <a:r>
              <a:rPr lang="ru-RU" dirty="0">
                <a:latin typeface="Arial Black" panose="020B0A04020102020204" pitchFamily="34" charset="0"/>
              </a:rPr>
              <a:t>: в «Режиме симуляции» можно не</a:t>
            </a:r>
          </a:p>
          <a:p>
            <a:pPr algn="ctr"/>
            <a:r>
              <a:rPr lang="ru-RU" dirty="0">
                <a:latin typeface="Arial Black" panose="020B0A04020102020204" pitchFamily="34" charset="0"/>
              </a:rPr>
              <a:t>только отслеживать используемые протоколы, но и видеть, на каком из семи уровней</a:t>
            </a:r>
          </a:p>
          <a:p>
            <a:pPr algn="ctr"/>
            <a:r>
              <a:rPr lang="ru-RU" dirty="0">
                <a:latin typeface="Arial Black" panose="020B0A04020102020204" pitchFamily="34" charset="0"/>
              </a:rPr>
              <a:t>модели OSI данный протокол задействован</a:t>
            </a:r>
          </a:p>
        </p:txBody>
      </p:sp>
      <p:sp>
        <p:nvSpPr>
          <p:cNvPr id="3" name="TextBox 2"/>
          <p:cNvSpPr txBox="1"/>
          <p:nvPr/>
        </p:nvSpPr>
        <p:spPr>
          <a:xfrm>
            <a:off x="3914784" y="307730"/>
            <a:ext cx="4485523" cy="584775"/>
          </a:xfrm>
          <a:prstGeom prst="rect">
            <a:avLst/>
          </a:prstGeom>
          <a:noFill/>
        </p:spPr>
        <p:txBody>
          <a:bodyPr wrap="none" rtlCol="0">
            <a:spAutoFit/>
          </a:bodyPr>
          <a:lstStyle/>
          <a:p>
            <a:r>
              <a:rPr lang="ru-RU" sz="3200" dirty="0" smtClean="0">
                <a:latin typeface="Arial Black" panose="020B0A04020102020204" pitchFamily="34" charset="0"/>
              </a:rPr>
              <a:t>Режим симуляции</a:t>
            </a:r>
            <a:endParaRPr lang="ru-RU" sz="3200" dirty="0">
              <a:latin typeface="Arial Black" panose="020B0A04020102020204" pitchFamily="34" charset="0"/>
            </a:endParaRPr>
          </a:p>
        </p:txBody>
      </p:sp>
      <p:pic>
        <p:nvPicPr>
          <p:cNvPr id="5" name="Рисунок 4"/>
          <p:cNvPicPr/>
          <p:nvPr/>
        </p:nvPicPr>
        <p:blipFill rotWithShape="1">
          <a:blip r:embed="rId2" cstate="print"/>
          <a:srcRect l="63570" t="44425" r="11153" b="35163"/>
          <a:stretch/>
        </p:blipFill>
        <p:spPr bwMode="auto">
          <a:xfrm>
            <a:off x="1092321" y="2597958"/>
            <a:ext cx="9959609" cy="4005065"/>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7440257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01208" y="2542535"/>
            <a:ext cx="8534400" cy="1507067"/>
          </a:xfrm>
        </p:spPr>
        <p:txBody>
          <a:bodyPr/>
          <a:lstStyle/>
          <a:p>
            <a:pPr algn="ctr"/>
            <a:r>
              <a:rPr lang="ru-RU" dirty="0" smtClean="0">
                <a:latin typeface="Arial Black" panose="020B0A04020102020204" pitchFamily="34" charset="0"/>
              </a:rPr>
              <a:t>Лабораторная работа №2</a:t>
            </a:r>
            <a:endParaRPr lang="ru-RU" dirty="0">
              <a:latin typeface="Arial Black" panose="020B0A04020102020204" pitchFamily="34" charset="0"/>
            </a:endParaRPr>
          </a:p>
        </p:txBody>
      </p:sp>
    </p:spTree>
    <p:extLst>
      <p:ext uri="{BB962C8B-B14F-4D97-AF65-F5344CB8AC3E}">
        <p14:creationId xmlns:p14="http://schemas.microsoft.com/office/powerpoint/2010/main" xmlns="" val="20501101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300" y="298717"/>
            <a:ext cx="5085345" cy="2585323"/>
          </a:xfrm>
          <a:prstGeom prst="rect">
            <a:avLst/>
          </a:prstGeom>
          <a:noFill/>
        </p:spPr>
        <p:txBody>
          <a:bodyPr wrap="square" rtlCol="0">
            <a:spAutoFit/>
          </a:bodyPr>
          <a:lstStyle/>
          <a:p>
            <a:r>
              <a:rPr lang="ru-RU" u="sng" dirty="0" smtClean="0">
                <a:latin typeface="Arial Black" panose="020B0A04020102020204" pitchFamily="34" charset="0"/>
              </a:rPr>
              <a:t>Следующим шагом в нашей работе будет </a:t>
            </a:r>
            <a:r>
              <a:rPr lang="ru-RU" dirty="0">
                <a:latin typeface="Arial Black" panose="020B0A04020102020204" pitchFamily="34" charset="0"/>
              </a:rPr>
              <a:t>п</a:t>
            </a:r>
            <a:r>
              <a:rPr lang="ru-RU" dirty="0" smtClean="0">
                <a:latin typeface="Arial Black" panose="020B0A04020102020204" pitchFamily="34" charset="0"/>
              </a:rPr>
              <a:t>олучение </a:t>
            </a:r>
            <a:r>
              <a:rPr lang="ru-RU" dirty="0">
                <a:latin typeface="Arial Black" panose="020B0A04020102020204" pitchFamily="34" charset="0"/>
              </a:rPr>
              <a:t>базовых навыков по работе с командным интерфейсом коммутаторов Cisco. Рассматриваются приемы первичной настройки коммутаторов, обеспечения их защищенности и доступности для управления.</a:t>
            </a:r>
          </a:p>
          <a:p>
            <a:pPr algn="ctr"/>
            <a:endParaRPr lang="ru-RU" dirty="0"/>
          </a:p>
        </p:txBody>
      </p:sp>
      <p:sp>
        <p:nvSpPr>
          <p:cNvPr id="3" name="Прямоугольник 2"/>
          <p:cNvSpPr/>
          <p:nvPr/>
        </p:nvSpPr>
        <p:spPr>
          <a:xfrm>
            <a:off x="6192714" y="451502"/>
            <a:ext cx="5999286" cy="1200329"/>
          </a:xfrm>
          <a:prstGeom prst="rect">
            <a:avLst/>
          </a:prstGeom>
        </p:spPr>
        <p:txBody>
          <a:bodyPr wrap="square">
            <a:spAutoFit/>
          </a:bodyPr>
          <a:lstStyle/>
          <a:p>
            <a:r>
              <a:rPr lang="ru-RU" dirty="0">
                <a:latin typeface="Arial Black" panose="020B0A04020102020204" pitchFamily="34" charset="0"/>
                <a:ea typeface="Calibri" panose="020F0502020204030204" pitchFamily="34" charset="0"/>
              </a:rPr>
              <a:t>Изменяем имена коммутаторам в соответствии их очерёдности на Cisco 1-3, во вкладках конфигурации общих настроек коммутатора</a:t>
            </a:r>
            <a:endParaRPr lang="ru-RU" dirty="0">
              <a:latin typeface="Arial Black" panose="020B0A04020102020204" pitchFamily="34" charset="0"/>
            </a:endParaRPr>
          </a:p>
        </p:txBody>
      </p:sp>
      <p:pic>
        <p:nvPicPr>
          <p:cNvPr id="4" name="Рисунок 3"/>
          <p:cNvPicPr/>
          <p:nvPr/>
        </p:nvPicPr>
        <p:blipFill rotWithShape="1">
          <a:blip r:embed="rId2" cstate="print"/>
          <a:srcRect l="53808" t="10708" r="2953" b="50737"/>
          <a:stretch/>
        </p:blipFill>
        <p:spPr bwMode="auto">
          <a:xfrm>
            <a:off x="6290878" y="1888475"/>
            <a:ext cx="5706243" cy="3486584"/>
          </a:xfrm>
          <a:prstGeom prst="rect">
            <a:avLst/>
          </a:prstGeom>
          <a:ln>
            <a:noFill/>
          </a:ln>
          <a:extLst>
            <a:ext uri="{53640926-AAD7-44D8-BBD7-CCE9431645EC}">
              <a14:shadowObscured xmlns:a14="http://schemas.microsoft.com/office/drawing/2010/main" xmlns=""/>
            </a:ext>
          </a:extLst>
        </p:spPr>
      </p:pic>
      <p:sp>
        <p:nvSpPr>
          <p:cNvPr id="5" name="Прямоугольник 4"/>
          <p:cNvSpPr/>
          <p:nvPr/>
        </p:nvSpPr>
        <p:spPr>
          <a:xfrm>
            <a:off x="449179" y="3031602"/>
            <a:ext cx="5085345" cy="1200329"/>
          </a:xfrm>
          <a:prstGeom prst="rect">
            <a:avLst/>
          </a:prstGeom>
        </p:spPr>
        <p:txBody>
          <a:bodyPr wrap="square">
            <a:spAutoFit/>
          </a:bodyPr>
          <a:lstStyle/>
          <a:p>
            <a:r>
              <a:rPr lang="ru-RU" dirty="0">
                <a:latin typeface="Arial Black" panose="020B0A04020102020204" pitchFamily="34" charset="0"/>
                <a:ea typeface="Calibri" panose="020F0502020204030204" pitchFamily="34" charset="0"/>
              </a:rPr>
              <a:t>Обеспечиваем парольный доступ к привилегированному режиму на коммутаторах с помощью командной строки</a:t>
            </a:r>
            <a:endParaRPr lang="ru-RU" dirty="0">
              <a:latin typeface="Arial Black" panose="020B0A04020102020204" pitchFamily="34" charset="0"/>
            </a:endParaRPr>
          </a:p>
        </p:txBody>
      </p:sp>
      <p:pic>
        <p:nvPicPr>
          <p:cNvPr id="6" name="Рисунок 5"/>
          <p:cNvPicPr/>
          <p:nvPr/>
        </p:nvPicPr>
        <p:blipFill rotWithShape="1">
          <a:blip r:embed="rId3" cstate="print"/>
          <a:srcRect l="50668" t="55212" r="25983" b="37286"/>
          <a:stretch/>
        </p:blipFill>
        <p:spPr bwMode="auto">
          <a:xfrm>
            <a:off x="499060" y="4379493"/>
            <a:ext cx="4985585" cy="131545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40021854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9226" y="625696"/>
            <a:ext cx="5093061" cy="369332"/>
          </a:xfrm>
          <a:prstGeom prst="rect">
            <a:avLst/>
          </a:prstGeom>
        </p:spPr>
        <p:txBody>
          <a:bodyPr wrap="none">
            <a:spAutoFit/>
          </a:bodyPr>
          <a:lstStyle/>
          <a:p>
            <a:pPr algn="ctr"/>
            <a:r>
              <a:rPr lang="ru-RU" dirty="0">
                <a:latin typeface="Arial Black" panose="020B0A04020102020204" pitchFamily="34" charset="0"/>
                <a:ea typeface="Calibri" panose="020F0502020204030204" pitchFamily="34" charset="0"/>
              </a:rPr>
              <a:t>Задаем </a:t>
            </a:r>
            <a:r>
              <a:rPr lang="en-US" dirty="0">
                <a:latin typeface="Arial Black" panose="020B0A04020102020204" pitchFamily="34" charset="0"/>
                <a:ea typeface="Calibri" panose="020F0502020204030204" pitchFamily="34" charset="0"/>
              </a:rPr>
              <a:t>IP</a:t>
            </a:r>
            <a:r>
              <a:rPr lang="ru-RU" dirty="0">
                <a:latin typeface="Arial Black" panose="020B0A04020102020204" pitchFamily="34" charset="0"/>
                <a:ea typeface="Calibri" panose="020F0502020204030204" pitchFamily="34" charset="0"/>
              </a:rPr>
              <a:t>-адреса устройствам в сети</a:t>
            </a:r>
            <a:endParaRPr lang="ru-RU" dirty="0">
              <a:latin typeface="Arial Black" panose="020B0A04020102020204" pitchFamily="34" charset="0"/>
            </a:endParaRPr>
          </a:p>
        </p:txBody>
      </p:sp>
      <p:pic>
        <p:nvPicPr>
          <p:cNvPr id="3" name="Рисунок 2"/>
          <p:cNvPicPr/>
          <p:nvPr/>
        </p:nvPicPr>
        <p:blipFill rotWithShape="1">
          <a:blip r:embed="rId2" cstate="print"/>
          <a:srcRect l="55959" t="14182" r="1158" b="61018"/>
          <a:stretch/>
        </p:blipFill>
        <p:spPr bwMode="auto">
          <a:xfrm>
            <a:off x="404734" y="1087409"/>
            <a:ext cx="5514803" cy="2384508"/>
          </a:xfrm>
          <a:prstGeom prst="rect">
            <a:avLst/>
          </a:prstGeom>
          <a:ln>
            <a:noFill/>
          </a:ln>
          <a:extLst>
            <a:ext uri="{53640926-AAD7-44D8-BBD7-CCE9431645EC}">
              <a14:shadowObscured xmlns:a14="http://schemas.microsoft.com/office/drawing/2010/main" xmlns=""/>
            </a:ext>
          </a:extLst>
        </p:spPr>
      </p:pic>
      <p:sp>
        <p:nvSpPr>
          <p:cNvPr id="4" name="Прямоугольник 3"/>
          <p:cNvSpPr/>
          <p:nvPr/>
        </p:nvSpPr>
        <p:spPr>
          <a:xfrm>
            <a:off x="7974777" y="372797"/>
            <a:ext cx="3627522" cy="646331"/>
          </a:xfrm>
          <a:prstGeom prst="rect">
            <a:avLst/>
          </a:prstGeom>
        </p:spPr>
        <p:txBody>
          <a:bodyPr wrap="square">
            <a:spAutoFit/>
          </a:bodyPr>
          <a:lstStyle/>
          <a:p>
            <a:r>
              <a:rPr lang="ru-RU" dirty="0" smtClean="0">
                <a:latin typeface="Arial Black" panose="020B0A04020102020204" pitchFamily="34" charset="0"/>
                <a:ea typeface="Calibri" panose="020F0502020204030204" pitchFamily="34" charset="0"/>
              </a:rPr>
              <a:t>Переключаемся </a:t>
            </a:r>
            <a:r>
              <a:rPr lang="ru-RU" dirty="0">
                <a:latin typeface="Arial Black" panose="020B0A04020102020204" pitchFamily="34" charset="0"/>
                <a:ea typeface="Calibri" panose="020F0502020204030204" pitchFamily="34" charset="0"/>
              </a:rPr>
              <a:t>в «Режим симуляции» </a:t>
            </a:r>
            <a:endParaRPr lang="ru-RU" dirty="0">
              <a:latin typeface="Arial Black" panose="020B0A04020102020204" pitchFamily="34" charset="0"/>
            </a:endParaRPr>
          </a:p>
        </p:txBody>
      </p:sp>
      <p:pic>
        <p:nvPicPr>
          <p:cNvPr id="5" name="Рисунок 4"/>
          <p:cNvPicPr/>
          <p:nvPr/>
        </p:nvPicPr>
        <p:blipFill rotWithShape="1">
          <a:blip r:embed="rId3" cstate="print"/>
          <a:srcRect l="74707" t="36488" r="13400" b="43273"/>
          <a:stretch/>
        </p:blipFill>
        <p:spPr bwMode="auto">
          <a:xfrm>
            <a:off x="8045115" y="1214959"/>
            <a:ext cx="3096126" cy="2354718"/>
          </a:xfrm>
          <a:prstGeom prst="rect">
            <a:avLst/>
          </a:prstGeom>
          <a:ln>
            <a:noFill/>
          </a:ln>
          <a:extLst>
            <a:ext uri="{53640926-AAD7-44D8-BBD7-CCE9431645EC}">
              <a14:shadowObscured xmlns:a14="http://schemas.microsoft.com/office/drawing/2010/main" xmlns=""/>
            </a:ext>
          </a:extLst>
        </p:spPr>
      </p:pic>
      <p:pic>
        <p:nvPicPr>
          <p:cNvPr id="6" name="Рисунок 5"/>
          <p:cNvPicPr/>
          <p:nvPr/>
        </p:nvPicPr>
        <p:blipFill rotWithShape="1">
          <a:blip r:embed="rId4" cstate="print"/>
          <a:srcRect l="67664" t="28221" r="10048" b="33295"/>
          <a:stretch/>
        </p:blipFill>
        <p:spPr bwMode="auto">
          <a:xfrm>
            <a:off x="8045115" y="3937150"/>
            <a:ext cx="3096126" cy="2656156"/>
          </a:xfrm>
          <a:prstGeom prst="rect">
            <a:avLst/>
          </a:prstGeom>
          <a:ln>
            <a:noFill/>
          </a:ln>
          <a:extLst>
            <a:ext uri="{53640926-AAD7-44D8-BBD7-CCE9431645EC}">
              <a14:shadowObscured xmlns:a14="http://schemas.microsoft.com/office/drawing/2010/main" xmlns=""/>
            </a:ext>
          </a:extLst>
        </p:spPr>
      </p:pic>
      <p:sp>
        <p:nvSpPr>
          <p:cNvPr id="7" name="TextBox 6"/>
          <p:cNvSpPr txBox="1"/>
          <p:nvPr/>
        </p:nvSpPr>
        <p:spPr>
          <a:xfrm>
            <a:off x="299226" y="3937150"/>
            <a:ext cx="5620311" cy="1200329"/>
          </a:xfrm>
          <a:prstGeom prst="rect">
            <a:avLst/>
          </a:prstGeom>
          <a:noFill/>
        </p:spPr>
        <p:txBody>
          <a:bodyPr wrap="square" rtlCol="0">
            <a:spAutoFit/>
          </a:bodyPr>
          <a:lstStyle/>
          <a:p>
            <a:r>
              <a:rPr lang="ru-RU" dirty="0" smtClean="0">
                <a:latin typeface="Arial Black" panose="020B0A04020102020204" pitchFamily="34" charset="0"/>
              </a:rPr>
              <a:t>В режиме симуляции мы убедились, что пакеты отправляются среди устройств сети. Проверено наличие подключения между коммутаторами и компьютерами. </a:t>
            </a:r>
            <a:endParaRPr lang="ru-RU" dirty="0">
              <a:latin typeface="Arial Black" panose="020B0A04020102020204" pitchFamily="34" charset="0"/>
            </a:endParaRPr>
          </a:p>
        </p:txBody>
      </p:sp>
      <p:sp>
        <p:nvSpPr>
          <p:cNvPr id="8" name="Прямоугольник 7"/>
          <p:cNvSpPr/>
          <p:nvPr/>
        </p:nvSpPr>
        <p:spPr>
          <a:xfrm>
            <a:off x="3436165" y="5730398"/>
            <a:ext cx="2483372" cy="369332"/>
          </a:xfrm>
          <a:prstGeom prst="rect">
            <a:avLst/>
          </a:prstGeom>
        </p:spPr>
        <p:txBody>
          <a:bodyPr wrap="none">
            <a:spAutoFit/>
          </a:bodyPr>
          <a:lstStyle/>
          <a:p>
            <a:pPr algn="r"/>
            <a:r>
              <a:rPr lang="ru-RU" dirty="0">
                <a:latin typeface="Arial Black" panose="020B0A04020102020204" pitchFamily="34" charset="0"/>
              </a:rPr>
              <a:t>Работа окончена.</a:t>
            </a:r>
          </a:p>
        </p:txBody>
      </p:sp>
    </p:spTree>
    <p:extLst>
      <p:ext uri="{BB962C8B-B14F-4D97-AF65-F5344CB8AC3E}">
        <p14:creationId xmlns:p14="http://schemas.microsoft.com/office/powerpoint/2010/main" xmlns="" val="14331269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354024" y="2892696"/>
            <a:ext cx="8550442" cy="646331"/>
          </a:xfrm>
          <a:prstGeom prst="rect">
            <a:avLst/>
          </a:prstGeom>
        </p:spPr>
        <p:txBody>
          <a:bodyPr wrap="square">
            <a:spAutoFit/>
          </a:bodyPr>
          <a:lstStyle/>
          <a:p>
            <a:r>
              <a:rPr lang="ru-RU" sz="3600" cap="all" dirty="0">
                <a:ln w="3175" cmpd="sng">
                  <a:noFill/>
                </a:ln>
                <a:solidFill>
                  <a:prstClr val="white"/>
                </a:solidFill>
                <a:latin typeface="Arial Black" panose="020B0A04020102020204" pitchFamily="34" charset="0"/>
                <a:ea typeface="+mj-ea"/>
                <a:cs typeface="+mj-cs"/>
              </a:rPr>
              <a:t>Лабораторная работа </a:t>
            </a:r>
            <a:r>
              <a:rPr lang="ru-RU" sz="3600" cap="all" dirty="0" smtClean="0">
                <a:ln w="3175" cmpd="sng">
                  <a:noFill/>
                </a:ln>
                <a:solidFill>
                  <a:prstClr val="white"/>
                </a:solidFill>
                <a:latin typeface="Arial Black" panose="020B0A04020102020204" pitchFamily="34" charset="0"/>
                <a:ea typeface="+mj-ea"/>
                <a:cs typeface="+mj-cs"/>
              </a:rPr>
              <a:t>№3</a:t>
            </a:r>
            <a:endParaRPr lang="ru-RU" dirty="0"/>
          </a:p>
        </p:txBody>
      </p:sp>
    </p:spTree>
    <p:extLst>
      <p:ext uri="{BB962C8B-B14F-4D97-AF65-F5344CB8AC3E}">
        <p14:creationId xmlns:p14="http://schemas.microsoft.com/office/powerpoint/2010/main" xmlns="" val="1895536915"/>
      </p:ext>
    </p:extLst>
  </p:cSld>
  <p:clrMapOvr>
    <a:masterClrMapping/>
  </p:clrMapOvr>
  <p:timing>
    <p:tnLst>
      <p:par>
        <p:cTn id="1" dur="indefinite" restart="never" nodeType="tmRoot"/>
      </p:par>
    </p:tnLst>
  </p:timing>
</p:sld>
</file>

<file path=ppt/theme/theme1.xml><?xml version="1.0" encoding="utf-8"?>
<a:theme xmlns:a="http://schemas.openxmlformats.org/drawingml/2006/main" name="Сектор">
  <a:themeElements>
    <a:clrScheme name="Зеленый">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Сектор">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xmlns="" name="Slice" id="{0507925B-6AC9-4358-8E18-C330545D08F8}" vid="{13FEC7C6-62A9-40C4-99D2-581AACACAA2F}"/>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199</TotalTime>
  <Words>1685</Words>
  <Application>Microsoft Office PowerPoint</Application>
  <PresentationFormat>Произвольный</PresentationFormat>
  <Paragraphs>110</Paragraphs>
  <Slides>39</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39</vt:i4>
      </vt:variant>
    </vt:vector>
  </HeadingPairs>
  <TitlesOfParts>
    <vt:vector size="40" baseType="lpstr">
      <vt:lpstr>Сектор</vt:lpstr>
      <vt:lpstr>Cisco Packet Tracer</vt:lpstr>
      <vt:lpstr>Лабораторная работа №1</vt:lpstr>
      <vt:lpstr>Слайд 3</vt:lpstr>
      <vt:lpstr>Слайд 4</vt:lpstr>
      <vt:lpstr>Слайд 5</vt:lpstr>
      <vt:lpstr>Лабораторная работа №2</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Cisco Packet Tracer</dc:title>
  <dc:creator>cisco</dc:creator>
  <cp:lastModifiedBy>avanesyan</cp:lastModifiedBy>
  <cp:revision>25</cp:revision>
  <dcterms:created xsi:type="dcterms:W3CDTF">2020-11-02T08:21:02Z</dcterms:created>
  <dcterms:modified xsi:type="dcterms:W3CDTF">2020-11-13T05:50:18Z</dcterms:modified>
</cp:coreProperties>
</file>