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Планирование затрат</c:v>
                </c:pt>
              </c:strCache>
            </c:strRef>
          </c:tx>
          <c:dLbls>
            <c:dLbl>
              <c:idx val="0"/>
              <c:layout>
                <c:manualLayout>
                  <c:x val="-6.5800889472149371E-3"/>
                  <c:y val="7.7955564373813929E-2"/>
                </c:manualLayout>
              </c:layout>
              <c:showVal val="1"/>
            </c:dLbl>
            <c:dLbl>
              <c:idx val="1"/>
              <c:layout>
                <c:manualLayout>
                  <c:x val="9.7160250801983077E-3"/>
                  <c:y val="-0.13681331464707086"/>
                </c:manualLayout>
              </c:layout>
              <c:showVal val="1"/>
            </c:dLbl>
            <c:dLbl>
              <c:idx val="2"/>
              <c:layout>
                <c:manualLayout>
                  <c:x val="7.6741336152425468E-2"/>
                  <c:y val="-5.556408658223684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чаще планируется зарание</c:v>
                </c:pt>
                <c:pt idx="1">
                  <c:v>совершаются спонтанно</c:v>
                </c:pt>
                <c:pt idx="2">
                  <c:v>затрудняются ответить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0.69000000000000095</c:v>
                </c:pt>
                <c:pt idx="1">
                  <c:v>0.14000000000000001</c:v>
                </c:pt>
                <c:pt idx="2">
                  <c:v>0.17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затрудняюсь ответить</c:v>
                </c:pt>
                <c:pt idx="1">
                  <c:v>другое</c:v>
                </c:pt>
                <c:pt idx="2">
                  <c:v>покупаем товар в рассрочку</c:v>
                </c:pt>
                <c:pt idx="3">
                  <c:v>берем в долг у знакомых</c:v>
                </c:pt>
                <c:pt idx="4">
                  <c:v>получаем кредит в банке</c:v>
                </c:pt>
                <c:pt idx="5">
                  <c:v>покупаем на доступную сумму</c:v>
                </c:pt>
                <c:pt idx="6">
                  <c:v>покупаем товар в кредит</c:v>
                </c:pt>
                <c:pt idx="7">
                  <c:v>откладываем деньги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0.11</c:v>
                </c:pt>
                <c:pt idx="1">
                  <c:v>0.05</c:v>
                </c:pt>
                <c:pt idx="2">
                  <c:v>2.0000000000000011E-2</c:v>
                </c:pt>
                <c:pt idx="3">
                  <c:v>0.05</c:v>
                </c:pt>
                <c:pt idx="4">
                  <c:v>7.0000000000000021E-2</c:v>
                </c:pt>
                <c:pt idx="5">
                  <c:v>0.14000000000000001</c:v>
                </c:pt>
                <c:pt idx="6">
                  <c:v>0.26</c:v>
                </c:pt>
                <c:pt idx="7">
                  <c:v>0.30000000000000032</c:v>
                </c:pt>
              </c:numCache>
            </c:numRef>
          </c:val>
        </c:ser>
        <c:axId val="173904640"/>
        <c:axId val="173906176"/>
      </c:barChart>
      <c:catAx>
        <c:axId val="173904640"/>
        <c:scaling>
          <c:orientation val="minMax"/>
        </c:scaling>
        <c:axPos val="l"/>
        <c:tickLblPos val="nextTo"/>
        <c:crossAx val="173906176"/>
        <c:crosses val="autoZero"/>
        <c:auto val="1"/>
        <c:lblAlgn val="ctr"/>
        <c:lblOffset val="100"/>
      </c:catAx>
      <c:valAx>
        <c:axId val="173906176"/>
        <c:scaling>
          <c:orientation val="minMax"/>
        </c:scaling>
        <c:axPos val="b"/>
        <c:majorGridlines/>
        <c:numFmt formatCode="0%" sourceLinked="1"/>
        <c:tickLblPos val="nextTo"/>
        <c:crossAx val="1739046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Учет расходов семьи</c:v>
                </c:pt>
              </c:strCache>
            </c:strRef>
          </c:tx>
          <c:dLbls>
            <c:dLbl>
              <c:idx val="0"/>
              <c:layout>
                <c:manualLayout>
                  <c:x val="3.7086796442111401E-2"/>
                  <c:y val="-0.15610644629662257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0.11520499173714396"/>
                  <c:y val="-3.927716598655364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5.6483243414017691E-2"/>
                  <c:y val="-0.16127617481627671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непринято</c:v>
                </c:pt>
                <c:pt idx="1">
                  <c:v>затрудняюсь</c:v>
                </c:pt>
                <c:pt idx="2">
                  <c:v>принято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</c:v>
                </c:pt>
                <c:pt idx="1">
                  <c:v>7.0000000000000021E-2</c:v>
                </c:pt>
                <c:pt idx="2">
                  <c:v>0.43000000000000033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4.3735904539710393E-2"/>
                  <c:y val="-7.7238810834291044E-2"/>
                </c:manualLayout>
              </c:layout>
              <c:showVal val="1"/>
            </c:dLbl>
            <c:dLbl>
              <c:idx val="1"/>
              <c:layout>
                <c:manualLayout>
                  <c:x val="1.9880067074948991E-3"/>
                  <c:y val="3.5335242466630931E-2"/>
                </c:manualLayout>
              </c:layout>
              <c:showVal val="1"/>
            </c:dLbl>
            <c:dLbl>
              <c:idx val="2"/>
              <c:layout>
                <c:manualLayout>
                  <c:x val="1.9516805191017828E-2"/>
                  <c:y val="-8.6505567986304793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 ведут</c:v>
                </c:pt>
                <c:pt idx="1">
                  <c:v>ведут</c:v>
                </c:pt>
                <c:pt idx="2">
                  <c:v>затрудняются ответить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0.54</c:v>
                </c:pt>
                <c:pt idx="2">
                  <c:v>0.18000000000000016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Семейный бюджет и источники доходов и расходов семьи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Преподаватель: Грибова И.Н.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Изучите алгоритм расчета семейного бюджета в соответствии с предложенными таблицами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Таблица 1  - Структура доходов семьи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320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171800"/>
                <a:gridCol w="2314600"/>
              </a:tblGrid>
              <a:tr h="66713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Сведения о семейном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бюджете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Сумма в руб. 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Удельный вес, %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+30000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-3900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защита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Местные налоги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вычеты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-3000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651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Чистый доход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71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дополнительные доходы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+10000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71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 ежемесячный доход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1052736"/>
          <a:ext cx="8085584" cy="544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296"/>
                <a:gridCol w="2193184"/>
                <a:gridCol w="1991104"/>
              </a:tblGrid>
              <a:tr h="3749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Коммунальные услуги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Сумма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в 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Удельный вес, %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Электричество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Телефон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Вывоз ТБО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Техобслуживание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Антенна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Радио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35">
                <a:tc>
                  <a:txBody>
                    <a:bodyPr/>
                    <a:lstStyle/>
                    <a:p>
                      <a:r>
                        <a:rPr lang="ru-RU" dirty="0" smtClean="0"/>
                        <a:t>Обслуживание </a:t>
                      </a:r>
                      <a:r>
                        <a:rPr lang="ru-RU" dirty="0" err="1" smtClean="0"/>
                        <a:t>домофона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136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Общие расходы на коммунальные услуги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379"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Непредвиденные расходы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 учетом непредвиденных</a:t>
                      </a:r>
                      <a:r>
                        <a:rPr lang="ru-RU" sz="1800" baseline="0" dirty="0" smtClean="0"/>
                        <a:t> расходов</a:t>
                      </a:r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Таблица 2  - Структура расходов семьи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для самостоятельной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34908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Задача № 1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Составьте бюджет  семьи Ивановых и определите величину планируемых накоплений (или займов), если за январь текущего года зарплата отца и матери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составила 68 000 руб., пенсия бабушки и дедушки – 15000, доходы от сдачи в аренду жилой комнаты – 4500 руб., доходы семьи от использования приусадебного участка – 6000 руб.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Расходами в январе у семьи Ивановых являются следующие затраты: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коммунальные платежи (ЖКХ) – 10640 руб.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продукты питания – 62000 руб.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транспортные расходы – 8000 руб.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Задача № 2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 плановые накопления (или займы) и бюджет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семьи Сидоровых, если за 1 квартал текущего года зарплата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 составила 25000 руб., пенсия дедушки 7000 руб.,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доходы от индивидуальной трудовой деятельности отца -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34500 руб., доходы семь от продажи ценных бумаг – 16 000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руб. За этот период времени семья Сидоровых потратила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деньги на следующие цели: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телефонные услуги и сеть «Интернет» – 11100 руб.;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одежда и обувь – 48000 руб.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Задача № 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579296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 текущий год семьей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Мысовских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были получены:</a:t>
            </a: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1/ денежные доходы: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зарплата вместе с различными начислениями и доплатами – 380000 руб.; 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пенсий, пособий, стипендий и других соц. выплат – 60000 руб.;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2/ натуральные доходы: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 материальные блага, получаемые на приусадебном участке – 35000 руб.;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 подарки – 2500 руб.;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3/ льготы: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льготные проездные билеты для студентов и учащихся – 4224 руб.;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льготы по оплате коммунальных услуг – 12000 руб.</a:t>
            </a:r>
          </a:p>
          <a:p>
            <a:pPr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</a:p>
          <a:p>
            <a:pPr>
              <a:buNone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Расходы за этот период составили: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налоги – 87900 руб.;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плата за квартиру и (ЖКХ) – 152000 руб.;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затраты на ремонт одежды, обуви, бытовой техники, квартиры – 7000 руб.;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покупка предметов личной гигиены и аппаратуры – 28000 руб.;</a:t>
            </a:r>
          </a:p>
          <a:p>
            <a:pPr>
              <a:buFontTx/>
              <a:buChar char="-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покупка мебели – 39400 руб.</a:t>
            </a:r>
          </a:p>
          <a:p>
            <a:pPr>
              <a:buNone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Определите плановые накопления и бюджет семьи </a:t>
            </a:r>
            <a:r>
              <a:rPr lang="ru-RU" sz="3400" b="1" i="1" dirty="0" err="1" smtClean="0">
                <a:latin typeface="Times New Roman" pitchFamily="18" charset="0"/>
                <a:cs typeface="Times New Roman" pitchFamily="18" charset="0"/>
              </a:rPr>
              <a:t>Мысовских</a:t>
            </a: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Планирование затрат в семье </a:t>
            </a:r>
            <a:br>
              <a:rPr lang="ru-RU" dirty="0" smtClean="0"/>
            </a:br>
            <a:r>
              <a:rPr lang="ru-RU" dirty="0" smtClean="0"/>
              <a:t>(по результатам опроса населения)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денежных средств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Ведение учета расходов семьи </a:t>
            </a:r>
            <a:br>
              <a:rPr lang="ru-RU" dirty="0" smtClean="0"/>
            </a:br>
            <a:r>
              <a:rPr lang="ru-RU" dirty="0" smtClean="0"/>
              <a:t>(по результатам опроса населения)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Уверенность семей о выгоде ведения учета бюджета семьи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семейного бюджета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268758"/>
          <a:ext cx="871296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088232"/>
                <a:gridCol w="2592288"/>
                <a:gridCol w="2376264"/>
              </a:tblGrid>
              <a:tr h="3856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Члены семьи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Группа доходов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Вид  дохода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8071">
                <a:tc row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Папа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 работу на предприятии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Наличные рубли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 от собственности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Дивиденды от акции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6997">
                <a:tc rowSpan="3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Мама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плата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 работу в школе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Наличные рубли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Социальные пособия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а/ детское пособие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б/ пособие по безработице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Деньги, переведенные на счет в банке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виде услуг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Бесплатный проезд в городском транспорте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Услуга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6079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Бабушка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Социальные пособия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Пенсия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старости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Деньги, переведенные на счет в банке или наличные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5681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Сын студент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Социальные пособия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Стипендия 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Наличные рубли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079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Дочь - школьница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 от предпринимательской деятельности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Индивидуальная деятельность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Наличные рубли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8896">
                <a:tc rowSpan="2"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Вся семья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 от сбережений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Процент по вкладу в банке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Зачисления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счет в банке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 от собственности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Арендная плата за сдаваемую дачу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Наличные рубли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Расходы одной семьи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84976" cy="5554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832648"/>
              </a:tblGrid>
              <a:tr h="36036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Группа расходов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Содержание</a:t>
                      </a:r>
                      <a:r>
                        <a:rPr lang="ru-RU" sz="1400" b="1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</a:tr>
              <a:tr h="374343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Налоги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 на доходы физических лиц и др.</a:t>
                      </a:r>
                      <a:endParaRPr lang="ru-RU" sz="1400" b="1" dirty="0"/>
                    </a:p>
                  </a:txBody>
                  <a:tcPr/>
                </a:tc>
              </a:tr>
              <a:tr h="51863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Обязательные платежи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Плата за квартиру, телефон,</a:t>
                      </a:r>
                      <a:r>
                        <a:rPr lang="ru-RU" sz="1400" b="1" baseline="0" dirty="0" smtClean="0"/>
                        <a:t> коммунальные услуги, содержание детей в детских садах, обучение в музыкальной школе, выплата кредитов</a:t>
                      </a:r>
                      <a:endParaRPr lang="ru-RU" sz="1400" b="1" dirty="0"/>
                    </a:p>
                  </a:txBody>
                  <a:tcPr/>
                </a:tc>
              </a:tr>
              <a:tr h="51863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Питание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Приобретение продуктов и заготовка их впрок, оплата питания в столовой, кафе и т.д.</a:t>
                      </a:r>
                      <a:endParaRPr lang="ru-RU" sz="1400" b="1" dirty="0"/>
                    </a:p>
                  </a:txBody>
                  <a:tcPr/>
                </a:tc>
              </a:tr>
              <a:tr h="52305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Хозяйственно – бытовые нужды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Затраты на ремонт одежды, обуви, бытовой техники, квартиры, аппаратуры, химчистку, предметы личной</a:t>
                      </a:r>
                      <a:r>
                        <a:rPr lang="ru-RU" sz="1400" b="1" baseline="0" dirty="0" smtClean="0"/>
                        <a:t> гигиены</a:t>
                      </a:r>
                      <a:endParaRPr lang="ru-RU" sz="1400" b="1" dirty="0"/>
                    </a:p>
                  </a:txBody>
                  <a:tcPr/>
                </a:tc>
              </a:tr>
              <a:tr h="37169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Предметы личного пользования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Одежда, обувь, постельные принадлежности  </a:t>
                      </a:r>
                      <a:endParaRPr lang="ru-RU" sz="1400" b="1" dirty="0"/>
                    </a:p>
                  </a:txBody>
                  <a:tcPr/>
                </a:tc>
              </a:tr>
              <a:tr h="374343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Предметы интерьера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Мебель, светильники, картины, ковровые изделия и т.д. </a:t>
                      </a:r>
                      <a:endParaRPr lang="ru-RU" sz="1400" b="1" dirty="0"/>
                    </a:p>
                  </a:txBody>
                  <a:tcPr/>
                </a:tc>
              </a:tr>
              <a:tr h="55932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Бытовая техника и приспособления для ведения домашнего</a:t>
                      </a:r>
                      <a:r>
                        <a:rPr lang="ru-RU" sz="1400" b="1" baseline="0" dirty="0" smtClean="0"/>
                        <a:t> хозяйства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Электроплиты, кухонные принадлежности, холодильник,</a:t>
                      </a:r>
                      <a:r>
                        <a:rPr lang="ru-RU" sz="1400" b="1" baseline="0" dirty="0" smtClean="0"/>
                        <a:t> посуда, пылесос и т.д.</a:t>
                      </a:r>
                      <a:r>
                        <a:rPr lang="ru-RU" sz="1400" b="1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</a:tr>
              <a:tr h="537718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Культурные и информационные потребности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Телевизор, магнитофон, музыкальный центр, фото – кино - принадлежности, книги, газеты, журналы и т.д. </a:t>
                      </a:r>
                      <a:endParaRPr lang="ru-RU" sz="1400" b="1" dirty="0"/>
                    </a:p>
                  </a:txBody>
                  <a:tcPr/>
                </a:tc>
              </a:tr>
              <a:tr h="51863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Транспорт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Проезд в общественном транспорте, приобретение и эксплуатация легкового автомобиля, оплата услуг</a:t>
                      </a:r>
                      <a:r>
                        <a:rPr lang="ru-RU" sz="1400" b="1" baseline="0" dirty="0" smtClean="0"/>
                        <a:t> станции техобслуживания</a:t>
                      </a:r>
                      <a:endParaRPr lang="ru-RU" sz="1400" b="1" dirty="0"/>
                    </a:p>
                  </a:txBody>
                  <a:tcPr/>
                </a:tc>
              </a:tr>
              <a:tr h="52305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Спорт, туризм, увлечения,</a:t>
                      </a:r>
                      <a:r>
                        <a:rPr lang="ru-RU" sz="1400" b="1" baseline="0" dirty="0" smtClean="0"/>
                        <a:t> отдых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Спортивно туристические принадлежности, предметы, инструменты, материалы для индивидуальных увлечений</a:t>
                      </a:r>
                      <a:endParaRPr lang="ru-RU" sz="1400" b="1" dirty="0"/>
                    </a:p>
                  </a:txBody>
                  <a:tcPr/>
                </a:tc>
              </a:tr>
              <a:tr h="374343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Прочее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Детские игрушки, медикаменты и т.д.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 семьи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5449"/>
                <a:gridCol w="2139351"/>
                <a:gridCol w="2057400"/>
                <a:gridCol w="2057400"/>
              </a:tblGrid>
              <a:tr h="28898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Расходы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2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Статьи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 в руб.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Статьи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Сумма в руб.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Продукты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Собственные средства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Одежда, обувь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Средства взятые взаймы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Мебель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Ценные бумаги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Книги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Посуда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Страхование имущества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Эксплуатация машины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 баланс: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Итого баланс: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350 000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Тема: «Источники доходов семьи»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Задача № 1 Получены следующие данные о</a:t>
            </a:r>
          </a:p>
          <a:p>
            <a:pPr>
              <a:buNone/>
            </a:pPr>
            <a:r>
              <a:rPr lang="ru-RU" dirty="0" smtClean="0"/>
              <a:t>семейном бюджете в соответствии с</a:t>
            </a:r>
          </a:p>
          <a:p>
            <a:pPr>
              <a:buNone/>
            </a:pPr>
            <a:r>
              <a:rPr lang="ru-RU" dirty="0" smtClean="0"/>
              <a:t>предложенными таблицами. Удельный вес в</a:t>
            </a:r>
          </a:p>
          <a:p>
            <a:pPr>
              <a:buNone/>
            </a:pPr>
            <a:r>
              <a:rPr lang="ru-RU" dirty="0" smtClean="0"/>
              <a:t>Этой задаче рассчитывается  по следующей</a:t>
            </a:r>
          </a:p>
          <a:p>
            <a:pPr>
              <a:buNone/>
            </a:pPr>
            <a:r>
              <a:rPr lang="ru-RU" dirty="0" smtClean="0"/>
              <a:t>формуле: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Сумма дохода по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/>
              <a:t>каждой категории       </a:t>
            </a:r>
            <a:r>
              <a:rPr lang="ru-RU" b="1" dirty="0" err="1" smtClean="0"/>
              <a:t>х</a:t>
            </a:r>
            <a:r>
              <a:rPr lang="ru-RU" b="1" dirty="0" smtClean="0"/>
              <a:t> 100/ общий доход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888</Words>
  <Application>Microsoft Office PowerPoint</Application>
  <PresentationFormat>Экран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Семейный бюджет и источники доходов и расходов семьи</vt:lpstr>
      <vt:lpstr>Планирование затрат в семье  (по результатам опроса населения)</vt:lpstr>
      <vt:lpstr>Источники денежных средств</vt:lpstr>
      <vt:lpstr>Ведение учета расходов семьи  (по результатам опроса населения)</vt:lpstr>
      <vt:lpstr>Уверенность семей о выгоде ведения учета бюджета семьи</vt:lpstr>
      <vt:lpstr>Структура семейного бюджета</vt:lpstr>
      <vt:lpstr>Расходы одной семьи</vt:lpstr>
      <vt:lpstr>Баланс семьи</vt:lpstr>
      <vt:lpstr>Практическая работа Тема: «Источники доходов семьи»</vt:lpstr>
      <vt:lpstr>Практическая работа Изучите алгоритм расчета семейного бюджета в соответствии с предложенными таблицами  Таблица 1  - Структура доходов семьи</vt:lpstr>
      <vt:lpstr>Таблица 2  - Структура расходов семьи</vt:lpstr>
      <vt:lpstr>Задачи для самостоятельной работы</vt:lpstr>
      <vt:lpstr>Задача № 2</vt:lpstr>
      <vt:lpstr>Задача №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Семейный бюджет и источники доходов и расходов семьи</dc:title>
  <dc:creator>Грибова Ирина Николаевна</dc:creator>
  <cp:lastModifiedBy>Gribova</cp:lastModifiedBy>
  <cp:revision>22</cp:revision>
  <dcterms:created xsi:type="dcterms:W3CDTF">2020-10-29T13:53:52Z</dcterms:created>
  <dcterms:modified xsi:type="dcterms:W3CDTF">2020-11-05T16:50:58Z</dcterms:modified>
</cp:coreProperties>
</file>