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8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B44C8C-120C-4622-8299-B9BDB97D28D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9F6FEB3-2230-4D26-8CB8-92C91BACEDC4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5E24E072-6F02-466A-9AAD-91D5D7676DB1}" type="parTrans" cxnId="{EEFED0D5-6F13-4085-8674-25FF4228AA61}">
      <dgm:prSet/>
      <dgm:spPr/>
      <dgm:t>
        <a:bodyPr/>
        <a:lstStyle/>
        <a:p>
          <a:endParaRPr lang="ru-RU"/>
        </a:p>
      </dgm:t>
    </dgm:pt>
    <dgm:pt modelId="{B4D2C035-77F5-429D-A40B-26D460414464}" type="sibTrans" cxnId="{EEFED0D5-6F13-4085-8674-25FF4228AA61}">
      <dgm:prSet/>
      <dgm:spPr/>
      <dgm:t>
        <a:bodyPr/>
        <a:lstStyle/>
        <a:p>
          <a:endParaRPr lang="ru-RU"/>
        </a:p>
      </dgm:t>
    </dgm:pt>
    <dgm:pt modelId="{58C51CB4-1DC8-4EE2-9DC6-BFC82594237B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разработка ТЭО инвестиционного проекта;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E75F4FD-4665-426E-BA6F-4051F68EB73A}" type="parTrans" cxnId="{8B83C651-2C4E-4466-AB57-DFFA3914FC07}">
      <dgm:prSet/>
      <dgm:spPr/>
      <dgm:t>
        <a:bodyPr/>
        <a:lstStyle/>
        <a:p>
          <a:endParaRPr lang="ru-RU"/>
        </a:p>
      </dgm:t>
    </dgm:pt>
    <dgm:pt modelId="{4619792F-5093-4522-92FD-53D607C0B8FE}" type="sibTrans" cxnId="{8B83C651-2C4E-4466-AB57-DFFA3914FC07}">
      <dgm:prSet/>
      <dgm:spPr/>
      <dgm:t>
        <a:bodyPr/>
        <a:lstStyle/>
        <a:p>
          <a:endParaRPr lang="ru-RU"/>
        </a:p>
      </dgm:t>
    </dgm:pt>
    <dgm:pt modelId="{62F2802E-678F-4D4A-9DFA-FBC7AA2AA082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139EB5D4-AF6D-41FD-A5C7-B0D96C2B99BA}" type="parTrans" cxnId="{755EE595-49BE-4BF6-8B04-3342F08FF25E}">
      <dgm:prSet/>
      <dgm:spPr/>
      <dgm:t>
        <a:bodyPr/>
        <a:lstStyle/>
        <a:p>
          <a:endParaRPr lang="ru-RU"/>
        </a:p>
      </dgm:t>
    </dgm:pt>
    <dgm:pt modelId="{1E38B77D-17AC-48FD-B36D-2AAE03F63D84}" type="sibTrans" cxnId="{755EE595-49BE-4BF6-8B04-3342F08FF25E}">
      <dgm:prSet/>
      <dgm:spPr/>
      <dgm:t>
        <a:bodyPr/>
        <a:lstStyle/>
        <a:p>
          <a:endParaRPr lang="ru-RU"/>
        </a:p>
      </dgm:t>
    </dgm:pt>
    <dgm:pt modelId="{0D85792B-EB35-4D45-92E4-0DEAC923A5A1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оценка эффективности проекта;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6E0CB78-0EBF-476D-9137-80775F863207}" type="parTrans" cxnId="{148E433A-74D3-4634-AD02-412C98DAC5B3}">
      <dgm:prSet/>
      <dgm:spPr/>
      <dgm:t>
        <a:bodyPr/>
        <a:lstStyle/>
        <a:p>
          <a:endParaRPr lang="ru-RU"/>
        </a:p>
      </dgm:t>
    </dgm:pt>
    <dgm:pt modelId="{9EAD37CD-22C4-4D04-98CA-A9688A67C055}" type="sibTrans" cxnId="{148E433A-74D3-4634-AD02-412C98DAC5B3}">
      <dgm:prSet/>
      <dgm:spPr/>
      <dgm:t>
        <a:bodyPr/>
        <a:lstStyle/>
        <a:p>
          <a:endParaRPr lang="ru-RU"/>
        </a:p>
      </dgm:t>
    </dgm:pt>
    <dgm:pt modelId="{9BE6ECEF-18EC-4C33-A776-803C470D5CF8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3AF1D04E-D035-4C2C-932C-7DDAC39EF340}" type="parTrans" cxnId="{346CD57E-1D7C-4855-9776-510110ADFCF4}">
      <dgm:prSet/>
      <dgm:spPr/>
      <dgm:t>
        <a:bodyPr/>
        <a:lstStyle/>
        <a:p>
          <a:endParaRPr lang="ru-RU"/>
        </a:p>
      </dgm:t>
    </dgm:pt>
    <dgm:pt modelId="{1E09B595-C5A4-4626-AEF9-65D70AA76475}" type="sibTrans" cxnId="{346CD57E-1D7C-4855-9776-510110ADFCF4}">
      <dgm:prSet/>
      <dgm:spPr/>
      <dgm:t>
        <a:bodyPr/>
        <a:lstStyle/>
        <a:p>
          <a:endParaRPr lang="ru-RU"/>
        </a:p>
      </dgm:t>
    </dgm:pt>
    <dgm:pt modelId="{72B52495-E6E0-44E8-A13C-BFDE32D0A6CD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анализ чувствительности проекта;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1B01504-484C-4194-8DB9-6294FE67D4DB}" type="parTrans" cxnId="{41D3FF58-F2C3-482E-9BCD-A83FADE8B3A5}">
      <dgm:prSet/>
      <dgm:spPr/>
      <dgm:t>
        <a:bodyPr/>
        <a:lstStyle/>
        <a:p>
          <a:endParaRPr lang="ru-RU"/>
        </a:p>
      </dgm:t>
    </dgm:pt>
    <dgm:pt modelId="{7BB0FFBD-9D7A-4547-98F3-7CF0F50CBA56}" type="sibTrans" cxnId="{41D3FF58-F2C3-482E-9BCD-A83FADE8B3A5}">
      <dgm:prSet/>
      <dgm:spPr/>
      <dgm:t>
        <a:bodyPr/>
        <a:lstStyle/>
        <a:p>
          <a:endParaRPr lang="ru-RU"/>
        </a:p>
      </dgm:t>
    </dgm:pt>
    <dgm:pt modelId="{6F675CFF-8F68-4557-AECA-A88E35A98549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57C4632E-4C63-4271-9EB1-69034D32E42A}" type="parTrans" cxnId="{06E869DC-A38A-49D0-A9CD-8BF64D35F79D}">
      <dgm:prSet/>
      <dgm:spPr/>
      <dgm:t>
        <a:bodyPr/>
        <a:lstStyle/>
        <a:p>
          <a:endParaRPr lang="ru-RU"/>
        </a:p>
      </dgm:t>
    </dgm:pt>
    <dgm:pt modelId="{03F7F1AF-2167-4702-AA43-B5AF93763792}" type="sibTrans" cxnId="{06E869DC-A38A-49D0-A9CD-8BF64D35F79D}">
      <dgm:prSet/>
      <dgm:spPr/>
      <dgm:t>
        <a:bodyPr/>
        <a:lstStyle/>
        <a:p>
          <a:endParaRPr lang="ru-RU"/>
        </a:p>
      </dgm:t>
    </dgm:pt>
    <dgm:pt modelId="{EEAC354C-D6D8-402A-9B49-FA1D208DA171}">
      <dgm:prSet phldrT="[Текст]"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7C5E7638-8C12-4CF2-B344-9CC71818D4B8}" type="parTrans" cxnId="{B0CEEF19-2AC3-4D4A-93DB-9B67BD575B91}">
      <dgm:prSet/>
      <dgm:spPr/>
      <dgm:t>
        <a:bodyPr/>
        <a:lstStyle/>
        <a:p>
          <a:endParaRPr lang="ru-RU"/>
        </a:p>
      </dgm:t>
    </dgm:pt>
    <dgm:pt modelId="{DF2B013C-43EC-4CE2-AE72-2947502C6C31}" type="sibTrans" cxnId="{B0CEEF19-2AC3-4D4A-93DB-9B67BD575B91}">
      <dgm:prSet/>
      <dgm:spPr/>
      <dgm:t>
        <a:bodyPr/>
        <a:lstStyle/>
        <a:p>
          <a:endParaRPr lang="ru-RU"/>
        </a:p>
      </dgm:t>
    </dgm:pt>
    <dgm:pt modelId="{91BCFFCC-1AB6-429C-964B-DCABD80A48FF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контроль за ходом реализации проекта;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3626D62-DBEB-4E21-93E9-02D51954202D}" type="parTrans" cxnId="{28B1B5FB-91F1-48A7-88DA-7553D417FDA6}">
      <dgm:prSet/>
      <dgm:spPr/>
      <dgm:t>
        <a:bodyPr/>
        <a:lstStyle/>
        <a:p>
          <a:endParaRPr lang="ru-RU"/>
        </a:p>
      </dgm:t>
    </dgm:pt>
    <dgm:pt modelId="{B5762CE1-3C9D-43EF-9759-F894A6DC5643}" type="sibTrans" cxnId="{28B1B5FB-91F1-48A7-88DA-7553D417FDA6}">
      <dgm:prSet/>
      <dgm:spPr/>
      <dgm:t>
        <a:bodyPr/>
        <a:lstStyle/>
        <a:p>
          <a:endParaRPr lang="ru-RU"/>
        </a:p>
      </dgm:t>
    </dgm:pt>
    <dgm:pt modelId="{6D76739B-D982-404B-B061-AF6B5026F14C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моделирование критических ситуаций и путей их преодоления.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AEEC634-63A5-4F5C-9802-5927945D31F7}" type="parTrans" cxnId="{8362C8B6-DBA3-45C7-BB33-B9763805C898}">
      <dgm:prSet/>
      <dgm:spPr/>
      <dgm:t>
        <a:bodyPr/>
        <a:lstStyle/>
        <a:p>
          <a:endParaRPr lang="ru-RU"/>
        </a:p>
      </dgm:t>
    </dgm:pt>
    <dgm:pt modelId="{74882470-4602-44FB-98D8-97858582DA16}" type="sibTrans" cxnId="{8362C8B6-DBA3-45C7-BB33-B9763805C898}">
      <dgm:prSet/>
      <dgm:spPr/>
      <dgm:t>
        <a:bodyPr/>
        <a:lstStyle/>
        <a:p>
          <a:endParaRPr lang="ru-RU"/>
        </a:p>
      </dgm:t>
    </dgm:pt>
    <dgm:pt modelId="{800A97AB-0C1E-4517-9885-6F4A55D1D8C2}" type="pres">
      <dgm:prSet presAssocID="{98B44C8C-120C-4622-8299-B9BDB97D28D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F5B7F8-CAE0-4C81-B89A-17671E0D3BC7}" type="pres">
      <dgm:prSet presAssocID="{E9F6FEB3-2230-4D26-8CB8-92C91BACEDC4}" presName="composite" presStyleCnt="0"/>
      <dgm:spPr/>
    </dgm:pt>
    <dgm:pt modelId="{495B954F-4FB3-4092-BD28-285E08C81472}" type="pres">
      <dgm:prSet presAssocID="{E9F6FEB3-2230-4D26-8CB8-92C91BACEDC4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8B0A47-A959-4DB4-AE26-2BE3EABF164D}" type="pres">
      <dgm:prSet presAssocID="{E9F6FEB3-2230-4D26-8CB8-92C91BACEDC4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74EFC8-E3CD-4802-BAD3-6250794653E4}" type="pres">
      <dgm:prSet presAssocID="{B4D2C035-77F5-429D-A40B-26D460414464}" presName="sp" presStyleCnt="0"/>
      <dgm:spPr/>
    </dgm:pt>
    <dgm:pt modelId="{C90329A8-6C85-41EC-96A3-D38DFFEDB55E}" type="pres">
      <dgm:prSet presAssocID="{62F2802E-678F-4D4A-9DFA-FBC7AA2AA082}" presName="composite" presStyleCnt="0"/>
      <dgm:spPr/>
    </dgm:pt>
    <dgm:pt modelId="{BC4BB0C9-19A6-426C-B6EF-E0C43E884D2D}" type="pres">
      <dgm:prSet presAssocID="{62F2802E-678F-4D4A-9DFA-FBC7AA2AA082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DA5A5D-B2C9-47B0-8567-504514CD684A}" type="pres">
      <dgm:prSet presAssocID="{62F2802E-678F-4D4A-9DFA-FBC7AA2AA082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02163C-B9F5-4264-B892-7FCF955F7AEE}" type="pres">
      <dgm:prSet presAssocID="{1E38B77D-17AC-48FD-B36D-2AAE03F63D84}" presName="sp" presStyleCnt="0"/>
      <dgm:spPr/>
    </dgm:pt>
    <dgm:pt modelId="{FD11C362-D62A-4F47-831C-75A23AD0CE34}" type="pres">
      <dgm:prSet presAssocID="{9BE6ECEF-18EC-4C33-A776-803C470D5CF8}" presName="composite" presStyleCnt="0"/>
      <dgm:spPr/>
    </dgm:pt>
    <dgm:pt modelId="{FA9F9FB6-BA61-42D1-B2DE-FA93A64A0206}" type="pres">
      <dgm:prSet presAssocID="{9BE6ECEF-18EC-4C33-A776-803C470D5CF8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CD77A3-5DCC-41CD-9068-33EEF5A2F08C}" type="pres">
      <dgm:prSet presAssocID="{9BE6ECEF-18EC-4C33-A776-803C470D5CF8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9B9433-D4B4-4C12-8172-02D88D0C3D5B}" type="pres">
      <dgm:prSet presAssocID="{1E09B595-C5A4-4626-AEF9-65D70AA76475}" presName="sp" presStyleCnt="0"/>
      <dgm:spPr/>
    </dgm:pt>
    <dgm:pt modelId="{29008577-8A5B-4EF0-9555-B36AF426EF1D}" type="pres">
      <dgm:prSet presAssocID="{6F675CFF-8F68-4557-AECA-A88E35A98549}" presName="composite" presStyleCnt="0"/>
      <dgm:spPr/>
    </dgm:pt>
    <dgm:pt modelId="{DA6B241B-B874-4EA0-AB59-7D938F9A79C5}" type="pres">
      <dgm:prSet presAssocID="{6F675CFF-8F68-4557-AECA-A88E35A98549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8FDFA0-0DE5-480D-A11B-23B4843D911F}" type="pres">
      <dgm:prSet presAssocID="{6F675CFF-8F68-4557-AECA-A88E35A98549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3C9693-D4A6-42D2-B8D8-8E1010C1395C}" type="pres">
      <dgm:prSet presAssocID="{03F7F1AF-2167-4702-AA43-B5AF93763792}" presName="sp" presStyleCnt="0"/>
      <dgm:spPr/>
    </dgm:pt>
    <dgm:pt modelId="{CF0815DA-6AD7-4A5D-B4F9-55DC55F801D9}" type="pres">
      <dgm:prSet presAssocID="{EEAC354C-D6D8-402A-9B49-FA1D208DA171}" presName="composite" presStyleCnt="0"/>
      <dgm:spPr/>
    </dgm:pt>
    <dgm:pt modelId="{C9E65FBC-D1D4-4212-AE77-1F7F835B6FAF}" type="pres">
      <dgm:prSet presAssocID="{EEAC354C-D6D8-402A-9B49-FA1D208DA171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B9843D-7CFC-4E45-A54A-971A72B3E97B}" type="pres">
      <dgm:prSet presAssocID="{EEAC354C-D6D8-402A-9B49-FA1D208DA171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CEEF19-2AC3-4D4A-93DB-9B67BD575B91}" srcId="{98B44C8C-120C-4622-8299-B9BDB97D28D2}" destId="{EEAC354C-D6D8-402A-9B49-FA1D208DA171}" srcOrd="4" destOrd="0" parTransId="{7C5E7638-8C12-4CF2-B344-9CC71818D4B8}" sibTransId="{DF2B013C-43EC-4CE2-AE72-2947502C6C31}"/>
    <dgm:cxn modelId="{8B83C651-2C4E-4466-AB57-DFFA3914FC07}" srcId="{E9F6FEB3-2230-4D26-8CB8-92C91BACEDC4}" destId="{58C51CB4-1DC8-4EE2-9DC6-BFC82594237B}" srcOrd="0" destOrd="0" parTransId="{0E75F4FD-4665-426E-BA6F-4051F68EB73A}" sibTransId="{4619792F-5093-4522-92FD-53D607C0B8FE}"/>
    <dgm:cxn modelId="{861833EE-EB04-440F-9CFE-08E29E103B1B}" type="presOf" srcId="{0D85792B-EB35-4D45-92E4-0DEAC923A5A1}" destId="{D8DA5A5D-B2C9-47B0-8567-504514CD684A}" srcOrd="0" destOrd="0" presId="urn:microsoft.com/office/officeart/2005/8/layout/chevron2"/>
    <dgm:cxn modelId="{DDEE5F84-41B8-4D93-A5EA-52361E7D526B}" type="presOf" srcId="{62F2802E-678F-4D4A-9DFA-FBC7AA2AA082}" destId="{BC4BB0C9-19A6-426C-B6EF-E0C43E884D2D}" srcOrd="0" destOrd="0" presId="urn:microsoft.com/office/officeart/2005/8/layout/chevron2"/>
    <dgm:cxn modelId="{6D1E69C6-0237-44B9-91AD-0650DB48CE67}" type="presOf" srcId="{58C51CB4-1DC8-4EE2-9DC6-BFC82594237B}" destId="{ED8B0A47-A959-4DB4-AE26-2BE3EABF164D}" srcOrd="0" destOrd="0" presId="urn:microsoft.com/office/officeart/2005/8/layout/chevron2"/>
    <dgm:cxn modelId="{06E869DC-A38A-49D0-A9CD-8BF64D35F79D}" srcId="{98B44C8C-120C-4622-8299-B9BDB97D28D2}" destId="{6F675CFF-8F68-4557-AECA-A88E35A98549}" srcOrd="3" destOrd="0" parTransId="{57C4632E-4C63-4271-9EB1-69034D32E42A}" sibTransId="{03F7F1AF-2167-4702-AA43-B5AF93763792}"/>
    <dgm:cxn modelId="{EEFED0D5-6F13-4085-8674-25FF4228AA61}" srcId="{98B44C8C-120C-4622-8299-B9BDB97D28D2}" destId="{E9F6FEB3-2230-4D26-8CB8-92C91BACEDC4}" srcOrd="0" destOrd="0" parTransId="{5E24E072-6F02-466A-9AAD-91D5D7676DB1}" sibTransId="{B4D2C035-77F5-429D-A40B-26D460414464}"/>
    <dgm:cxn modelId="{41D3FF58-F2C3-482E-9BCD-A83FADE8B3A5}" srcId="{9BE6ECEF-18EC-4C33-A776-803C470D5CF8}" destId="{72B52495-E6E0-44E8-A13C-BFDE32D0A6CD}" srcOrd="0" destOrd="0" parTransId="{C1B01504-484C-4194-8DB9-6294FE67D4DB}" sibTransId="{7BB0FFBD-9D7A-4547-98F3-7CF0F50CBA56}"/>
    <dgm:cxn modelId="{8362C8B6-DBA3-45C7-BB33-B9763805C898}" srcId="{EEAC354C-D6D8-402A-9B49-FA1D208DA171}" destId="{6D76739B-D982-404B-B061-AF6B5026F14C}" srcOrd="0" destOrd="0" parTransId="{0AEEC634-63A5-4F5C-9802-5927945D31F7}" sibTransId="{74882470-4602-44FB-98D8-97858582DA16}"/>
    <dgm:cxn modelId="{755EE595-49BE-4BF6-8B04-3342F08FF25E}" srcId="{98B44C8C-120C-4622-8299-B9BDB97D28D2}" destId="{62F2802E-678F-4D4A-9DFA-FBC7AA2AA082}" srcOrd="1" destOrd="0" parTransId="{139EB5D4-AF6D-41FD-A5C7-B0D96C2B99BA}" sibTransId="{1E38B77D-17AC-48FD-B36D-2AAE03F63D84}"/>
    <dgm:cxn modelId="{3C75B993-3203-40EE-9B5C-2524377EEEEB}" type="presOf" srcId="{6F675CFF-8F68-4557-AECA-A88E35A98549}" destId="{DA6B241B-B874-4EA0-AB59-7D938F9A79C5}" srcOrd="0" destOrd="0" presId="urn:microsoft.com/office/officeart/2005/8/layout/chevron2"/>
    <dgm:cxn modelId="{28B1B5FB-91F1-48A7-88DA-7553D417FDA6}" srcId="{6F675CFF-8F68-4557-AECA-A88E35A98549}" destId="{91BCFFCC-1AB6-429C-964B-DCABD80A48FF}" srcOrd="0" destOrd="0" parTransId="{53626D62-DBEB-4E21-93E9-02D51954202D}" sibTransId="{B5762CE1-3C9D-43EF-9759-F894A6DC5643}"/>
    <dgm:cxn modelId="{0CB9EF62-5572-40F1-8E52-1867D07E822D}" type="presOf" srcId="{E9F6FEB3-2230-4D26-8CB8-92C91BACEDC4}" destId="{495B954F-4FB3-4092-BD28-285E08C81472}" srcOrd="0" destOrd="0" presId="urn:microsoft.com/office/officeart/2005/8/layout/chevron2"/>
    <dgm:cxn modelId="{E142972B-39F9-447B-9D56-CA2314385CD0}" type="presOf" srcId="{EEAC354C-D6D8-402A-9B49-FA1D208DA171}" destId="{C9E65FBC-D1D4-4212-AE77-1F7F835B6FAF}" srcOrd="0" destOrd="0" presId="urn:microsoft.com/office/officeart/2005/8/layout/chevron2"/>
    <dgm:cxn modelId="{40B240CC-3278-4180-83DE-0E7D5EA14D1C}" type="presOf" srcId="{98B44C8C-120C-4622-8299-B9BDB97D28D2}" destId="{800A97AB-0C1E-4517-9885-6F4A55D1D8C2}" srcOrd="0" destOrd="0" presId="urn:microsoft.com/office/officeart/2005/8/layout/chevron2"/>
    <dgm:cxn modelId="{DAAE5C9C-78D4-4408-8D4C-2EEC619BD24D}" type="presOf" srcId="{9BE6ECEF-18EC-4C33-A776-803C470D5CF8}" destId="{FA9F9FB6-BA61-42D1-B2DE-FA93A64A0206}" srcOrd="0" destOrd="0" presId="urn:microsoft.com/office/officeart/2005/8/layout/chevron2"/>
    <dgm:cxn modelId="{F93CB4D9-58D1-477A-88F1-91B642C250AA}" type="presOf" srcId="{91BCFFCC-1AB6-429C-964B-DCABD80A48FF}" destId="{C08FDFA0-0DE5-480D-A11B-23B4843D911F}" srcOrd="0" destOrd="0" presId="urn:microsoft.com/office/officeart/2005/8/layout/chevron2"/>
    <dgm:cxn modelId="{346CD57E-1D7C-4855-9776-510110ADFCF4}" srcId="{98B44C8C-120C-4622-8299-B9BDB97D28D2}" destId="{9BE6ECEF-18EC-4C33-A776-803C470D5CF8}" srcOrd="2" destOrd="0" parTransId="{3AF1D04E-D035-4C2C-932C-7DDAC39EF340}" sibTransId="{1E09B595-C5A4-4626-AEF9-65D70AA76475}"/>
    <dgm:cxn modelId="{08B881DD-BCBC-4F9A-96F8-0520E98081F3}" type="presOf" srcId="{72B52495-E6E0-44E8-A13C-BFDE32D0A6CD}" destId="{5DCD77A3-5DCC-41CD-9068-33EEF5A2F08C}" srcOrd="0" destOrd="0" presId="urn:microsoft.com/office/officeart/2005/8/layout/chevron2"/>
    <dgm:cxn modelId="{131C22C4-98CE-40CA-969B-2CAD13E7EF05}" type="presOf" srcId="{6D76739B-D982-404B-B061-AF6B5026F14C}" destId="{11B9843D-7CFC-4E45-A54A-971A72B3E97B}" srcOrd="0" destOrd="0" presId="urn:microsoft.com/office/officeart/2005/8/layout/chevron2"/>
    <dgm:cxn modelId="{148E433A-74D3-4634-AD02-412C98DAC5B3}" srcId="{62F2802E-678F-4D4A-9DFA-FBC7AA2AA082}" destId="{0D85792B-EB35-4D45-92E4-0DEAC923A5A1}" srcOrd="0" destOrd="0" parTransId="{76E0CB78-0EBF-476D-9137-80775F863207}" sibTransId="{9EAD37CD-22C4-4D04-98CA-A9688A67C055}"/>
    <dgm:cxn modelId="{6F7392AD-D872-4B38-AAE8-82DC92CB7A04}" type="presParOf" srcId="{800A97AB-0C1E-4517-9885-6F4A55D1D8C2}" destId="{D0F5B7F8-CAE0-4C81-B89A-17671E0D3BC7}" srcOrd="0" destOrd="0" presId="urn:microsoft.com/office/officeart/2005/8/layout/chevron2"/>
    <dgm:cxn modelId="{A6751ACC-AF46-4C41-A674-1A61CDA6507F}" type="presParOf" srcId="{D0F5B7F8-CAE0-4C81-B89A-17671E0D3BC7}" destId="{495B954F-4FB3-4092-BD28-285E08C81472}" srcOrd="0" destOrd="0" presId="urn:microsoft.com/office/officeart/2005/8/layout/chevron2"/>
    <dgm:cxn modelId="{3B93C0E5-C527-44B9-8DC5-E6883D8047A8}" type="presParOf" srcId="{D0F5B7F8-CAE0-4C81-B89A-17671E0D3BC7}" destId="{ED8B0A47-A959-4DB4-AE26-2BE3EABF164D}" srcOrd="1" destOrd="0" presId="urn:microsoft.com/office/officeart/2005/8/layout/chevron2"/>
    <dgm:cxn modelId="{3211B6FC-478B-4175-86C7-A01D3B87AAEB}" type="presParOf" srcId="{800A97AB-0C1E-4517-9885-6F4A55D1D8C2}" destId="{0474EFC8-E3CD-4802-BAD3-6250794653E4}" srcOrd="1" destOrd="0" presId="urn:microsoft.com/office/officeart/2005/8/layout/chevron2"/>
    <dgm:cxn modelId="{AE61C493-3977-4FAC-9D8D-A4DF2A07970D}" type="presParOf" srcId="{800A97AB-0C1E-4517-9885-6F4A55D1D8C2}" destId="{C90329A8-6C85-41EC-96A3-D38DFFEDB55E}" srcOrd="2" destOrd="0" presId="urn:microsoft.com/office/officeart/2005/8/layout/chevron2"/>
    <dgm:cxn modelId="{715BAA6B-45DD-44E5-892E-73047830B0B8}" type="presParOf" srcId="{C90329A8-6C85-41EC-96A3-D38DFFEDB55E}" destId="{BC4BB0C9-19A6-426C-B6EF-E0C43E884D2D}" srcOrd="0" destOrd="0" presId="urn:microsoft.com/office/officeart/2005/8/layout/chevron2"/>
    <dgm:cxn modelId="{DF2981E7-5D50-4D48-A33E-14E469D58F13}" type="presParOf" srcId="{C90329A8-6C85-41EC-96A3-D38DFFEDB55E}" destId="{D8DA5A5D-B2C9-47B0-8567-504514CD684A}" srcOrd="1" destOrd="0" presId="urn:microsoft.com/office/officeart/2005/8/layout/chevron2"/>
    <dgm:cxn modelId="{459F4EE0-9554-4BAC-8514-FF32E1548220}" type="presParOf" srcId="{800A97AB-0C1E-4517-9885-6F4A55D1D8C2}" destId="{9E02163C-B9F5-4264-B892-7FCF955F7AEE}" srcOrd="3" destOrd="0" presId="urn:microsoft.com/office/officeart/2005/8/layout/chevron2"/>
    <dgm:cxn modelId="{32843F4C-C8F1-4A3F-8ED4-6C5DB34665EB}" type="presParOf" srcId="{800A97AB-0C1E-4517-9885-6F4A55D1D8C2}" destId="{FD11C362-D62A-4F47-831C-75A23AD0CE34}" srcOrd="4" destOrd="0" presId="urn:microsoft.com/office/officeart/2005/8/layout/chevron2"/>
    <dgm:cxn modelId="{8FF8C423-B15C-4425-85A5-AB9FBB9C1E62}" type="presParOf" srcId="{FD11C362-D62A-4F47-831C-75A23AD0CE34}" destId="{FA9F9FB6-BA61-42D1-B2DE-FA93A64A0206}" srcOrd="0" destOrd="0" presId="urn:microsoft.com/office/officeart/2005/8/layout/chevron2"/>
    <dgm:cxn modelId="{583EF459-D06A-456F-8DCA-F206C4224FCE}" type="presParOf" srcId="{FD11C362-D62A-4F47-831C-75A23AD0CE34}" destId="{5DCD77A3-5DCC-41CD-9068-33EEF5A2F08C}" srcOrd="1" destOrd="0" presId="urn:microsoft.com/office/officeart/2005/8/layout/chevron2"/>
    <dgm:cxn modelId="{5C90D52E-4BCA-4291-877B-C84377976454}" type="presParOf" srcId="{800A97AB-0C1E-4517-9885-6F4A55D1D8C2}" destId="{439B9433-D4B4-4C12-8172-02D88D0C3D5B}" srcOrd="5" destOrd="0" presId="urn:microsoft.com/office/officeart/2005/8/layout/chevron2"/>
    <dgm:cxn modelId="{4F82878E-4AE5-4EDB-947A-4F142CCA5C39}" type="presParOf" srcId="{800A97AB-0C1E-4517-9885-6F4A55D1D8C2}" destId="{29008577-8A5B-4EF0-9555-B36AF426EF1D}" srcOrd="6" destOrd="0" presId="urn:microsoft.com/office/officeart/2005/8/layout/chevron2"/>
    <dgm:cxn modelId="{88D06F63-0422-4457-8D6D-182D948F7F24}" type="presParOf" srcId="{29008577-8A5B-4EF0-9555-B36AF426EF1D}" destId="{DA6B241B-B874-4EA0-AB59-7D938F9A79C5}" srcOrd="0" destOrd="0" presId="urn:microsoft.com/office/officeart/2005/8/layout/chevron2"/>
    <dgm:cxn modelId="{247FE47C-84B3-42D9-8C59-D5A314FAE933}" type="presParOf" srcId="{29008577-8A5B-4EF0-9555-B36AF426EF1D}" destId="{C08FDFA0-0DE5-480D-A11B-23B4843D911F}" srcOrd="1" destOrd="0" presId="urn:microsoft.com/office/officeart/2005/8/layout/chevron2"/>
    <dgm:cxn modelId="{8C43AFBA-FA0F-487C-A6C3-6F79B8496AD2}" type="presParOf" srcId="{800A97AB-0C1E-4517-9885-6F4A55D1D8C2}" destId="{8E3C9693-D4A6-42D2-B8D8-8E1010C1395C}" srcOrd="7" destOrd="0" presId="urn:microsoft.com/office/officeart/2005/8/layout/chevron2"/>
    <dgm:cxn modelId="{9BD94242-A4C0-496D-9422-D943383625AF}" type="presParOf" srcId="{800A97AB-0C1E-4517-9885-6F4A55D1D8C2}" destId="{CF0815DA-6AD7-4A5D-B4F9-55DC55F801D9}" srcOrd="8" destOrd="0" presId="urn:microsoft.com/office/officeart/2005/8/layout/chevron2"/>
    <dgm:cxn modelId="{9C7663FD-6F61-47FF-8972-F06E395049F9}" type="presParOf" srcId="{CF0815DA-6AD7-4A5D-B4F9-55DC55F801D9}" destId="{C9E65FBC-D1D4-4212-AE77-1F7F835B6FAF}" srcOrd="0" destOrd="0" presId="urn:microsoft.com/office/officeart/2005/8/layout/chevron2"/>
    <dgm:cxn modelId="{A903CF56-CD89-4B04-B7B3-C347A8B561BC}" type="presParOf" srcId="{CF0815DA-6AD7-4A5D-B4F9-55DC55F801D9}" destId="{11B9843D-7CFC-4E45-A54A-971A72B3E97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5B954F-4FB3-4092-BD28-285E08C81472}">
      <dsp:nvSpPr>
        <dsp:cNvPr id="0" name=""/>
        <dsp:cNvSpPr/>
      </dsp:nvSpPr>
      <dsp:spPr>
        <a:xfrm rot="5400000">
          <a:off x="-111516" y="112716"/>
          <a:ext cx="743446" cy="5204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1</a:t>
          </a:r>
          <a:endParaRPr lang="ru-RU" sz="1100" kern="1200" dirty="0"/>
        </a:p>
      </dsp:txBody>
      <dsp:txXfrm rot="5400000">
        <a:off x="-111516" y="112716"/>
        <a:ext cx="743446" cy="520412"/>
      </dsp:txXfrm>
    </dsp:sp>
    <dsp:sp modelId="{ED8B0A47-A959-4DB4-AE26-2BE3EABF164D}">
      <dsp:nvSpPr>
        <dsp:cNvPr id="0" name=""/>
        <dsp:cNvSpPr/>
      </dsp:nvSpPr>
      <dsp:spPr>
        <a:xfrm rot="5400000">
          <a:off x="4323886" y="-3802274"/>
          <a:ext cx="483239" cy="80901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разработка ТЭО инвестиционного проекта;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323886" y="-3802274"/>
        <a:ext cx="483239" cy="8090187"/>
      </dsp:txXfrm>
    </dsp:sp>
    <dsp:sp modelId="{BC4BB0C9-19A6-426C-B6EF-E0C43E884D2D}">
      <dsp:nvSpPr>
        <dsp:cNvPr id="0" name=""/>
        <dsp:cNvSpPr/>
      </dsp:nvSpPr>
      <dsp:spPr>
        <a:xfrm rot="5400000">
          <a:off x="-111516" y="732705"/>
          <a:ext cx="743446" cy="5204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2</a:t>
          </a:r>
          <a:endParaRPr lang="ru-RU" sz="1100" kern="1200" dirty="0"/>
        </a:p>
      </dsp:txBody>
      <dsp:txXfrm rot="5400000">
        <a:off x="-111516" y="732705"/>
        <a:ext cx="743446" cy="520412"/>
      </dsp:txXfrm>
    </dsp:sp>
    <dsp:sp modelId="{D8DA5A5D-B2C9-47B0-8567-504514CD684A}">
      <dsp:nvSpPr>
        <dsp:cNvPr id="0" name=""/>
        <dsp:cNvSpPr/>
      </dsp:nvSpPr>
      <dsp:spPr>
        <a:xfrm rot="5400000">
          <a:off x="4323886" y="-3182285"/>
          <a:ext cx="483239" cy="80901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оценка эффективности проекта;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323886" y="-3182285"/>
        <a:ext cx="483239" cy="8090187"/>
      </dsp:txXfrm>
    </dsp:sp>
    <dsp:sp modelId="{FA9F9FB6-BA61-42D1-B2DE-FA93A64A0206}">
      <dsp:nvSpPr>
        <dsp:cNvPr id="0" name=""/>
        <dsp:cNvSpPr/>
      </dsp:nvSpPr>
      <dsp:spPr>
        <a:xfrm rot="5400000">
          <a:off x="-111516" y="1352693"/>
          <a:ext cx="743446" cy="5204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3</a:t>
          </a:r>
          <a:endParaRPr lang="ru-RU" sz="1100" kern="1200" dirty="0"/>
        </a:p>
      </dsp:txBody>
      <dsp:txXfrm rot="5400000">
        <a:off x="-111516" y="1352693"/>
        <a:ext cx="743446" cy="520412"/>
      </dsp:txXfrm>
    </dsp:sp>
    <dsp:sp modelId="{5DCD77A3-5DCC-41CD-9068-33EEF5A2F08C}">
      <dsp:nvSpPr>
        <dsp:cNvPr id="0" name=""/>
        <dsp:cNvSpPr/>
      </dsp:nvSpPr>
      <dsp:spPr>
        <a:xfrm rot="5400000">
          <a:off x="4323886" y="-2562296"/>
          <a:ext cx="483239" cy="80901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анализ чувствительности проекта;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323886" y="-2562296"/>
        <a:ext cx="483239" cy="8090187"/>
      </dsp:txXfrm>
    </dsp:sp>
    <dsp:sp modelId="{DA6B241B-B874-4EA0-AB59-7D938F9A79C5}">
      <dsp:nvSpPr>
        <dsp:cNvPr id="0" name=""/>
        <dsp:cNvSpPr/>
      </dsp:nvSpPr>
      <dsp:spPr>
        <a:xfrm rot="5400000">
          <a:off x="-111516" y="1972682"/>
          <a:ext cx="743446" cy="5204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4</a:t>
          </a:r>
          <a:endParaRPr lang="ru-RU" sz="1100" kern="1200" dirty="0"/>
        </a:p>
      </dsp:txBody>
      <dsp:txXfrm rot="5400000">
        <a:off x="-111516" y="1972682"/>
        <a:ext cx="743446" cy="520412"/>
      </dsp:txXfrm>
    </dsp:sp>
    <dsp:sp modelId="{C08FDFA0-0DE5-480D-A11B-23B4843D911F}">
      <dsp:nvSpPr>
        <dsp:cNvPr id="0" name=""/>
        <dsp:cNvSpPr/>
      </dsp:nvSpPr>
      <dsp:spPr>
        <a:xfrm rot="5400000">
          <a:off x="4323886" y="-1942308"/>
          <a:ext cx="483239" cy="80901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контроль за ходом реализации проекта;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323886" y="-1942308"/>
        <a:ext cx="483239" cy="8090187"/>
      </dsp:txXfrm>
    </dsp:sp>
    <dsp:sp modelId="{C9E65FBC-D1D4-4212-AE77-1F7F835B6FAF}">
      <dsp:nvSpPr>
        <dsp:cNvPr id="0" name=""/>
        <dsp:cNvSpPr/>
      </dsp:nvSpPr>
      <dsp:spPr>
        <a:xfrm rot="5400000">
          <a:off x="-111516" y="2592671"/>
          <a:ext cx="743446" cy="5204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5</a:t>
          </a:r>
          <a:endParaRPr lang="ru-RU" sz="1100" kern="1200" dirty="0"/>
        </a:p>
      </dsp:txBody>
      <dsp:txXfrm rot="5400000">
        <a:off x="-111516" y="2592671"/>
        <a:ext cx="743446" cy="520412"/>
      </dsp:txXfrm>
    </dsp:sp>
    <dsp:sp modelId="{11B9843D-7CFC-4E45-A54A-971A72B3E97B}">
      <dsp:nvSpPr>
        <dsp:cNvPr id="0" name=""/>
        <dsp:cNvSpPr/>
      </dsp:nvSpPr>
      <dsp:spPr>
        <a:xfrm rot="5400000">
          <a:off x="4323886" y="-1322319"/>
          <a:ext cx="483239" cy="80901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моделирование критических ситуаций и путей их преодоления.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323886" y="-1322319"/>
        <a:ext cx="483239" cy="8090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2363163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МИНИСТЕРСТВО ОБРАЗОВАНИЯ, НАУКИ И МОЛОДЕЖНОЙ ПОЛИТИКИ КРАСНОДАРСКОГО КРАЯ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  Краснодарского края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«Новороссийский колледж строительства и экономики»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(ГАПОУ КК «НКСЭ»)</a:t>
            </a:r>
            <a:endParaRPr lang="ru-RU" sz="240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Презентация на тему :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Программный продукт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Project Expert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Целью анализа является определение степени влияния варьируемых факторов на финансовый результат проекта.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Expert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этих целей используется метод имитационного моделирования.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Варьируемые факторы можно разделять на 2 основные группы: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Факторы, влияющие на объем поступлений;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Факторы, влияющие на объем затрат.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чувствительности проекта в условиях высокой инфляции</a:t>
            </a:r>
            <a:endParaRPr lang="ru-RU" sz="3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Какие разделы включает в себя производственный план?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Какие задачи решает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Project Expert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Согласно рекомендациям ЮНИДО бизнес-план должен содержать какие разделы?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Контрольные вопросы:</a:t>
            </a:r>
            <a:endParaRPr lang="ru-RU" sz="3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40687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Expert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- компьютерная система, предназначенная для создания финансовой модели нового или действующего предприятия независимо от его отраслевой принадлежности и масштабов.</a:t>
            </a:r>
            <a:endParaRPr lang="ru-RU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1. Разработать детальный финансовый план и определить потребность в денежных средствах на перспективу. </a:t>
            </a:r>
          </a:p>
          <a:p>
            <a:r>
              <a:rPr lang="ru-RU" dirty="0" smtClean="0"/>
              <a:t>2. Определить схему финансирования предприятия, оценить возможность и эффективность привлечения денежных средств из различных источников. </a:t>
            </a:r>
          </a:p>
          <a:p>
            <a:r>
              <a:rPr lang="ru-RU" dirty="0" smtClean="0"/>
              <a:t>3. Составить план развития предприятия или реализации инвестиционного проекта, определив наиболее эффективную стратегию маркетинга, а также стратегию производства, обеспечивающую рациональное использование материальных, людских и финансовых ресурсов. </a:t>
            </a:r>
          </a:p>
          <a:p>
            <a:r>
              <a:rPr lang="ru-RU" dirty="0" smtClean="0"/>
              <a:t> 4. Разработать и смоделировать различные сценарии развития предприятия, варьируя значение факторов, способных повлиять на его финансовые результаты. </a:t>
            </a:r>
          </a:p>
          <a:p>
            <a:r>
              <a:rPr lang="ru-RU" dirty="0" smtClean="0"/>
              <a:t>5. Сформировать стандартные финансовые документы, рассчитать наиболее распространенные финансовые показатели, провести анализ эффективности текущей и перспективной деятельности предприятия. </a:t>
            </a:r>
          </a:p>
          <a:p>
            <a:r>
              <a:rPr lang="ru-RU" dirty="0" smtClean="0"/>
              <a:t>6. Подготовить оформленный бизнес-план инвестиционного проекта, соответствующий международным требованиям на русском и нескольких европейских языках.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Построив при помощи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Expert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финансовую модель собственного предприятия или инвестиционного проекта, пользователь получает возможность решить следующие задачи: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Инвестиционным проектом называется тан вложения капитала с целью последующего получения прибыли. Проблема принятия решения об инвестировании состоит в оценке плана предполагаемого развития коммерческих событий.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 Прогноз экономической эффективности инвестиционных проектов — одна из наиболее сложных задач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прединвестиционных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исследований. Программа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Expert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эффективный инструмент для решения задач подобного рода.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Эта программа позволяет разработать бизнес-план инвестиционного проекта независимо от его отраслевой принадлежности и конкретных экономических условий.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Expert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решает следующие задачи:</a:t>
            </a:r>
          </a:p>
          <a:p>
            <a:pPr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18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Expert</a:t>
            </a: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основана на динамической имитационной модели денежных потоков с шагом расчета 1 месяц и учетом временных факторов, измеряемых в днях. Использование этой системы дает возможность построить уникальную модель собственного проекта и проиграть варианты его развития в соответствии с различными сценариями. </a:t>
            </a:r>
            <a:endParaRPr lang="ru-RU" sz="18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304800" y="2438400"/>
          <a:ext cx="8610600" cy="322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Согласно рекомендациям ЮНИДО бизнес-план должен содержать следующие разделы: </a:t>
            </a:r>
          </a:p>
          <a:p>
            <a:pPr algn="ctr"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общие данные;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производственный план;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финансовый план;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коммерческую оценку проекта.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ЮНИДО (Организация Объединённых Наций по промышленному развитию)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план инвестиций (затраты подготовительного периода, затраты на приобретение и создание активов — земли, оборудования, календарный план и сетевой график проекта);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план сбыта (данные о продуктах и услугах, объемах сбыта, стратегии и условиях продаж: в кредит, авансом, лизинг с предоплатой, учет сезонности, учет задержек платежей, формирование запасов продукции);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план производства [прямые производственные издержки: сырье, материалы, комплектующие; постоянные (общие) издержки; стратегия закупок — время и объемы; стратегия формирования запасов сырья, материалов и комплектующих и условия оплаты];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 план маркетинга (затраты на исследование рынка, рекламу, транспортировку продукции и т д.);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по персоналу (должности, количество работающих, условия оплаты административно-управленческого персонала, производственного и вспомогательного персонала).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Производственный план включает в себя следующие разделы: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формирования собственного (акционерного) капитала (объемы и условия привлечения капитала);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формирования заемного капитала;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план использования прибыли.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Финансовая оценка представлена в следующих документах: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отчет о прибылях, и убытках;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балансовый отчет: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отчет о движении денежных потоков.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Финансовый план включает в себя: </a:t>
            </a:r>
            <a:endParaRPr lang="ru-RU" sz="3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96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Экономическая оценка (эффективность инвестиций, акцент делается на способность проекта сохранить покупательную ценность вложенных средств и обеспечить достаточный темп их прироста) представлена следующими показателями: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срок окупаемости проекта;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индекс прибыльности;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внутренняя норма рентабельности;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чистая приведенная величина дохода.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Структура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Expert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построена в соответствии с задачами, которые необходимо решить в процессе разработки основных разделов бизнес-плана инвестиционного проекта. Все формы отчетных документов и формулы для расчета экономических показателей введены в систему и не требуют от пользователя дополнительных трудозатрат.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</TotalTime>
  <Words>630</Words>
  <Application>Microsoft Office PowerPoint</Application>
  <PresentationFormat>Экран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МИНИСТЕРСТВО ОБРАЗОВАНИЯ, НАУКИ И МОЛОДЕЖНОЙ ПОЛИТИКИ КРАСНОДАРСКОГО КРАЯ Государственное автономное профессиональное образовательное учреждение  Краснодарского края «Новороссийский колледж строительства и экономики»  (ГАПОУ КК «НКСЭ»)</vt:lpstr>
      <vt:lpstr>Project Expert - компьютерная система, предназначенная для создания финансовой модели нового или действующего предприятия независимо от его отраслевой принадлежности и масштабов.</vt:lpstr>
      <vt:lpstr>Построив при помощи Project Expert финансовую модель собственного предприятия или инвестиционного проекта, пользователь получает возможность решить следующие задачи:</vt:lpstr>
      <vt:lpstr>Слайд 4</vt:lpstr>
      <vt:lpstr>Система Project Expert основана на динамической имитационной модели денежных потоков с шагом расчета 1 месяц и учетом временных факторов, измеряемых в днях. Использование этой системы дает возможность построить уникальную модель собственного проекта и проиграть варианты его развития в соответствии с различными сценариями. </vt:lpstr>
      <vt:lpstr>Слайд 6</vt:lpstr>
      <vt:lpstr>Производственный план включает в себя следующие разделы:</vt:lpstr>
      <vt:lpstr>Финансовый план включает в себя: </vt:lpstr>
      <vt:lpstr>Слайд 9</vt:lpstr>
      <vt:lpstr>Анализ чувствительности проекта в условиях высокой инфляции</vt:lpstr>
      <vt:lpstr>Контрольные вопросы: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ОБРАЗОВАНИЯ, НАУКИ И МОЛОДЕЖНОЙ ПОЛИТИКИ КРАСНОДАРСКОГО КРАЯ Государственное автономное профессиональное образовательное учреждение  Краснодарского края «Новороссийский колледж строительства и экономики»  (ГАПОУ КК «НКСЭ»)</dc:title>
  <dc:creator>манвел</dc:creator>
  <cp:lastModifiedBy>Лиана</cp:lastModifiedBy>
  <cp:revision>8</cp:revision>
  <dcterms:created xsi:type="dcterms:W3CDTF">2020-11-06T19:46:15Z</dcterms:created>
  <dcterms:modified xsi:type="dcterms:W3CDTF">2020-11-06T20:31:22Z</dcterms:modified>
</cp:coreProperties>
</file>