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9" r:id="rId4"/>
    <p:sldId id="257" r:id="rId5"/>
    <p:sldId id="282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8" r:id="rId16"/>
    <p:sldId id="259" r:id="rId17"/>
    <p:sldId id="270" r:id="rId18"/>
    <p:sldId id="260" r:id="rId19"/>
    <p:sldId id="269" r:id="rId20"/>
    <p:sldId id="274" r:id="rId21"/>
    <p:sldId id="276" r:id="rId22"/>
    <p:sldId id="275" r:id="rId23"/>
    <p:sldId id="277" r:id="rId24"/>
    <p:sldId id="278" r:id="rId25"/>
    <p:sldId id="279" r:id="rId26"/>
    <p:sldId id="280" r:id="rId27"/>
    <p:sldId id="283" r:id="rId28"/>
    <p:sldId id="290" r:id="rId29"/>
    <p:sldId id="284" r:id="rId30"/>
    <p:sldId id="285" r:id="rId31"/>
    <p:sldId id="286" r:id="rId32"/>
    <p:sldId id="291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3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9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5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9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7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D8BF-D372-424F-8777-75A24631E683}" type="datetimeFigureOut">
              <a:rPr lang="ru-RU" smtClean="0"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13526-DE19-4648-B934-1622AA6EF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6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  <p:pic>
        <p:nvPicPr>
          <p:cNvPr id="1026" name="Picture 2" descr="https://citygu.ru/wp-content/uploads/2016/10/delegir_otkr_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2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Методы решения производственных и организационных задач всегда многовариантны, и если подчиненный применяет свою, самостоятельную, пока еще, может быть, и неоптимальную тактику решений, то в этом проявляется еще одна положительная черта </a:t>
            </a:r>
            <a:r>
              <a:rPr lang="ru-RU" b="1" dirty="0"/>
              <a:t>принципа делегирования полномочий </a:t>
            </a:r>
            <a:r>
              <a:rPr lang="ru-RU" dirty="0"/>
              <a:t>- исполнитель проходит хорошую и совершенно необходимую </a:t>
            </a:r>
            <a:r>
              <a:rPr lang="ru-RU" b="1" dirty="0"/>
              <a:t>школу управленческого развития, приучается к самостоятельности</a:t>
            </a:r>
            <a:r>
              <a:rPr lang="ru-RU" dirty="0"/>
              <a:t>. Исполнитель </a:t>
            </a:r>
            <a:r>
              <a:rPr lang="ru-RU" dirty="0" err="1"/>
              <a:t>самоутверждается</a:t>
            </a:r>
            <a:r>
              <a:rPr lang="ru-RU" dirty="0"/>
              <a:t>, растет его уверенность в своих силах и инициатива.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62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17" y="1628800"/>
            <a:ext cx="5338936" cy="34849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При этом важно помнить, что исполнитель имеет право на ошибку, и в этом случае руководитель обязан оказать ему всемерную помощь в самой тактичной форме. Ведь одна из основных задач руководителя - развивать способности и мастерство подчиненного.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53" y="4653136"/>
            <a:ext cx="3648447" cy="20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0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Особо деликатный аспект этого принципа - </a:t>
            </a:r>
            <a:r>
              <a:rPr lang="ru-RU" b="1" dirty="0"/>
              <a:t>организация контроля за действиями подчиненных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Мелочная </a:t>
            </a:r>
            <a:r>
              <a:rPr lang="ru-RU" dirty="0"/>
              <a:t>опека ничего, кроме вреда, не даст (нарушение принципа наименьшего воздействия!), отсутствие контроля может привести к срыву работ и анархии. Решение проблемы контроля - в четко налаженной обратной связи, в свободном обмене информацией между коллегами и, конечно, в достаточно высоком авторитете и управленческом мастерстве руководителя.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41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Однако существует </a:t>
            </a:r>
            <a:r>
              <a:rPr lang="ru-RU" b="1" dirty="0"/>
              <a:t>комплекс управленческих задач</a:t>
            </a:r>
            <a:r>
              <a:rPr lang="ru-RU" dirty="0"/>
              <a:t>, решение которых </a:t>
            </a:r>
            <a:r>
              <a:rPr lang="ru-RU" b="1" dirty="0"/>
              <a:t>следует оставить за руководителем</a:t>
            </a:r>
            <a:r>
              <a:rPr lang="ru-RU" dirty="0"/>
              <a:t>. Это в первую очередь определение целей, политики организации и принятие принципиальных решений. </a:t>
            </a:r>
            <a:r>
              <a:rPr lang="ru-RU" dirty="0" smtClean="0"/>
              <a:t>Обязанность </a:t>
            </a:r>
            <a:r>
              <a:rPr lang="ru-RU" dirty="0"/>
              <a:t>первого лица принять на себя выполнение задач с высокой степенью риска, особо доверительного характера и все необычные, выходящие за рамки сложившегося регламента и традиций операции.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10171"/>
            <a:ext cx="4536504" cy="41044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Важность принципа делегирования полномочий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подтверждает справедливость известной формулы: "</a:t>
            </a:r>
            <a:r>
              <a:rPr lang="ru-RU" b="1" dirty="0"/>
              <a:t>Никогда не делай сам того, что могут сделать твои подчиненные, кроме тех случаев, когда под угрозой жизнь человека</a:t>
            </a:r>
            <a:r>
              <a:rPr lang="ru-RU" dirty="0"/>
              <a:t>".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4269160" cy="14401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355975" cy="311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1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Норма управляемости</a:t>
            </a:r>
            <a:r>
              <a:rPr lang="ru-RU" dirty="0"/>
              <a:t> руководителя зависит от нескольких факторов:</a:t>
            </a:r>
          </a:p>
          <a:p>
            <a:pPr lvl="0" algn="just"/>
            <a:r>
              <a:rPr lang="ru-RU" dirty="0"/>
              <a:t>типа производства (серийное, мелкосерийное, индивидуальное), его сложности и ответственности;</a:t>
            </a:r>
          </a:p>
          <a:p>
            <a:pPr lvl="0" algn="just"/>
            <a:r>
              <a:rPr lang="ru-RU" dirty="0"/>
              <a:t>оснащенности труда руководителя техническими средствами управления (персональный компьютер и созданная на его основе база информационных данных, эффективность действующих коммуникационных связей и т.д.);</a:t>
            </a:r>
          </a:p>
          <a:p>
            <a:pPr lvl="0" algn="just"/>
            <a:r>
              <a:rPr lang="ru-RU" dirty="0"/>
              <a:t>места руководителя в иерархической структуре, от которого зависит сложность решаемых проблем, мера его ответственности и, естественно, сила эмоциональной нагрузки;</a:t>
            </a:r>
          </a:p>
          <a:p>
            <a:pPr lvl="0" algn="just"/>
            <a:r>
              <a:rPr lang="ru-RU" dirty="0"/>
              <a:t>знаний и опыта руководителя (искусства управления!).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Норма управляемости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48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616624" cy="24048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Обычная </a:t>
            </a:r>
            <a:r>
              <a:rPr lang="ru-RU" b="1" dirty="0"/>
              <a:t>норма управляемости </a:t>
            </a:r>
            <a:r>
              <a:rPr lang="ru-RU" dirty="0"/>
              <a:t>колеблется от </a:t>
            </a:r>
            <a:r>
              <a:rPr lang="ru-RU" b="1" dirty="0"/>
              <a:t>трех до семи </a:t>
            </a:r>
            <a:r>
              <a:rPr lang="ru-RU" dirty="0"/>
              <a:t>непосредственно подчиненных руководителю исполнителей.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Норма управляемости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46" y="3645024"/>
            <a:ext cx="4262895" cy="317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33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637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/>
              <a:t>На практике часто </a:t>
            </a:r>
            <a:r>
              <a:rPr lang="ru-RU" b="1" dirty="0"/>
              <a:t>эффективное делегирование затруднено</a:t>
            </a:r>
            <a:r>
              <a:rPr lang="ru-RU" dirty="0"/>
              <a:t>. Причиной могут быть как руководитель, так и </a:t>
            </a:r>
            <a:r>
              <a:rPr lang="ru-RU" dirty="0" smtClean="0"/>
              <a:t>подчиненные.</a:t>
            </a:r>
            <a:endParaRPr lang="ru-RU" dirty="0"/>
          </a:p>
          <a:p>
            <a:pPr algn="just"/>
            <a:r>
              <a:rPr lang="ru-RU" dirty="0"/>
              <a:t>Для преодоления препятствий их необходимо выявить и принять меры по существу причины: создать систему стимулирования, контроля, обучения, информирования, обеспечение необходимыми ресурсами и т. 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21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Препятствия к эффективному делегированию </a:t>
            </a:r>
            <a:r>
              <a:rPr lang="ru-RU" b="1" dirty="0" smtClean="0"/>
              <a:t>полномочий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31274"/>
              </p:ext>
            </p:extLst>
          </p:nvPr>
        </p:nvGraphicFramePr>
        <p:xfrm>
          <a:off x="683568" y="1628800"/>
          <a:ext cx="7776864" cy="4708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6864"/>
              </a:tblGrid>
              <a:tr h="633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</a:rPr>
                        <a:t>Препятствия со стороны руководителя</a:t>
                      </a:r>
                      <a:endParaRPr lang="ru-RU" sz="2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074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Отсутствие доверия к подчиненному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Боязнь потери власти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Отсутствие способности руководить, видеть перспективу, обучать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Боязнь риска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Отсутствие системы контроля за работой подчиненного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0" dirty="0">
                          <a:solidFill>
                            <a:schemeClr val="tx1"/>
                          </a:solidFill>
                          <a:effectLst/>
                        </a:rPr>
                        <a:t>Уверенность, что руководитель сам выполняет работу лучше</a:t>
                      </a:r>
                      <a:endParaRPr lang="ru-RU" sz="2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92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18581"/>
              </p:ext>
            </p:extLst>
          </p:nvPr>
        </p:nvGraphicFramePr>
        <p:xfrm>
          <a:off x="683568" y="1628800"/>
          <a:ext cx="7920880" cy="5113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/>
              </a:tblGrid>
              <a:tr h="6231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Препятствия со стороны подчиненного</a:t>
                      </a:r>
                    </a:p>
                  </a:txBody>
                  <a:tcPr marL="76200" marR="76200" marT="76200" marB="76200"/>
                </a:tc>
              </a:tr>
              <a:tr h="44900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Боязнь ответственности, неуверенность в себе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Боязнь риска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Боязнь критики, нареканий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Перегрузка подчиненного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стимулов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необходимых ресурсов для выполнения работы (в том числе и незнание работы – отсутствие необходимых информационных ресурсов)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Препятствия к эффективному делегированию </a:t>
            </a:r>
            <a:r>
              <a:rPr lang="ru-RU" b="1" dirty="0" smtClean="0"/>
              <a:t>полномочий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62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864" y="1124744"/>
            <a:ext cx="8784976" cy="22048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300" dirty="0"/>
              <a:t>Управленческой деятельностью в организации занимаются менеджеры, они решают множество задач, в частности, менеджеры разрабатывают стратегию поведения компании, формируют и приводят в движение потенциал организации и несут формальную ответственность за результаты ее деятельности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3152" y="0"/>
            <a:ext cx="7772400" cy="908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24796"/>
            <a:ext cx="4932040" cy="303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81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47"/>
            <a:ext cx="9144000" cy="93610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000" b="1" cap="all" dirty="0"/>
              <a:t>Делегирование полномочий </a:t>
            </a:r>
            <a:r>
              <a:rPr lang="ru-RU" sz="3000" b="1" cap="all" dirty="0" smtClean="0"/>
              <a:t/>
            </a:r>
            <a:br>
              <a:rPr lang="ru-RU" sz="3000" b="1" cap="all" dirty="0" smtClean="0"/>
            </a:br>
            <a:r>
              <a:rPr lang="ru-RU" sz="3000" b="1" cap="all" dirty="0" smtClean="0"/>
              <a:t>в </a:t>
            </a:r>
            <a:r>
              <a:rPr lang="ru-RU" sz="3000" b="1" cap="all" dirty="0"/>
              <a:t>организации в 4 </a:t>
            </a:r>
            <a:r>
              <a:rPr lang="ru-RU" sz="3000" b="1" cap="all" dirty="0" smtClean="0"/>
              <a:t>этапа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507568" cy="344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Как и в любой сфере деятельности, здесь, нужно вспомнить правило «Перед переходом к активным действиям, необходимо понять, куда они направлены». Иными словами, вы должны понять, что именно хотите поручить своему персоналу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Лучше записать </a:t>
            </a:r>
            <a:r>
              <a:rPr lang="ru-RU" sz="2000" dirty="0"/>
              <a:t>поставленные задачи. Каждая из них, как и все в целом, должны быть направлены на одну определенную цель. Итог работы должен представляться вами лучше, нежели сотрудником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534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Пример делегирования полномочий в компании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В рекламном агентстве, занимающемся, как производством наружной рекламы, так и оказанием услуг в сфере PR и маркетинга, руководитель решил распределить часть своих обязанностей. Он хорошо справляется с постановкой задач и принятием важных решений</a:t>
            </a:r>
            <a:r>
              <a:rPr lang="ru-RU" dirty="0" smtClean="0"/>
              <a:t>. Ему </a:t>
            </a:r>
            <a:r>
              <a:rPr lang="ru-RU" dirty="0"/>
              <a:t>удается мотивировать своих подчиненных и вести контроль работы компании. Но на этом ему хотелось бы остановиться, так как, в буквальном смысле, жить на работе, либо принимать антидепрессанты у него нет ни малейшего желания.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9319" y="260648"/>
            <a:ext cx="9144000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cap="all" dirty="0" smtClean="0"/>
              <a:t>Делегирование полномочий </a:t>
            </a:r>
            <a:br>
              <a:rPr lang="ru-RU" sz="3000" b="1" cap="all" dirty="0" smtClean="0"/>
            </a:br>
            <a:r>
              <a:rPr lang="ru-RU" sz="3000" b="1" cap="all" dirty="0" smtClean="0"/>
              <a:t>в организации в 4 этапа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13989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 smtClean="0"/>
              <a:t>Руководитель решил доверить </a:t>
            </a:r>
            <a:r>
              <a:rPr lang="ru-RU" sz="3400" dirty="0"/>
              <a:t>сотрудникам выполнение следующих </a:t>
            </a:r>
            <a:r>
              <a:rPr lang="ru-RU" sz="3400" dirty="0" smtClean="0"/>
              <a:t>дел:</a:t>
            </a:r>
          </a:p>
          <a:p>
            <a:pPr lvl="0" algn="just"/>
            <a:r>
              <a:rPr lang="ru-RU" sz="3400" dirty="0" smtClean="0"/>
              <a:t>Осуществление звонков (клиентам, партнерам, поставщикам)</a:t>
            </a:r>
          </a:p>
          <a:p>
            <a:pPr lvl="0" algn="just"/>
            <a:r>
              <a:rPr lang="ru-RU" sz="3400" dirty="0" smtClean="0"/>
              <a:t>Решение </a:t>
            </a:r>
            <a:r>
              <a:rPr lang="ru-RU" sz="3400" dirty="0"/>
              <a:t>вопросов касаемо бюджета, финансирования и предложений по проектам компании</a:t>
            </a:r>
          </a:p>
          <a:p>
            <a:pPr lvl="0" algn="just"/>
            <a:r>
              <a:rPr lang="ru-RU" sz="3400" dirty="0"/>
              <a:t>Выполнение специализированных задач (к примеру, разработка сайта или наброски рекламных изображений)</a:t>
            </a:r>
          </a:p>
          <a:p>
            <a:pPr algn="just"/>
            <a:r>
              <a:rPr lang="ru-RU" sz="3400" dirty="0"/>
              <a:t>Подготовку к рабочему процессу</a:t>
            </a:r>
          </a:p>
          <a:p>
            <a:pPr marL="0" indent="0" algn="just">
              <a:buNone/>
            </a:pPr>
            <a:r>
              <a:rPr lang="ru-RU" sz="3400" dirty="0" smtClean="0"/>
              <a:t>Вышеперечисленные дела имеют немалую степень важности, но с ними вполне способны справиться и сотрудники. Тем самым, облегчить жизнь руководителю.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9319" y="260648"/>
            <a:ext cx="9144000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cap="all" dirty="0" smtClean="0"/>
              <a:t>Делегирование полномочий </a:t>
            </a:r>
            <a:br>
              <a:rPr lang="ru-RU" sz="3000" b="1" cap="all" dirty="0" smtClean="0"/>
            </a:br>
            <a:r>
              <a:rPr lang="ru-RU" sz="3000" b="1" cap="all" dirty="0" smtClean="0"/>
              <a:t>в организации в 4 этапа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029380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727" y="5013177"/>
            <a:ext cx="9144000" cy="18448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Стоит помнить, что каждый сотрудник имеет свой тип личности, </a:t>
            </a:r>
            <a:r>
              <a:rPr lang="ru-RU" sz="2000" dirty="0" smtClean="0"/>
              <a:t>обладает </a:t>
            </a:r>
            <a:r>
              <a:rPr lang="ru-RU" sz="2000" dirty="0"/>
              <a:t>определенными навыками в той, или иной степени. Нельзя поручить работу с клиентами человеку, чьей главной задачей является изготовление макетов. И, тем более, не целесообразно поручать разработку сайта сотруднику, специализирующемуся в подписании договоров.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30" y="1340768"/>
            <a:ext cx="66690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39473" y="116632"/>
            <a:ext cx="82296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cap="all" dirty="0" smtClean="0"/>
              <a:t>Делегирование полномочий </a:t>
            </a:r>
            <a:br>
              <a:rPr lang="ru-RU" sz="3000" b="1" cap="all" dirty="0" smtClean="0"/>
            </a:br>
            <a:r>
              <a:rPr lang="ru-RU" sz="3000" b="1" cap="all" dirty="0" smtClean="0"/>
              <a:t>в организации в 4 этапа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092882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1" cy="54726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/>
              <a:t>Делегирование обязанностей в компании должно осуществляться с учетом</a:t>
            </a:r>
            <a:r>
              <a:rPr lang="ru-RU" sz="2100" dirty="0" smtClean="0"/>
              <a:t>:</a:t>
            </a:r>
            <a:endParaRPr lang="ru-RU" sz="2100" dirty="0"/>
          </a:p>
          <a:p>
            <a:pPr lvl="0" algn="just"/>
            <a:r>
              <a:rPr lang="ru-RU" sz="2100" dirty="0"/>
              <a:t>Определения личности (способен ли человек справиться с поставленной задачей)</a:t>
            </a:r>
          </a:p>
          <a:p>
            <a:pPr lvl="0" algn="just"/>
            <a:r>
              <a:rPr lang="ru-RU" sz="2100" dirty="0"/>
              <a:t>Занятость сотрудника, кому хочется направить определенное поручение (хватит ли у него времени справляться со своей основной задачей и второстепенной одновременно)</a:t>
            </a:r>
          </a:p>
          <a:p>
            <a:pPr lvl="0" algn="just"/>
            <a:r>
              <a:rPr lang="ru-RU" sz="2100" dirty="0"/>
              <a:t>Навыки подчиненного (сможет ли он справиться с порученным делом так, как это следует сделать)</a:t>
            </a:r>
          </a:p>
          <a:p>
            <a:pPr marL="0" indent="0" algn="just">
              <a:buNone/>
            </a:pPr>
            <a:r>
              <a:rPr lang="ru-RU" sz="2100" dirty="0"/>
              <a:t>Допустим, что подходящая кандидатура определена. Не стоит сразу доверять такому человеку полный объем работы. Необходимо удостовериться в его возможностях на практике. Для этого достаточно поручить сотруднику пробную задачу</a:t>
            </a:r>
            <a:r>
              <a:rPr lang="ru-RU" sz="2100" dirty="0" smtClean="0"/>
              <a:t>. Дайте </a:t>
            </a:r>
            <a:r>
              <a:rPr lang="ru-RU" sz="2100" dirty="0"/>
              <a:t>ему одно небольшое поручение, и понаблюдайте за тем, как он с ним справляется. Если все хорошо, то можно доверить ему дело посерьезнее. Таким образом, постепенно, вовлеките его в процесс выполнения данной </a:t>
            </a:r>
            <a:r>
              <a:rPr lang="ru-RU" sz="2100" dirty="0" smtClean="0"/>
              <a:t>обязанности.</a:t>
            </a:r>
            <a:endParaRPr lang="ru-RU" sz="21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9473" y="116632"/>
            <a:ext cx="8229600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cap="all" dirty="0" smtClean="0"/>
              <a:t>Делегирование полномочий </a:t>
            </a:r>
            <a:br>
              <a:rPr lang="ru-RU" sz="3000" b="1" cap="all" dirty="0" smtClean="0"/>
            </a:br>
            <a:r>
              <a:rPr lang="ru-RU" sz="3000" b="1" cap="all" dirty="0" smtClean="0"/>
              <a:t>в организации в 4 этапа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32030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78990"/>
            <a:ext cx="8229600" cy="20623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Руководителю необходимо </a:t>
            </a:r>
            <a:r>
              <a:rPr lang="ru-RU" dirty="0"/>
              <a:t>объяснить </a:t>
            </a:r>
            <a:r>
              <a:rPr lang="ru-RU" dirty="0" smtClean="0"/>
              <a:t>подчиненному всю </a:t>
            </a:r>
            <a:r>
              <a:rPr lang="ru-RU" dirty="0"/>
              <a:t>важность порученного дела. </a:t>
            </a:r>
            <a:r>
              <a:rPr lang="ru-RU" dirty="0" smtClean="0"/>
              <a:t>Подчиненный должен </a:t>
            </a:r>
            <a:r>
              <a:rPr lang="ru-RU" dirty="0"/>
              <a:t>ощущать </a:t>
            </a:r>
            <a:r>
              <a:rPr lang="ru-RU" dirty="0" smtClean="0"/>
              <a:t>значимым</a:t>
            </a:r>
            <a:r>
              <a:rPr lang="ru-RU" dirty="0"/>
              <a:t>, </a:t>
            </a:r>
            <a:r>
              <a:rPr lang="ru-RU" dirty="0" smtClean="0"/>
              <a:t>что </a:t>
            </a:r>
            <a:r>
              <a:rPr lang="ru-RU" dirty="0"/>
              <a:t>именно ему начальство доверило такую задачу. </a:t>
            </a:r>
            <a:r>
              <a:rPr lang="ru-RU" dirty="0" smtClean="0"/>
              <a:t>Необходимо заранее </a:t>
            </a:r>
            <a:r>
              <a:rPr lang="ru-RU" dirty="0"/>
              <a:t>обговорить с ним процесс выполнения, сроки и контрольные точки поставленной задачи. </a:t>
            </a:r>
          </a:p>
        </p:txBody>
      </p:sp>
      <p:pic>
        <p:nvPicPr>
          <p:cNvPr id="4" name="Рисунок 3" descr="Правильное делегирование полномочий в организации: Введение сотрудн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09" y="1148390"/>
            <a:ext cx="6667500" cy="3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9473" y="116632"/>
            <a:ext cx="8229600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cap="all" dirty="0" smtClean="0"/>
              <a:t>Делегирование полномочий </a:t>
            </a:r>
            <a:br>
              <a:rPr lang="ru-RU" sz="3000" b="1" cap="all" dirty="0" smtClean="0"/>
            </a:br>
            <a:r>
              <a:rPr lang="ru-RU" sz="3000" b="1" cap="all" dirty="0" smtClean="0"/>
              <a:t>в организации в 4 этапа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42189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равильное делегирование полномочий в организации: Контроль выполнен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19268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b="1" cap="all" dirty="0" smtClean="0"/>
              <a:t>Делегирование полномочий </a:t>
            </a:r>
            <a:br>
              <a:rPr lang="ru-RU" sz="3000" b="1" cap="all" dirty="0" smtClean="0"/>
            </a:br>
            <a:r>
              <a:rPr lang="ru-RU" sz="3000" b="1" cap="all" dirty="0" smtClean="0"/>
              <a:t>в организации в 4 этапа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869160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Задача </a:t>
            </a:r>
            <a:r>
              <a:rPr lang="ru-RU" sz="2200" dirty="0"/>
              <a:t>каждого руководителя, </a:t>
            </a:r>
            <a:r>
              <a:rPr lang="ru-RU" sz="2200" dirty="0" smtClean="0"/>
              <a:t>при делегировании- </a:t>
            </a:r>
            <a:r>
              <a:rPr lang="ru-RU" sz="2200" dirty="0"/>
              <a:t>личный контроль. </a:t>
            </a:r>
            <a:r>
              <a:rPr lang="ru-RU" sz="2200" dirty="0" smtClean="0"/>
              <a:t>Необходимо интересоваться, </a:t>
            </a:r>
            <a:r>
              <a:rPr lang="ru-RU" sz="2200" dirty="0"/>
              <a:t>возникают ли непонятные </a:t>
            </a:r>
            <a:r>
              <a:rPr lang="ru-RU" sz="2200" dirty="0" smtClean="0"/>
              <a:t>моменты, нуждается </a:t>
            </a:r>
            <a:r>
              <a:rPr lang="ru-RU" sz="2200" dirty="0"/>
              <a:t>ли в чем-нибудь сотрудник в процессе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237864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139952" cy="24342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Централизация и децентрализация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6632"/>
            <a:ext cx="4932040" cy="67413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300" dirty="0"/>
              <a:t>С понятием делегирования полномочий неразрывно связаны и такие понятия, как "</a:t>
            </a:r>
            <a:r>
              <a:rPr lang="ru-RU" sz="2300" b="1" dirty="0"/>
              <a:t>централизация - децентрализация</a:t>
            </a:r>
            <a:r>
              <a:rPr lang="ru-RU" sz="2300" dirty="0" smtClean="0"/>
              <a:t>".</a:t>
            </a:r>
          </a:p>
          <a:p>
            <a:pPr algn="just"/>
            <a:r>
              <a:rPr lang="ru-RU" sz="2400" b="1" dirty="0"/>
              <a:t>Централизация</a:t>
            </a:r>
            <a:r>
              <a:rPr lang="ru-RU" sz="2400" dirty="0"/>
              <a:t> - условие, при котором право принимать наиболее важные решения остается за высшими уровнями </a:t>
            </a:r>
            <a:r>
              <a:rPr lang="ru-RU" sz="2400" dirty="0" smtClean="0"/>
              <a:t>управления.</a:t>
            </a:r>
          </a:p>
          <a:p>
            <a:pPr algn="just"/>
            <a:r>
              <a:rPr lang="ru-RU" sz="2400" b="1" dirty="0"/>
              <a:t>Децентрализация</a:t>
            </a:r>
            <a:r>
              <a:rPr lang="ru-RU" sz="2400" dirty="0"/>
              <a:t> — </a:t>
            </a:r>
            <a:r>
              <a:rPr lang="ru-RU" sz="2400" b="1" dirty="0"/>
              <a:t>это</a:t>
            </a:r>
            <a:r>
              <a:rPr lang="ru-RU" sz="2400" dirty="0"/>
              <a:t> передача или делегирование ответственности за ряд ключевых решений, а, следовательно, и передача соответствующих этой ответственности прав на нижние уровни управления организацией. </a:t>
            </a:r>
            <a:endParaRPr lang="ru-RU" sz="23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" y="3501008"/>
            <a:ext cx="4068735" cy="271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42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74652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Проблема выбора между </a:t>
            </a:r>
            <a:r>
              <a:rPr lang="ru-RU" b="1" dirty="0"/>
              <a:t>централизацией</a:t>
            </a:r>
            <a:r>
              <a:rPr lang="ru-RU" dirty="0"/>
              <a:t> и </a:t>
            </a:r>
            <a:r>
              <a:rPr lang="ru-RU" b="1" dirty="0"/>
              <a:t>децентрализацией</a:t>
            </a:r>
            <a:r>
              <a:rPr lang="ru-RU" dirty="0"/>
              <a:t> — </a:t>
            </a:r>
            <a:r>
              <a:rPr lang="ru-RU" b="1" dirty="0"/>
              <a:t>это</a:t>
            </a:r>
            <a:r>
              <a:rPr lang="ru-RU" dirty="0"/>
              <a:t> проблема выбора оптимальной конструкции организации.</a:t>
            </a:r>
          </a:p>
          <a:p>
            <a:pPr algn="just"/>
            <a:r>
              <a:rPr lang="ru-RU" dirty="0"/>
              <a:t>Делегирование полномочий является составной частью </a:t>
            </a:r>
            <a:r>
              <a:rPr lang="ru-RU" b="1" dirty="0"/>
              <a:t>децентрализации</a:t>
            </a:r>
            <a:r>
              <a:rPr lang="ru-RU" dirty="0"/>
              <a:t>. Главная цель делегирования полномочий - сделать возможной децентрализацию управления организацией. Это необходимо делать, когда масштабы управления слишком велики и сам процесс включает в себя передачу полномочий нижестоящим руководителям на выполнение специальных заданий.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6572" y="332656"/>
            <a:ext cx="82296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Централизация и децентрализация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362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При отсутствии делегирования полномочий </a:t>
            </a:r>
            <a:r>
              <a:rPr lang="ru-RU" dirty="0"/>
              <a:t>управление организацией становится слишком </a:t>
            </a:r>
            <a:r>
              <a:rPr lang="ru-RU" b="1" dirty="0"/>
              <a:t>централизованным</a:t>
            </a:r>
            <a:r>
              <a:rPr lang="ru-RU" dirty="0"/>
              <a:t>. </a:t>
            </a:r>
            <a:r>
              <a:rPr lang="ru-RU" b="1" dirty="0"/>
              <a:t>Уровень централизации тем </a:t>
            </a:r>
            <a:r>
              <a:rPr lang="ru-RU" b="1" dirty="0" smtClean="0"/>
              <a:t>выше, </a:t>
            </a:r>
            <a:r>
              <a:rPr lang="ru-RU" b="1" dirty="0"/>
              <a:t>чем больше </a:t>
            </a:r>
            <a:r>
              <a:rPr lang="ru-RU" b="1" dirty="0" smtClean="0"/>
              <a:t>решений принимаются руководителем самостоятельно.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b="1" dirty="0"/>
              <a:t>Централизация</a:t>
            </a:r>
            <a:r>
              <a:rPr lang="ru-RU" dirty="0"/>
              <a:t> характеризуется отсутствием передачи полномочий и известными пределами компетентности, что ведет к снижению оперативности в принятии решений. Излишняя централизация ущемляет развитие инициативы представителей низшего звена руководителей.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Централизация и децентрализация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4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Однако очень часто огромное количество достаточно важных повседневных дел и забот отнимает рабочее время менеджера, не давая возможности сосредоточиться на самом главном. Выход очевиден - необходимо научится распределять свое время так, чтобы получать от него максимальную отдачу. Менеджер должен помнить, что он всего лишь один человек. Независимо от того, как усердно он работает, он не в силах сделать больше, чем может сделать один человек. Поэтому его главная функция заключается в том, чтобы правильно организовать работу людей, находящихся у него в подчинении.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113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Факторы, определяющие </a:t>
            </a:r>
            <a:r>
              <a:rPr lang="ru-RU" b="1" dirty="0"/>
              <a:t>степень децентрализации </a:t>
            </a:r>
            <a:r>
              <a:rPr lang="ru-RU" dirty="0"/>
              <a:t>управления включает в себя следующее:</a:t>
            </a:r>
          </a:p>
          <a:p>
            <a:pPr marL="0" indent="0" algn="just">
              <a:buNone/>
            </a:pPr>
            <a:r>
              <a:rPr lang="ru-RU" dirty="0"/>
              <a:t>1) восприимчивость к новым идеям;</a:t>
            </a:r>
          </a:p>
          <a:p>
            <a:pPr marL="0" indent="0" algn="just">
              <a:buNone/>
            </a:pPr>
            <a:r>
              <a:rPr lang="ru-RU" dirty="0"/>
              <a:t>2) готовность передать решение незначительных вопросов низшему звену управления;</a:t>
            </a:r>
          </a:p>
          <a:p>
            <a:pPr marL="0" indent="0" algn="just">
              <a:buNone/>
            </a:pPr>
            <a:r>
              <a:rPr lang="ru-RU" dirty="0"/>
              <a:t>3) готовность доверять низшему звену управления;</a:t>
            </a:r>
          </a:p>
          <a:p>
            <a:pPr marL="0" indent="0" algn="just">
              <a:buNone/>
            </a:pPr>
            <a:r>
              <a:rPr lang="ru-RU" dirty="0"/>
              <a:t>4) стремление осуществлять лишь общий контроль (а не почасовой, ежедневный).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8996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495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1638"/>
            <a:ext cx="9144000" cy="58363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b="1" dirty="0"/>
              <a:t>Степень централизации управленческих полномочий определяется следующими обстоятельствами</a:t>
            </a:r>
            <a:r>
              <a:rPr lang="ru-RU" sz="3600" dirty="0"/>
              <a:t>:</a:t>
            </a:r>
          </a:p>
          <a:p>
            <a:pPr marL="0" indent="0" algn="just">
              <a:buNone/>
            </a:pPr>
            <a:r>
              <a:rPr lang="ru-RU" sz="3600" dirty="0"/>
              <a:t>1) издержками, связанными с принятием решений. Чем выше цена принятия решений, тем на более высоком уровне они должны рассматриваться;</a:t>
            </a:r>
          </a:p>
          <a:p>
            <a:pPr marL="0" indent="0" algn="just">
              <a:buNone/>
            </a:pPr>
            <a:r>
              <a:rPr lang="ru-RU" sz="3600" dirty="0"/>
              <a:t>2) размеры организации. Чем крупнее фирма, тем сложнее координировать деятельность внутри нее, и здесь возникает преимущество горизонтальных связей. В крупных фирмах необходима максимальная децентрализация полномочий и разбиение организации на ряд крупных блоков, руководство которых должно быть максимально приближено к уровню, на котором принимаются решения;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-171400"/>
            <a:ext cx="8589963" cy="119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65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buNone/>
            </a:pPr>
            <a:r>
              <a:rPr lang="ru-RU" sz="2000" dirty="0">
                <a:solidFill>
                  <a:prstClr val="black"/>
                </a:solidFill>
              </a:rPr>
              <a:t>3</a:t>
            </a:r>
            <a:r>
              <a:rPr lang="ru-RU" sz="2500" dirty="0">
                <a:solidFill>
                  <a:prstClr val="black"/>
                </a:solidFill>
              </a:rPr>
              <a:t>) особенности исторического развития и традиции;</a:t>
            </a:r>
          </a:p>
          <a:p>
            <a:pPr marL="0" lvl="0" indent="0" algn="just">
              <a:buNone/>
            </a:pPr>
            <a:r>
              <a:rPr lang="ru-RU" sz="2500" dirty="0">
                <a:solidFill>
                  <a:prstClr val="black"/>
                </a:solidFill>
              </a:rPr>
              <a:t>4) характер и мировоззрение высших руководителей;</a:t>
            </a:r>
          </a:p>
          <a:p>
            <a:pPr marL="0" lvl="0" indent="0" algn="just">
              <a:buNone/>
            </a:pPr>
            <a:r>
              <a:rPr lang="ru-RU" sz="2500" dirty="0">
                <a:solidFill>
                  <a:prstClr val="black"/>
                </a:solidFill>
              </a:rPr>
              <a:t>5) наличие необходимых кадров;</a:t>
            </a:r>
          </a:p>
          <a:p>
            <a:pPr marL="0" lvl="0" indent="0" algn="just">
              <a:buNone/>
            </a:pPr>
            <a:r>
              <a:rPr lang="ru-RU" sz="2500" dirty="0">
                <a:solidFill>
                  <a:prstClr val="black"/>
                </a:solidFill>
              </a:rPr>
              <a:t>6) характер деятельности, которая сама по себе ограничивает возможности централизации полномочий;</a:t>
            </a:r>
          </a:p>
          <a:p>
            <a:pPr marL="0" lvl="0" indent="0" algn="just">
              <a:buNone/>
            </a:pPr>
            <a:r>
              <a:rPr lang="ru-RU" sz="2500" dirty="0">
                <a:solidFill>
                  <a:prstClr val="black"/>
                </a:solidFill>
              </a:rPr>
              <a:t>7) динамику бизнеса - чем она выше, тем выше должна быть </a:t>
            </a:r>
            <a:r>
              <a:rPr lang="ru-RU" sz="2500" dirty="0" err="1">
                <a:solidFill>
                  <a:prstClr val="black"/>
                </a:solidFill>
              </a:rPr>
              <a:t>децентрализованность</a:t>
            </a:r>
            <a:r>
              <a:rPr lang="ru-RU" sz="2500" dirty="0">
                <a:solidFill>
                  <a:prstClr val="black"/>
                </a:solidFill>
              </a:rPr>
              <a:t>;</a:t>
            </a:r>
          </a:p>
          <a:p>
            <a:pPr marL="0" lvl="0" indent="0" algn="just">
              <a:buNone/>
            </a:pPr>
            <a:r>
              <a:rPr lang="ru-RU" sz="2500" dirty="0">
                <a:solidFill>
                  <a:prstClr val="black"/>
                </a:solidFill>
              </a:rPr>
              <a:t>8) внешние силы в виде государственного регулирования, особенностей налогообложения, действий профсоюзов.</a:t>
            </a:r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4" y="0"/>
            <a:ext cx="85899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809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484554"/>
              </p:ext>
            </p:extLst>
          </p:nvPr>
        </p:nvGraphicFramePr>
        <p:xfrm>
          <a:off x="467544" y="1556792"/>
          <a:ext cx="8229600" cy="4476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2500" b="1" dirty="0">
                          <a:effectLst/>
                        </a:rPr>
                        <a:t>Преимущества централизации</a:t>
                      </a:r>
                      <a:endParaRPr lang="ru-RU" sz="2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2000" dirty="0">
                          <a:effectLst/>
                        </a:rPr>
                        <a:t>1. Централизация улучшает контроль и координацию специализированных независимых функций, уменьшает количество и масштабы ошибочных решений, принимаемых менее опытными руководителями.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2000" dirty="0">
                          <a:effectLst/>
                        </a:rPr>
                        <a:t>2. Сильное централизованное управление позволяет избежать ситуации, при которой одни отделы организации растут и развиваются за счет других или организации в целом.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2000" dirty="0">
                          <a:effectLst/>
                        </a:rPr>
                        <a:t>3. Централизованное управление позволяет более экономно и легко использовать опыт и знания персонала центрального административного органа.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-171400"/>
            <a:ext cx="858996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32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878015"/>
              </p:ext>
            </p:extLst>
          </p:nvPr>
        </p:nvGraphicFramePr>
        <p:xfrm>
          <a:off x="0" y="1077846"/>
          <a:ext cx="9144000" cy="6152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/>
              </a:tblGrid>
              <a:tr h="476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2500" dirty="0">
                          <a:effectLst/>
                        </a:rPr>
                        <a:t>Преимущества децентрализации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  <a:tr h="725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1600" dirty="0">
                          <a:effectLst/>
                        </a:rPr>
                        <a:t>1. Управлять особо крупными организациями централизованно невозможно из-за огромного количества требующейся дли этого информации и, как следствие этого, сложности процесса принятия решений.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  <a:tr h="666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1600" dirty="0">
                          <a:effectLst/>
                        </a:rPr>
                        <a:t>2. Децентрализация дает право принимать решения тому руководителю, который ближе всего стоит к возникшей проблеме и, следовательно, лучше всех ее знает.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  <a:tr h="1421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1600" dirty="0">
                          <a:effectLst/>
                        </a:rPr>
                        <a:t>3. Децентрализация стимулирует инициативу и позволяет личности отождествить себя с организацией. При децентрализованном подходе самое крупное подразделение организации кажется его руководителю совсем небольшим, и он может полностью понимать его функционирование, полностью контролировать его и ощущать себя частью этого подразделения. Такой руководитель может испытывать такой же энтузиазм в своем подразделении, как независимый предприниматель во всем своем бизнесе.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  <a:tr h="2059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425"/>
                        </a:spcAft>
                      </a:pPr>
                      <a:r>
                        <a:rPr lang="ru-RU" sz="1600" dirty="0">
                          <a:effectLst/>
                        </a:rPr>
                        <a:t>4. Децентрализация помогает подготовке молодого руководителя к более высоким должностям, предоставляя ему возможность принимать важные решения в самом начале его карьеры. Это обеспечивает приток в организацию талантливых руководителей. При этом предполагается, что талантливыми руководителями не рождаются, а становятся в процессе приобретения опыта. Поскольку при этом сроки продвижения от рядовых до высших должностей становятся короче, децентрализация способствует тому, что честолюбивый и напористый молодой руководитель остается в фирме и растет вместе с ней.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600" marR="95250" marT="85725" marB="47625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-171400"/>
            <a:ext cx="873397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98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60648"/>
            <a:ext cx="5184576" cy="61926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Существенный </a:t>
            </a:r>
            <a:r>
              <a:rPr lang="ru-RU" dirty="0"/>
              <a:t>вопрос для менеджмента: сколько можно и нужно иметь подчиненных, какова норма управляемости руководителя? Мучительным, сложным путем пришло человечество к пониманию того, что завышенная норма управляемости может привести </a:t>
            </a:r>
            <a:r>
              <a:rPr lang="ru-RU" b="1" dirty="0"/>
              <a:t>к потере контроля и дезорганизации работы предприятия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34737"/>
            <a:ext cx="3600400" cy="195410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Делегирование полномочий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470239" cy="334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97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861048"/>
            <a:ext cx="8712968" cy="28083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Одним из эффективных способов регулировать количество выполняемой работы может стать </a:t>
            </a:r>
            <a:r>
              <a:rPr lang="ru-RU" b="1" dirty="0"/>
              <a:t>делегирование</a:t>
            </a:r>
            <a:r>
              <a:rPr lang="ru-RU" dirty="0"/>
              <a:t> - передача полномочий подчиненным. Начальник должен научиться делегировать свои полномочия. Чем больше полномочий и ответственности руководитель дает подчиненным, тем выше его способность руководить людьми.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496944" cy="908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052736"/>
            <a:ext cx="357734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7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4143" y="1916832"/>
            <a:ext cx="4888337" cy="3733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/>
              <a:t>Принцип делегирования </a:t>
            </a:r>
            <a:r>
              <a:rPr lang="ru-RU" b="1" i="1" dirty="0" smtClean="0"/>
              <a:t>полномочи</a:t>
            </a:r>
            <a:r>
              <a:rPr lang="ru-RU" b="1" dirty="0" smtClean="0"/>
              <a:t>й </a:t>
            </a:r>
            <a:r>
              <a:rPr lang="ru-RU" dirty="0"/>
              <a:t>состоит в передаче руководителем части возложенных на него полномочий, прав и ответственности своим компетентным сотрудникам.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  <p:pic>
        <p:nvPicPr>
          <p:cNvPr id="3076" name="Picture 4" descr="http://iseekmate.com/uploads/posts/2017-03/1488667815_33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263471" cy="20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5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Главная практическая ценность принципа делегирования состоит в том, что руководитель освобождает свое время от менее сложных повседневных дел, рутинных операций и может сконцентрировать свои усилия на решении задач более сложного управленческого уровня; при этом, что весьма важно для руководителя, обеспечивается соблюдение нормы управляемости. Одновременно этот метод является целенаправленной формой повышения квалификации сотрудников, способствует мотивации их труда, проявлению инициативы и самостоятельности.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64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Главная задача руководителя - не самому выполнять работу, а обеспечить организацию трудового процесса силами коллектива, взять на себя ответственность и применить власть для достижения поставленной цели.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коллектив знает свои задачи и понимает применяемые руководителем методы для достижения цели с минимальными трудностями, то можно уверенно рассчитывать на поддержку большинства и находить исполнителей, которым можно доверять самостоятельное решение локальных, а иногда и многофункциональных задач. Такой сотрудник, выделенный из </a:t>
            </a:r>
            <a:r>
              <a:rPr lang="ru-RU" dirty="0" smtClean="0"/>
              <a:t>коллектива, </a:t>
            </a:r>
            <a:r>
              <a:rPr lang="ru-RU" dirty="0"/>
              <a:t>прекрасно сознает преимущества оказанного ему доверия, горд от сознания своей значимости и будет стараться оправдать оказанное ему доверие.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2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2231568"/>
            <a:ext cx="4824461" cy="32689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Делегирование полномочий возможно и целесообразно в том случае, если руководитель подготовил достойных исполнителей, доверяет им и может искусно руководить ими.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Делегирование полномочий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032448" cy="26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336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2048</Words>
  <Application>Microsoft Office PowerPoint</Application>
  <PresentationFormat>Экран (4:3)</PresentationFormat>
  <Paragraphs>114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Делегирование полномочий</vt:lpstr>
      <vt:lpstr>Презентация PowerPoint</vt:lpstr>
      <vt:lpstr>Делегирование полномочий</vt:lpstr>
      <vt:lpstr>Делегирование полномочий</vt:lpstr>
      <vt:lpstr>Презентация PowerPoint</vt:lpstr>
      <vt:lpstr>Делегирование полномочий</vt:lpstr>
      <vt:lpstr>Делегирование полномочий</vt:lpstr>
      <vt:lpstr>Делегирование полномочий</vt:lpstr>
      <vt:lpstr>Делегирование полномочий</vt:lpstr>
      <vt:lpstr>Делегирование полномочий</vt:lpstr>
      <vt:lpstr>Делегирование полномочий</vt:lpstr>
      <vt:lpstr>Делегирование полномочий</vt:lpstr>
      <vt:lpstr>Делегирование полномочий</vt:lpstr>
      <vt:lpstr>Делегирование полномочий</vt:lpstr>
      <vt:lpstr>Норма управляемости</vt:lpstr>
      <vt:lpstr>Норма управляемости</vt:lpstr>
      <vt:lpstr>Делегирование полномочий</vt:lpstr>
      <vt:lpstr>Препятствия к эффективному делегированию полномочий</vt:lpstr>
      <vt:lpstr>Препятствия к эффективному делегированию полномочий</vt:lpstr>
      <vt:lpstr>Делегирование полномочий  в организации в 4 этапа</vt:lpstr>
      <vt:lpstr>Презентация PowerPoint</vt:lpstr>
      <vt:lpstr>Презентация PowerPoint</vt:lpstr>
      <vt:lpstr>Делегирование полномочий  в организации в 4 этапа</vt:lpstr>
      <vt:lpstr>Презентация PowerPoint</vt:lpstr>
      <vt:lpstr>Презентация PowerPoint</vt:lpstr>
      <vt:lpstr>Делегирование полномочий  в организации в 4 этапа</vt:lpstr>
      <vt:lpstr>Централизация и децентрализация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19</cp:revision>
  <dcterms:created xsi:type="dcterms:W3CDTF">2017-08-24T08:35:37Z</dcterms:created>
  <dcterms:modified xsi:type="dcterms:W3CDTF">2019-04-14T16:44:30Z</dcterms:modified>
</cp:coreProperties>
</file>