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801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Виды завтраков. Особенности организации питания иностранных туристов и обслуживания групп</a:t>
            </a:r>
            <a:endParaRPr lang="ru-RU" sz="2400" dirty="0"/>
          </a:p>
        </p:txBody>
      </p:sp>
      <p:pic>
        <p:nvPicPr>
          <p:cNvPr id="4" name="Picture 8" descr="http://www.nevistas.com/ul/4/2015/10/29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153275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Поздний завтрак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603" y="5059044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Представляет собой альтернативу завтраку и обеду. Время предоставления — с 10.00 до 14.00. Используются составные элементы, входящие как в завтрак, так и в обед: горячие и холодные напитки, булочки, масло, джем, колбаса, сыр, супы, горячие мясные блюда, десерты. Форма предложения — буфет.</a:t>
            </a:r>
            <a:endParaRPr lang="ru-RU" dirty="0"/>
          </a:p>
        </p:txBody>
      </p:sp>
      <p:sp>
        <p:nvSpPr>
          <p:cNvPr id="19458" name="AutoShape 2" descr="https://i.pinimg.com/736x/ed/db/e3/eddbe3a2b0199778b06eae13ce2267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www.visitjurmala.lv/images/userfiles/zinam/DSC03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8703"/>
            <a:ext cx="8404346" cy="35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4549676"/>
            <a:ext cx="9011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Шведский стол (</a:t>
            </a:r>
            <a:r>
              <a:rPr lang="ru-RU" dirty="0" err="1" smtClean="0"/>
              <a:t>Buffet</a:t>
            </a:r>
            <a:r>
              <a:rPr lang="ru-RU" dirty="0" smtClean="0"/>
              <a:t> </a:t>
            </a:r>
            <a:r>
              <a:rPr lang="ru-RU" dirty="0" err="1" smtClean="0"/>
              <a:t>Breakfast</a:t>
            </a:r>
            <a:r>
              <a:rPr lang="ru-RU" dirty="0" smtClean="0"/>
              <a:t>) — наиболее распространенный и популярный вид завтрака. Довольно часто можно встретить универсальное обозначение этого типа — BB. Шведский стол является самым питательным и обильным завтраком. Его можно встретить в большинстве отелей по всему миру. Обычно он включает в себя все молочные и мясные продукты, овощи и фрукты, выпечку и кондитерские изделия, а также напитки местного производства (в некоторых случаях предложат даже алкоголь). Шведский стол подразумевает возможность брать столько еды, сколько необходимо, совершая неограниченное количество подходов.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Шведский стол (</a:t>
            </a:r>
            <a:r>
              <a:rPr lang="ru-RU" dirty="0" err="1" smtClean="0"/>
              <a:t>Buffet</a:t>
            </a:r>
            <a:r>
              <a:rPr lang="ru-RU" dirty="0" smtClean="0"/>
              <a:t> </a:t>
            </a:r>
            <a:r>
              <a:rPr lang="ru-RU" dirty="0" err="1" smtClean="0"/>
              <a:t>Breakfast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 descr="https://imagesrnd.travelatacdn.ru/xtravel/img/content/ea/3a/ea3ae1e63541b68ac2baa6f9ad95e03d8f1304b2.jpeg?width=1920&amp;height=10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19"/>
            <a:ext cx="712879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Вид питания в отеле указывается сразу после типа номера. Как правило, обозначается он двумя или тремя латинскими буквами: </a:t>
            </a:r>
          </a:p>
          <a:p>
            <a:pPr algn="just" fontAlgn="base"/>
            <a:r>
              <a:rPr lang="ru-RU" b="1" dirty="0" smtClean="0"/>
              <a:t>RO (</a:t>
            </a:r>
            <a:r>
              <a:rPr lang="ru-RU" b="1" dirty="0" err="1" smtClean="0"/>
              <a:t>Room</a:t>
            </a:r>
            <a:r>
              <a:rPr lang="ru-RU" b="1" dirty="0" smtClean="0"/>
              <a:t> </a:t>
            </a:r>
            <a:r>
              <a:rPr lang="ru-RU" b="1" dirty="0" err="1" smtClean="0"/>
              <a:t>only</a:t>
            </a:r>
            <a:r>
              <a:rPr lang="ru-RU" b="1" dirty="0" smtClean="0"/>
              <a:t>), EP (</a:t>
            </a:r>
            <a:r>
              <a:rPr lang="ru-RU" b="1" dirty="0" err="1" smtClean="0"/>
              <a:t>European</a:t>
            </a:r>
            <a:r>
              <a:rPr lang="ru-RU" b="1" dirty="0" smtClean="0"/>
              <a:t> </a:t>
            </a:r>
            <a:r>
              <a:rPr lang="ru-RU" b="1" dirty="0" err="1" smtClean="0"/>
              <a:t>Plan</a:t>
            </a:r>
            <a:r>
              <a:rPr lang="ru-RU" b="1" dirty="0" smtClean="0"/>
              <a:t>), BO (</a:t>
            </a:r>
            <a:r>
              <a:rPr lang="ru-RU" b="1" dirty="0" err="1" smtClean="0"/>
              <a:t>Bed</a:t>
            </a:r>
            <a:r>
              <a:rPr lang="ru-RU" b="1" dirty="0" smtClean="0"/>
              <a:t> </a:t>
            </a:r>
            <a:r>
              <a:rPr lang="ru-RU" b="1" dirty="0" err="1" smtClean="0"/>
              <a:t>оnly</a:t>
            </a:r>
            <a:r>
              <a:rPr lang="ru-RU" b="1" dirty="0" smtClean="0"/>
              <a:t>), AO (</a:t>
            </a:r>
            <a:r>
              <a:rPr lang="ru-RU" b="1" dirty="0" err="1" smtClean="0"/>
              <a:t>Accommodation</a:t>
            </a:r>
            <a:r>
              <a:rPr lang="ru-RU" b="1" dirty="0" smtClean="0"/>
              <a:t> </a:t>
            </a:r>
            <a:r>
              <a:rPr lang="ru-RU" b="1" dirty="0" err="1" smtClean="0"/>
              <a:t>only</a:t>
            </a:r>
            <a:r>
              <a:rPr lang="ru-RU" b="1" dirty="0" smtClean="0"/>
              <a:t>), NO </a:t>
            </a:r>
            <a:r>
              <a:rPr lang="ru-RU" dirty="0" smtClean="0"/>
              <a:t>— без питания.</a:t>
            </a:r>
          </a:p>
          <a:p>
            <a:pPr algn="just" fontAlgn="base"/>
            <a:endParaRPr lang="ru-RU" dirty="0" smtClean="0"/>
          </a:p>
          <a:p>
            <a:pPr algn="just" fontAlgn="base"/>
            <a:r>
              <a:rPr lang="ru-RU" b="1" dirty="0" smtClean="0"/>
              <a:t>BB (</a:t>
            </a:r>
            <a:r>
              <a:rPr lang="ru-RU" b="1" dirty="0" err="1" smtClean="0"/>
              <a:t>Bed</a:t>
            </a:r>
            <a:r>
              <a:rPr lang="ru-RU" b="1" dirty="0" smtClean="0"/>
              <a:t> &amp; </a:t>
            </a:r>
            <a:r>
              <a:rPr lang="ru-RU" b="1" dirty="0" err="1" smtClean="0"/>
              <a:t>breakfast</a:t>
            </a:r>
            <a:r>
              <a:rPr lang="ru-RU" b="1" dirty="0" smtClean="0"/>
              <a:t>) </a:t>
            </a:r>
            <a:r>
              <a:rPr lang="ru-RU" dirty="0" smtClean="0"/>
              <a:t>— завтрак. Обычно под этим подразумевается завтрак-буфет. Вариант с обслуживанием по системе «шведский стол». Включает как холодные, так и горячие блюда. Разнообразие позиций сильно отличается в разных странах.</a:t>
            </a:r>
          </a:p>
          <a:p>
            <a:pPr algn="just" fontAlgn="base"/>
            <a:r>
              <a:rPr lang="ru-RU" b="1" dirty="0" smtClean="0"/>
              <a:t>HB (</a:t>
            </a:r>
            <a:r>
              <a:rPr lang="ru-RU" b="1" dirty="0" err="1" smtClean="0"/>
              <a:t>Half</a:t>
            </a:r>
            <a:r>
              <a:rPr lang="ru-RU" b="1" dirty="0" smtClean="0"/>
              <a:t> </a:t>
            </a:r>
            <a:r>
              <a:rPr lang="ru-RU" b="1" dirty="0" err="1" smtClean="0"/>
              <a:t>board</a:t>
            </a:r>
            <a:r>
              <a:rPr lang="ru-RU" b="1" dirty="0" smtClean="0"/>
              <a:t>) </a:t>
            </a:r>
            <a:r>
              <a:rPr lang="ru-RU" dirty="0" smtClean="0"/>
              <a:t>— </a:t>
            </a:r>
            <a:r>
              <a:rPr lang="ru-RU" dirty="0" err="1" smtClean="0"/>
              <a:t>полупансион</a:t>
            </a:r>
            <a:r>
              <a:rPr lang="ru-RU" dirty="0" smtClean="0"/>
              <a:t>. Обычно завтрак и ужин, но возможен вариант — завтрак и обед.</a:t>
            </a:r>
          </a:p>
          <a:p>
            <a:pPr algn="just" fontAlgn="base"/>
            <a:r>
              <a:rPr lang="ru-RU" b="1" dirty="0" smtClean="0"/>
              <a:t>FB (</a:t>
            </a:r>
            <a:r>
              <a:rPr lang="ru-RU" b="1" dirty="0" err="1" smtClean="0"/>
              <a:t>Full</a:t>
            </a:r>
            <a:r>
              <a:rPr lang="ru-RU" b="1" dirty="0" smtClean="0"/>
              <a:t> </a:t>
            </a:r>
            <a:r>
              <a:rPr lang="ru-RU" b="1" dirty="0" err="1" smtClean="0"/>
              <a:t>board</a:t>
            </a:r>
            <a:r>
              <a:rPr lang="ru-RU" b="1" dirty="0" smtClean="0"/>
              <a:t>) </a:t>
            </a:r>
            <a:r>
              <a:rPr lang="ru-RU" dirty="0" smtClean="0"/>
              <a:t>— полный пансион (завтрак, обед и ужин).</a:t>
            </a:r>
            <a:br>
              <a:rPr lang="ru-RU" dirty="0" smtClean="0"/>
            </a:br>
            <a:endParaRPr lang="ru-RU" dirty="0" smtClean="0"/>
          </a:p>
          <a:p>
            <a:pPr algn="just" fontAlgn="base"/>
            <a:r>
              <a:rPr lang="ru-RU" b="1" dirty="0" smtClean="0"/>
              <a:t>AI (</a:t>
            </a:r>
            <a:r>
              <a:rPr lang="ru-RU" b="1" dirty="0" err="1" smtClean="0"/>
              <a:t>All</a:t>
            </a:r>
            <a:r>
              <a:rPr lang="ru-RU" b="1" dirty="0" smtClean="0"/>
              <a:t> </a:t>
            </a:r>
            <a:r>
              <a:rPr lang="ru-RU" b="1" dirty="0" err="1" smtClean="0"/>
              <a:t>inclusive</a:t>
            </a:r>
            <a:r>
              <a:rPr lang="ru-RU" b="1" dirty="0" smtClean="0"/>
              <a:t>) </a:t>
            </a:r>
            <a:r>
              <a:rPr lang="ru-RU" dirty="0" smtClean="0"/>
              <a:t>— все включено — завтрак, обед и ужин (шведский стол). В течение дня предлагаются напитки (алкогольные и безалкогольные) в неограниченном количестве плюс дополнительное питание (второй завтрак, полдник, поздний ужин, легкие закуски, барбекю в барах отеля и т. п.). </a:t>
            </a:r>
          </a:p>
          <a:p>
            <a:pPr algn="just"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в отеле заявлен тариф ВВ, то завтрак должен быть подан. Типы питания зависят от типа отеля, а не от звездности. Определиться с тем или иным видом завтрака — это уже задача гостиницы. И опять-таки мы упираемся в термин «потребительское предпочтение». Гость должен иметь право выбора.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Таблица расшифровки типов питания в отелях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10218" y="1396999"/>
          <a:ext cx="2723563" cy="4064002"/>
        </p:xfrm>
        <a:graphic>
          <a:graphicData uri="http://schemas.openxmlformats.org/drawingml/2006/table">
            <a:tbl>
              <a:tblPr/>
              <a:tblGrid>
                <a:gridCol w="311630"/>
                <a:gridCol w="687294"/>
                <a:gridCol w="1724639"/>
              </a:tblGrid>
              <a:tr h="907570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/>
                        <a:t>RO</a:t>
                      </a:r>
                    </a:p>
                    <a:p>
                      <a:pPr algn="l" fontAlgn="t"/>
                      <a:r>
                        <a:rPr lang="pt-BR" sz="800"/>
                        <a:t>EP</a:t>
                      </a:r>
                    </a:p>
                    <a:p>
                      <a:pPr algn="l" fontAlgn="t"/>
                      <a:r>
                        <a:rPr lang="pt-BR" sz="800"/>
                        <a:t>BO</a:t>
                      </a:r>
                    </a:p>
                    <a:p>
                      <a:pPr algn="l" fontAlgn="t"/>
                      <a:r>
                        <a:rPr lang="pt-BR" sz="800"/>
                        <a:t>AO</a:t>
                      </a:r>
                    </a:p>
                    <a:p>
                      <a:pPr algn="l" fontAlgn="t"/>
                      <a:r>
                        <a:rPr lang="pt-BR" sz="800"/>
                        <a:t>NO</a:t>
                      </a:r>
                    </a:p>
                    <a:p>
                      <a:pPr algn="l" fontAlgn="t"/>
                      <a:r>
                        <a:rPr lang="pt-BR" sz="800"/>
                        <a:t>RR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Room only</a:t>
                      </a:r>
                    </a:p>
                    <a:p>
                      <a:pPr algn="l" fontAlgn="t"/>
                      <a:r>
                        <a:rPr lang="en-US" sz="800"/>
                        <a:t>European Plan</a:t>
                      </a:r>
                    </a:p>
                    <a:p>
                      <a:pPr algn="l" fontAlgn="t"/>
                      <a:r>
                        <a:rPr lang="en-US" sz="800"/>
                        <a:t>Bed Only</a:t>
                      </a:r>
                    </a:p>
                    <a:p>
                      <a:pPr algn="l" fontAlgn="t"/>
                      <a:r>
                        <a:rPr lang="en-US" sz="800"/>
                        <a:t>Accommodation Only</a:t>
                      </a:r>
                    </a:p>
                    <a:p>
                      <a:pPr algn="l" fontAlgn="t"/>
                      <a:r>
                        <a:rPr lang="en-US" sz="800"/>
                        <a:t>Room Rate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Питание отсутствует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7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BB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Bed &amp; breakfast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Предусматривает только завтрак (отличается в зависимости от страны)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73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HB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Half Board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Варианты полупансиона: завтрак+ужин, реже — завтрак+обед, за напитки — дополнительная оплата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7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HB+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Half Board plus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Расширенный HB дополнительно включает напитки — безалкогольные и алкогольные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73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FB</a:t>
                      </a:r>
                    </a:p>
                    <a:p>
                      <a:pPr algn="l" fontAlgn="t"/>
                      <a:r>
                        <a:rPr lang="en-US" sz="800"/>
                        <a:t>FP</a:t>
                      </a:r>
                    </a:p>
                    <a:p>
                      <a:pPr algn="l" fontAlgn="t"/>
                      <a:r>
                        <a:rPr lang="en-US" sz="800"/>
                        <a:t>AP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Full Board</a:t>
                      </a:r>
                    </a:p>
                    <a:p>
                      <a:pPr algn="l" fontAlgn="t"/>
                      <a:r>
                        <a:rPr lang="en-US" sz="800"/>
                        <a:t>Full Pension</a:t>
                      </a:r>
                    </a:p>
                    <a:p>
                      <a:pPr algn="l" fontAlgn="t"/>
                      <a:r>
                        <a:rPr lang="en-US" sz="800"/>
                        <a:t>American Plan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Полный пансион предполагает подачу завтрака, обеда и ужина. Объем и ассортимент блюд ограничены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7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FB+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Full Board plus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Расширенный FB дополнен безалкогольными и алкогольными напитками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7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AI, ALL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All Inclusive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Любимый многими формат «всё включено» в режиме самообслуживания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7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UAI, UAL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/>
                        <a:t>Ultra All Inclusive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/>
                        <a:t>«Всё включено» на более высоком уровне, с местными и импортными напитками</a:t>
                      </a:r>
                    </a:p>
                  </a:txBody>
                  <a:tcPr marL="55496" marR="29882" marT="21345" marB="25613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1412776"/>
          <a:ext cx="6912769" cy="4660430"/>
        </p:xfrm>
        <a:graphic>
          <a:graphicData uri="http://schemas.openxmlformats.org/drawingml/2006/table">
            <a:tbl>
              <a:tblPr/>
              <a:tblGrid>
                <a:gridCol w="790960"/>
                <a:gridCol w="1841960"/>
                <a:gridCol w="4279849"/>
              </a:tblGrid>
              <a:tr h="2311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PL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Pocket Lunch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«сухой» завтрак на вынос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5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CB</a:t>
                      </a:r>
                    </a:p>
                    <a:p>
                      <a:pPr algn="ctr" fontAlgn="t"/>
                      <a:r>
                        <a:rPr lang="en-US" sz="1600" b="1" dirty="0"/>
                        <a:t>CBF</a:t>
                      </a:r>
                    </a:p>
                    <a:p>
                      <a:pPr algn="ctr" fontAlgn="t"/>
                      <a:r>
                        <a:rPr lang="en-US" sz="1600" b="1" dirty="0"/>
                        <a:t>CP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Continental Breakfast</a:t>
                      </a:r>
                    </a:p>
                    <a:p>
                      <a:pPr algn="ctr" fontAlgn="t"/>
                      <a:r>
                        <a:rPr lang="en-US" sz="1400" dirty="0"/>
                        <a:t>Continental Plan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Легкий континентальный завтрак в формате «</a:t>
                      </a:r>
                      <a:r>
                        <a:rPr lang="ru-RU" sz="1400" dirty="0" err="1"/>
                        <a:t>кофе+круассан</a:t>
                      </a:r>
                      <a:r>
                        <a:rPr lang="ru-RU" sz="1400" dirty="0"/>
                        <a:t>» с разными составляющими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AB</a:t>
                      </a:r>
                    </a:p>
                    <a:p>
                      <a:pPr algn="ctr" fontAlgn="t"/>
                      <a:r>
                        <a:rPr lang="en-US" sz="1600" b="1" dirty="0"/>
                        <a:t>ABF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American Breakfast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Американский завтрак включает пышные </a:t>
                      </a:r>
                      <a:r>
                        <a:rPr lang="ru-RU" sz="1400" dirty="0" err="1"/>
                        <a:t>блинчики-панкейки</a:t>
                      </a:r>
                      <a:r>
                        <a:rPr lang="ru-RU" sz="1400" dirty="0"/>
                        <a:t>, омлет с поджаренным беконом и др.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EB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English Breakfast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Английский завтрак — всегда присутствуют яйца с беконом. Он более плотный по сравнению с AB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BD+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Brunch Dinner+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Завтрак, плавно перетекающий в </a:t>
                      </a:r>
                      <a:r>
                        <a:rPr lang="ru-RU" sz="1400" dirty="0" err="1"/>
                        <a:t>ланч</a:t>
                      </a:r>
                      <a:r>
                        <a:rPr lang="ru-RU" sz="1400" dirty="0"/>
                        <a:t>. Предпочитается на горнолыжных курортах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1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Mini AI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Mini All Inclusive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«Всё включено», но в ограниченном количестве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S</a:t>
                      </a:r>
                      <a:r>
                        <a:rPr lang="ru-RU" sz="1600" b="1" dirty="0"/>
                        <a:t>С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Self Catering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Еду можно приготовить самостоятельно в номере/на кухне, или заказать отдельно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9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/>
                        <a:t>HCAL</a:t>
                      </a:r>
                    </a:p>
                    <a:p>
                      <a:pPr algn="ctr" fontAlgn="t"/>
                      <a:r>
                        <a:rPr lang="en-US" sz="1600" b="1" dirty="0"/>
                        <a:t>MAI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/>
                        <a:t>Highclass</a:t>
                      </a:r>
                      <a:r>
                        <a:rPr lang="en-US" sz="1400" dirty="0"/>
                        <a:t> All Inclusive</a:t>
                      </a:r>
                    </a:p>
                    <a:p>
                      <a:pPr algn="ctr" fontAlgn="t"/>
                      <a:r>
                        <a:rPr lang="en-US" sz="1400" dirty="0"/>
                        <a:t>Maxi All Inclusive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В отелях VIP-класса — «всё включено» + ряд дополнительных преимуществ, включая алкоголь и напитки в мини-баре, а также целый ряд услуг</a:t>
                      </a:r>
                    </a:p>
                  </a:txBody>
                  <a:tcPr marL="67803" marR="36509" marT="26078" marB="31294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5472608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Варианты обслуживания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3525" y="1700810"/>
          <a:ext cx="6076950" cy="3119793"/>
        </p:xfrm>
        <a:graphic>
          <a:graphicData uri="http://schemas.openxmlformats.org/drawingml/2006/table">
            <a:tbl>
              <a:tblPr/>
              <a:tblGrid>
                <a:gridCol w="2047875"/>
                <a:gridCol w="4029075"/>
              </a:tblGrid>
              <a:tr h="1347426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Buffet Breakfast (BBF)</a:t>
                      </a:r>
                    </a:p>
                  </a:txBody>
                  <a:tcPr marL="123825" marR="66675" marT="47625" marB="57150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/>
                        <a:t>Шведский стол (или завтрак-буфет) по принципу самообслуживания. Любое количество блюд и фруктов с общего стола за фиксированную цену</a:t>
                      </a:r>
                    </a:p>
                  </a:txBody>
                  <a:tcPr marL="123825" marR="66675" marT="47625" marB="57150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436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A-la carte (</a:t>
                      </a:r>
                      <a:r>
                        <a:rPr lang="ru-RU" b="1" dirty="0"/>
                        <a:t>ресторанный)</a:t>
                      </a:r>
                    </a:p>
                  </a:txBody>
                  <a:tcPr marL="123825" marR="66675" marT="47625" marB="57150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/>
                        <a:t>Выбор из общего меню с ценами, работают официанты</a:t>
                      </a:r>
                    </a:p>
                  </a:txBody>
                  <a:tcPr marL="123825" marR="66675" marT="47625" marB="57150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9931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/>
                        <a:t>Питание по меню</a:t>
                      </a:r>
                    </a:p>
                  </a:txBody>
                  <a:tcPr marL="123825" marR="66675" marT="47625" marB="57150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>Ограниченный набор блюд по сокращенному меню и предварительной записи</a:t>
                      </a:r>
                    </a:p>
                  </a:txBody>
                  <a:tcPr marL="123825" marR="66675" marT="47625" marB="57150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144463"/>
            <a:ext cx="8229600" cy="857667"/>
          </a:xfrm>
        </p:spPr>
        <p:txBody>
          <a:bodyPr/>
          <a:lstStyle/>
          <a:p>
            <a:r>
              <a:rPr lang="ru-RU" dirty="0" smtClean="0"/>
              <a:t>Континентальный завтрак</a:t>
            </a:r>
            <a:endParaRPr lang="ru-RU" dirty="0"/>
          </a:p>
        </p:txBody>
      </p:sp>
      <p:sp>
        <p:nvSpPr>
          <p:cNvPr id="1026" name="AutoShape 2" descr="https://avatars.mds.yandex.net/get-zen_doc/2807006/pub_5ec4d356bd57897717b47a1e_5ec4d460fc887676265f3e3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vatars.mds.yandex.net/get-zen_doc/2807006/pub_5ec4d356bd57897717b47a1e_5ec4d460fc887676265f3e3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vatars.mds.yandex.net/get-zen_doc/2807006/pub_5ec4d356bd57897717b47a1e_5ec4d460fc887676265f3e3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293329"/>
            <a:ext cx="8971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dirty="0" smtClean="0"/>
              <a:t>Континентальный завтрак</a:t>
            </a:r>
            <a:r>
              <a:rPr lang="ru-RU" dirty="0" smtClean="0"/>
              <a:t> – самый распространенный в Европе, точнее на ее континентальной части. Это </a:t>
            </a:r>
            <a:r>
              <a:rPr lang="ru-RU" u="sng" dirty="0" smtClean="0"/>
              <a:t>очень легкий завтрак.</a:t>
            </a:r>
            <a:r>
              <a:rPr lang="ru-RU" dirty="0" smtClean="0"/>
              <a:t> В него входит кофе/чай, выпечка, джем, масло. Иногда встречается расширенный континентальный завтрак. К стандартному набору добавят йогурт, мюсли или хлопья и если повезет ветчину и сыр. Он включает кофе, чай или горячий шоколад, сахар, сливки (молоко), лимон, два вида повидла, джема или мед, выбор хлебобулочных изделий, масло. По воскресеньям завтрак дополняется холодным яйцом. </a:t>
            </a:r>
            <a:endParaRPr lang="ru-RU" dirty="0"/>
          </a:p>
        </p:txBody>
      </p:sp>
      <p:sp>
        <p:nvSpPr>
          <p:cNvPr id="6146" name="AutoShape 2" descr="https://radio7.ru/upload/editor/01/2018/fb/50/5b8d089d0bc2d_ac3f8e08c27131c555b4b0b28fc82a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radio7.ru/upload/editor/01/2018/fb/50/5b8d089d0bc2d_ac3f8e08c27131c555b4b0b28fc82a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eda.yandex/images/1387779/62a6b811e57c08c92df277ba87dbe89f-1100x8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st4.depositphotos.com/1053932/22306/i/1600/depositphotos_223060122-stock-photo-continental-buffet-breakfast-assorted-healt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s0.slide-share.ru/s_slide/e09ac562e883cd3f17ed10856514e4de/8ed31641-4bdb-4aa0-9073-8bda82c8a10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q-cf.bstatic.com/images/hotel/max1024x768/181/181953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90" y="713204"/>
            <a:ext cx="76463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Расширенный завтрак</a:t>
            </a:r>
            <a:endParaRPr lang="ru-RU" dirty="0"/>
          </a:p>
        </p:txBody>
      </p:sp>
      <p:sp>
        <p:nvSpPr>
          <p:cNvPr id="15362" name="AutoShape 2" descr="https://bestvietnam.ru/wp-content/uploads/2019/09/%D0%B7%D0%B0%D0%B2%D1%82%D1%80%D0%B0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bestvietnam.ru/wp-content/uploads/2019/09/%D0%B7%D0%B0%D0%B2%D1%82%D1%80%D0%B0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r-cf.bstatic.com/images/hotel/max1024x768/118/118922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ages.acase.ru/acase_images/1000359/195239653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r-cf.bstatic.com/images/hotel/max1024x768/249/2490405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travelata-a.akamaihd.net/thumbs/1920x1080/upload/2018_04/content_hotel_5a6b42173b88a0.62500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fsd.multiurok.ru/html/2017/03/18/s_58cd4c8f72991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7" y="4797152"/>
            <a:ext cx="8286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дополнение к континентальному завтраку гостям предлагаются соки (апельсиновый, грейпфрутовый, томатный), блюдо с нарезанными ветчиной, сыром и колбасой, блюда из яиц, йогурты, творог, сухие хлопья. Во время завтрака чаще всего организован буфетный сервис или официант приносит блюдо с мясной нарезкой, раскладывает по тарелкам гостей и оставляет блюдо на столе. Блюда из яиц приготавливаются по индивидуальным заказам</a:t>
            </a:r>
            <a:endParaRPr lang="ru-RU" dirty="0"/>
          </a:p>
        </p:txBody>
      </p:sp>
      <p:pic>
        <p:nvPicPr>
          <p:cNvPr id="2052" name="Picture 4" descr="https://thumbs.dreamstime.com/b/%D0%BE%D0%B3%D1%80%D0%BE%D0%BC%D0%BD%D1%8B%D0%B9-%D0%B7%D0%B4%D0%BE%D1%80%D0%BE%D0%B2%D1%8B%D0%B9-%D0%B7%D0%B0%D0%B2%D1%82%D1%80%D0%B0%D0%BA-138530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7152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Английский завтрак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5377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Английский завтрак</a:t>
            </a:r>
            <a:r>
              <a:rPr lang="ru-RU" dirty="0" smtClean="0"/>
              <a:t> - очень сытный и калорийный. В классическом английском завтраке присутствуют  сосиски, жаренный бекон, шампиньоны, помидоры, фасоль, яичница или омлет, тосты. Все это подают со стаканом сока или кофе/чаем. В США, к стандартному набору часто добавляют и небольшие блинчики – </a:t>
            </a:r>
            <a:r>
              <a:rPr lang="ru-RU" dirty="0" err="1" smtClean="0"/>
              <a:t>панкейки</a:t>
            </a:r>
            <a:r>
              <a:rPr lang="ru-RU" dirty="0" smtClean="0"/>
              <a:t>. В классическом варианте английский завтрак начинается с утреннего чая или кофе (возможно, горячего шоколада), принесенного в номер. Он также включает сахар, булочные изделия, тосты, масло, джем, мед, варенье. Может дополняться блюдами из яиц (яичница с ветчиной или беконом, жареные яйца на хлебе, омлет с ветчиной или шампиньонами и др.), рыбными блюдами, блюдами из злаковых.</a:t>
            </a:r>
            <a:endParaRPr lang="ru-RU" dirty="0"/>
          </a:p>
        </p:txBody>
      </p:sp>
      <p:pic>
        <p:nvPicPr>
          <p:cNvPr id="3080" name="Picture 8" descr="https://www.hotellaserena.it/wp-content/uploads/2014/03/Hotel_la_Serena_1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1"/>
            <a:ext cx="8294812" cy="33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Американский завтрак</a:t>
            </a:r>
            <a:endParaRPr lang="ru-RU" dirty="0"/>
          </a:p>
        </p:txBody>
      </p:sp>
      <p:sp>
        <p:nvSpPr>
          <p:cNvPr id="17410" name="AutoShape 2" descr="https://travel-dom.ru/wp-content/uploads/2019/11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travel-dom.ru/wp-content/uploads/2019/11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11241"/>
            <a:ext cx="836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Дополнительно предлагаются обычная питьевая вода с кубиками льда, фруктовые соки, свежие фрукты (грейпфрут, арбуз, ягоды с молоком или сливками) или компот из фруктов (слив, персиков), блюда из злаковых (кукурузные, рисовые хлопья), небольшая порция мяса, пирог</a:t>
            </a:r>
            <a:endParaRPr lang="ru-RU" dirty="0"/>
          </a:p>
        </p:txBody>
      </p:sp>
      <p:pic>
        <p:nvPicPr>
          <p:cNvPr id="4100" name="Picture 4" descr="https://pbs.twimg.com/media/DsF1lgbVYAA6E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0648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Завтрак с шампанским</a:t>
            </a:r>
            <a:endParaRPr lang="ru-RU" dirty="0"/>
          </a:p>
        </p:txBody>
      </p:sp>
      <p:sp>
        <p:nvSpPr>
          <p:cNvPr id="18434" name="AutoShape 2" descr="https://visittartu.com/sites/default/files/vemedia/263210_8e18eb6da3abeec7ba5637d1f2f21c5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pbs.twimg.com/media/DMfBeC3W0AATH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5085184"/>
            <a:ext cx="853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 предоставления этого завтрака — с 10.00 до 11.30. Предлагаются кофе, чай, алкогольные напитки (шампанское, вино), небольшие холодные закуски и горячие блюда, супы, салаты, десерты. Форма предложения — буфет. Завтрак с шампанским подается, как правило, по официальному поводу;</a:t>
            </a:r>
            <a:endParaRPr lang="ru-RU" dirty="0"/>
          </a:p>
        </p:txBody>
      </p:sp>
      <p:pic>
        <p:nvPicPr>
          <p:cNvPr id="5122" name="Picture 2" descr="https://visittartu.com/sites/default/files/vemedia/263210_8e18eb6da3abeec7ba5637d1f2f21c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8531225" cy="35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707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Виды завтраков. Особенности организации питания иностранных туристов и обслуживания групп</vt:lpstr>
      <vt:lpstr>Слайд 2</vt:lpstr>
      <vt:lpstr>Таблица расшифровки типов питания в отелях</vt:lpstr>
      <vt:lpstr>Варианты обслуживания</vt:lpstr>
      <vt:lpstr>Континентальный завтрак</vt:lpstr>
      <vt:lpstr>Расширенный завтрак</vt:lpstr>
      <vt:lpstr>Английский завтрак</vt:lpstr>
      <vt:lpstr>Американский завтрак</vt:lpstr>
      <vt:lpstr>Завтрак с шампанским</vt:lpstr>
      <vt:lpstr>Поздний завтрак</vt:lpstr>
      <vt:lpstr>Шведский стол (Buffet Breakfast)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завтраков в гостинице</dc:title>
  <dc:creator>Хробостова Татьяна Викторовна</dc:creator>
  <cp:lastModifiedBy>avanesyan</cp:lastModifiedBy>
  <cp:revision>16</cp:revision>
  <dcterms:created xsi:type="dcterms:W3CDTF">2020-11-09T15:12:49Z</dcterms:created>
  <dcterms:modified xsi:type="dcterms:W3CDTF">2020-12-09T06:03:28Z</dcterms:modified>
</cp:coreProperties>
</file>