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4" r:id="rId30"/>
    <p:sldId id="285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F426CD-A920-4C4C-9515-D5EC632B2B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Технология беспроводных сетей </a:t>
            </a:r>
            <a:r>
              <a:rPr lang="en-US" dirty="0" smtClean="0"/>
              <a:t>WiFi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36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FE713A-8A47-493C-BF3C-A44F789E2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Топология типа "звезда"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26898D1C-59C3-4BAC-BD6F-B54ABC76D5E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872730" y="1849438"/>
            <a:ext cx="4446539" cy="4767262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xmlns="" val="153194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A02546-02EA-4C63-A555-601C0DEFA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Режим повторителя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CD7409ED-9192-4FA4-8440-7FCAE83C1C6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066800" y="2014194"/>
            <a:ext cx="9867900" cy="3535706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xmlns="" val="121830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CFA69D-0010-463F-92FD-550817755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Режим клиента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37BC9298-024F-44A8-B280-6A7697E118B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11200" y="2014194"/>
            <a:ext cx="10769600" cy="4640684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xmlns="" val="40742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6450E8-33B9-43A4-BE79-03C8B6401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Организация и планирование беспроводных сетей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3B55D6-0BAD-42F0-8916-E286F35B5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Офисная сеть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0B022AE-CEC8-41E4-AB30-C4F2B4368713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524567" y="2477770"/>
            <a:ext cx="5142865" cy="4380230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xmlns="" val="274223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CC0E387-D902-4F17-8CA4-5EFF64462A08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187450" y="1372857"/>
            <a:ext cx="9817100" cy="4112286"/>
          </a:xfrm>
          <a:prstGeom prst="rect">
            <a:avLst/>
          </a:prstGeom>
          <a:ln>
            <a:noFill/>
            <a:prstDash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051990B-6CA7-44AB-B591-BAC612A2F670}"/>
              </a:ext>
            </a:extLst>
          </p:cNvPr>
          <p:cNvSpPr/>
          <p:nvPr/>
        </p:nvSpPr>
        <p:spPr>
          <a:xfrm>
            <a:off x="1066800" y="5574069"/>
            <a:ext cx="4025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Расширение беспроводной сети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733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196C742-316A-4969-B9E4-6B0D6E3A6409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828800" y="1143000"/>
            <a:ext cx="8534400" cy="4572000"/>
          </a:xfrm>
          <a:prstGeom prst="rect">
            <a:avLst/>
          </a:prstGeom>
          <a:ln>
            <a:noFill/>
            <a:prstDash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625A697-2D88-4F54-B020-EE9A433031AA}"/>
              </a:ext>
            </a:extLst>
          </p:cNvPr>
          <p:cNvSpPr/>
          <p:nvPr/>
        </p:nvSpPr>
        <p:spPr>
          <a:xfrm>
            <a:off x="1828800" y="58922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Расширение беспроводной сети с максимальной скоростью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54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B84871B-0A11-4755-B13B-5B32073F1532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255996" y="1019797"/>
            <a:ext cx="7680008" cy="4818406"/>
          </a:xfrm>
          <a:prstGeom prst="rect">
            <a:avLst/>
          </a:prstGeom>
          <a:ln>
            <a:noFill/>
            <a:prstDash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16424B1-1DE0-438D-A12C-4B06CB0045BF}"/>
              </a:ext>
            </a:extLst>
          </p:cNvPr>
          <p:cNvSpPr/>
          <p:nvPr/>
        </p:nvSpPr>
        <p:spPr>
          <a:xfrm>
            <a:off x="2255996" y="59271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Объединение точек доступа через проводную инфраструктуру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474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EAFBB38-3B48-4BB8-8657-290090E2970C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484913" y="1039653"/>
            <a:ext cx="7222173" cy="4778693"/>
          </a:xfrm>
          <a:prstGeom prst="rect">
            <a:avLst/>
          </a:prstGeom>
          <a:ln>
            <a:noFill/>
            <a:prstDash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D1677B2-27ED-47B5-90F4-D84A6C55AD51}"/>
              </a:ext>
            </a:extLst>
          </p:cNvPr>
          <p:cNvSpPr/>
          <p:nvPr/>
        </p:nvSpPr>
        <p:spPr>
          <a:xfrm>
            <a:off x="2484913" y="590727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Объединение точек доступа с использованием расширенного режима WDS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896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D0C0F7-EF4A-4FCF-9D56-8350FD190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D64291-DBCD-4610-9CCA-3DCB7B611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5515E43-A857-4810-9C44-54E7FBEA6F07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551747" y="985494"/>
            <a:ext cx="7088505" cy="4887012"/>
          </a:xfrm>
          <a:prstGeom prst="rect">
            <a:avLst/>
          </a:prstGeom>
          <a:ln>
            <a:noFill/>
            <a:prstDash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B26030B-21F0-45EB-97B5-8BBCC8A8CDDA}"/>
              </a:ext>
            </a:extLst>
          </p:cNvPr>
          <p:cNvSpPr/>
          <p:nvPr/>
        </p:nvSpPr>
        <p:spPr>
          <a:xfrm>
            <a:off x="2551747" y="59614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Объединение точек доступа с дополнительными точками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175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E4820F-F341-4C50-81A4-A9FFA77F8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50946B5D-B38C-4CA4-BAEE-52F26BB7CF2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172444" y="1461308"/>
            <a:ext cx="5847112" cy="3935383"/>
          </a:xfrm>
          <a:prstGeom prst="rect">
            <a:avLst/>
          </a:prstGeom>
          <a:ln>
            <a:noFill/>
            <a:prstDash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7966BC7-3E7B-4326-8F34-8FB118F17CA7}"/>
              </a:ext>
            </a:extLst>
          </p:cNvPr>
          <p:cNvSpPr/>
          <p:nvPr/>
        </p:nvSpPr>
        <p:spPr>
          <a:xfrm>
            <a:off x="3172444" y="5695434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Роуминг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474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2F84B4-754A-42E7-9A5E-73396DD71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Основные элементы </a:t>
            </a:r>
            <a:r>
              <a:rPr lang="en-US" b="1" dirty="0"/>
              <a:t>Wi-Fi </a:t>
            </a:r>
            <a:r>
              <a:rPr lang="ru-RU" b="1" dirty="0"/>
              <a:t>сети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5D2DA796-47D6-44FB-A512-8CCE5A1F903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41300" y="1675791"/>
            <a:ext cx="7620000" cy="1892300"/>
          </a:xfrm>
          <a:prstGeom prst="rect">
            <a:avLst/>
          </a:prstGeom>
          <a:ln>
            <a:noFill/>
            <a:prstDash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3008A08-8419-4C7D-9796-28F8541C762C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61300" y="3568091"/>
            <a:ext cx="3886200" cy="3099409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xmlns="" val="210195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03B192-7A0A-406D-A5D1-7856BBF6C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Сеть между несколькими офисами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8B8F032-7B6D-40DC-B55C-B51BF3519ED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535136" y="1912594"/>
            <a:ext cx="4859563" cy="4589806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xmlns="" val="822233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A420C2-CD77-4D69-9DE9-E8BC89BAF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Цели и задачи </a:t>
            </a:r>
            <a:r>
              <a:rPr lang="ru-RU" b="1" dirty="0" err="1"/>
              <a:t>WiMAX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8C907F6-5D7B-4B38-97DA-80E35088E51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508250" y="2014194"/>
            <a:ext cx="7175500" cy="4006511"/>
          </a:xfrm>
          <a:prstGeom prst="rect">
            <a:avLst/>
          </a:prstGeom>
          <a:ln>
            <a:noFill/>
            <a:prstDash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B5E0B42-A685-4DA6-8E21-EB60092F2029}"/>
              </a:ext>
            </a:extLst>
          </p:cNvPr>
          <p:cNvSpPr/>
          <p:nvPr/>
        </p:nvSpPr>
        <p:spPr>
          <a:xfrm>
            <a:off x="3314700" y="6020705"/>
            <a:ext cx="2573140" cy="3894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kern="15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Архитектура </a:t>
            </a:r>
            <a:r>
              <a:rPr lang="ru-RU" kern="15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WiMAX</a:t>
            </a:r>
            <a:endParaRPr lang="ru-RU" sz="2400" kern="150" dirty="0">
              <a:effectLst/>
              <a:latin typeface="Calibri" panose="020F0502020204030204" pitchFamily="34" charset="0"/>
              <a:ea typeface="Arial Unicode MS" panose="020B060402020202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423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2670D2B-6C03-4274-BF07-349545EC3DCB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168967" y="642594"/>
            <a:ext cx="5213033" cy="5212080"/>
          </a:xfrm>
          <a:prstGeom prst="rect">
            <a:avLst/>
          </a:prstGeom>
          <a:ln>
            <a:noFill/>
            <a:prstDash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6EB1635-42DF-4C00-B8CD-2B7C3FFAC8DC}"/>
              </a:ext>
            </a:extLst>
          </p:cNvPr>
          <p:cNvSpPr/>
          <p:nvPr/>
        </p:nvSpPr>
        <p:spPr>
          <a:xfrm>
            <a:off x="4654022" y="6123966"/>
            <a:ext cx="2242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Покрытие </a:t>
            </a:r>
            <a:r>
              <a:rPr lang="ru-RU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WiMAX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009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798C3D-4BCE-45EE-861C-741D3111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Режимы работы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6DE17E-14F4-43F4-8824-E0D9164A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Стандарт 802.16e-2005 вобрал в себя все ранее выходившие версии и на данный момент предоставляет следующие режимы:</a:t>
            </a:r>
          </a:p>
          <a:p>
            <a:pPr lvl="0"/>
            <a:r>
              <a:rPr lang="ru-RU" dirty="0" err="1"/>
              <a:t>Fixed</a:t>
            </a:r>
            <a:r>
              <a:rPr lang="ru-RU" dirty="0"/>
              <a:t> </a:t>
            </a:r>
            <a:r>
              <a:rPr lang="ru-RU" dirty="0" err="1"/>
              <a:t>WiMAX</a:t>
            </a:r>
            <a:r>
              <a:rPr lang="ru-RU" dirty="0"/>
              <a:t> - фиксированный доступ.</a:t>
            </a:r>
          </a:p>
          <a:p>
            <a:pPr lvl="0"/>
            <a:r>
              <a:rPr lang="ru-RU" dirty="0" err="1"/>
              <a:t>Nomadic</a:t>
            </a:r>
            <a:r>
              <a:rPr lang="ru-RU" dirty="0"/>
              <a:t> </a:t>
            </a:r>
            <a:r>
              <a:rPr lang="ru-RU" dirty="0" err="1"/>
              <a:t>WiMAX</a:t>
            </a:r>
            <a:r>
              <a:rPr lang="ru-RU" dirty="0"/>
              <a:t> - сеансовый доступ.</a:t>
            </a:r>
          </a:p>
          <a:p>
            <a:pPr lvl="0"/>
            <a:r>
              <a:rPr lang="ru-RU" dirty="0" err="1"/>
              <a:t>Portable</a:t>
            </a:r>
            <a:r>
              <a:rPr lang="ru-RU" dirty="0"/>
              <a:t> </a:t>
            </a:r>
            <a:r>
              <a:rPr lang="ru-RU" dirty="0" err="1"/>
              <a:t>WiMAX</a:t>
            </a:r>
            <a:r>
              <a:rPr lang="ru-RU" dirty="0"/>
              <a:t> - доступ в режиме перемещения.</a:t>
            </a:r>
          </a:p>
          <a:p>
            <a:r>
              <a:rPr lang="ru-RU" dirty="0" err="1"/>
              <a:t>Mobile</a:t>
            </a:r>
            <a:r>
              <a:rPr lang="ru-RU" dirty="0"/>
              <a:t> </a:t>
            </a:r>
            <a:r>
              <a:rPr lang="ru-RU" dirty="0" err="1"/>
              <a:t>WiMAX</a:t>
            </a:r>
            <a:r>
              <a:rPr lang="ru-RU" dirty="0"/>
              <a:t> - мобильный доступ.</a:t>
            </a:r>
          </a:p>
        </p:txBody>
      </p:sp>
    </p:spTree>
    <p:extLst>
      <p:ext uri="{BB962C8B-B14F-4D97-AF65-F5344CB8AC3E}">
        <p14:creationId xmlns:p14="http://schemas.microsoft.com/office/powerpoint/2010/main" xmlns="" val="1425469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49A469-B1E1-4697-855E-28C68F25A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Fixed</a:t>
            </a:r>
            <a:r>
              <a:rPr lang="ru-RU" dirty="0"/>
              <a:t> </a:t>
            </a:r>
            <a:r>
              <a:rPr lang="ru-RU" dirty="0" err="1"/>
              <a:t>WiMAX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6153A1-1E16-4CA2-9AF6-AA8CC2E1D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Фиксированный доступ представляет собой альтернативу широкополосным проводным технологиям (</a:t>
            </a:r>
            <a:r>
              <a:rPr lang="ru-RU" dirty="0" err="1"/>
              <a:t>xDSL</a:t>
            </a:r>
            <a:r>
              <a:rPr lang="ru-RU" dirty="0"/>
              <a:t>, T1 и т. п.). Стандарт использует диапазон частот 10-66 ГГц. Этот частотный диапазон из-за сильного затухания коротких волн требует прямой видимости между передатчиком и приемником сигнала (рис. 6.3).</a:t>
            </a:r>
          </a:p>
          <a:p>
            <a:r>
              <a:rPr lang="ru-RU" dirty="0"/>
              <a:t>С другой стороны, данный частотный диапазон позволяет избежать одной из главных проблем радиосвязи - многолучевого распространения сигнала. При этом ширина каналов связи в этом частотном диапазоне довольно велика (типичное значение - 25 или 28 МГц), что позволяет достигать скоростей передачи до 120 Мбит/с. Фиксированный режим включался в версию стандарта 802.16d-2004 и уже используется в ряде стран. Однако большинство компаний, предлагающих услуги </a:t>
            </a:r>
            <a:r>
              <a:rPr lang="ru-RU" dirty="0" err="1"/>
              <a:t>Fixed</a:t>
            </a:r>
            <a:r>
              <a:rPr lang="ru-RU" dirty="0"/>
              <a:t> </a:t>
            </a:r>
            <a:r>
              <a:rPr lang="ru-RU" dirty="0" err="1"/>
              <a:t>WiMAX</a:t>
            </a:r>
            <a:r>
              <a:rPr lang="ru-RU" dirty="0"/>
              <a:t>, ожидают скорого перехода на портативный и в дальнейшем на мобильный </a:t>
            </a:r>
            <a:r>
              <a:rPr lang="ru-RU" dirty="0" err="1"/>
              <a:t>WiMAX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9405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1085C4-B02B-40B7-8ADB-6402B3FE2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Nomadic</a:t>
            </a:r>
            <a:r>
              <a:rPr lang="ru-RU" dirty="0"/>
              <a:t> </a:t>
            </a:r>
            <a:r>
              <a:rPr lang="ru-RU" dirty="0" err="1"/>
              <a:t>WiMAX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786797-3DFF-448A-BA44-69561034F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Сеансовый (кочующий) доступ добавил понятие сессий к уже существующему </a:t>
            </a:r>
            <a:r>
              <a:rPr lang="ru-RU" dirty="0" err="1"/>
              <a:t>Fixed</a:t>
            </a:r>
            <a:r>
              <a:rPr lang="ru-RU" dirty="0"/>
              <a:t> </a:t>
            </a:r>
            <a:r>
              <a:rPr lang="ru-RU" dirty="0" err="1"/>
              <a:t>WiMAX</a:t>
            </a:r>
            <a:r>
              <a:rPr lang="ru-RU" dirty="0"/>
              <a:t>. Наличие сессий позволяет свободно перемещать клиентское оборудование между сессиями и восстанавливать соединение уже с помощью других вышек </a:t>
            </a:r>
            <a:r>
              <a:rPr lang="ru-RU" dirty="0" err="1"/>
              <a:t>WiMAX</a:t>
            </a:r>
            <a:r>
              <a:rPr lang="ru-RU" dirty="0"/>
              <a:t>, нежели те, что использовались во время предыдущей сессии. Такой режим разработан в основном для портативных устройств, таких как ноутбуки, КПК. Введение сессий позволяет также уменьшить расход энергии клиентского устройства, что тоже немаловажно для портативных устройств.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1644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8676F9-4E64-4AFC-AE60-84F89A550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Portable</a:t>
            </a:r>
            <a:r>
              <a:rPr lang="ru-RU" b="1" dirty="0"/>
              <a:t> </a:t>
            </a:r>
            <a:r>
              <a:rPr lang="ru-RU" b="1" dirty="0" err="1"/>
              <a:t>WiMAX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DC8E2A-C114-499D-A94D-21317C9FE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режима </a:t>
            </a:r>
            <a:r>
              <a:rPr lang="ru-RU" dirty="0" err="1"/>
              <a:t>Portable</a:t>
            </a:r>
            <a:r>
              <a:rPr lang="ru-RU" dirty="0"/>
              <a:t> </a:t>
            </a:r>
            <a:r>
              <a:rPr lang="ru-RU" dirty="0" err="1"/>
              <a:t>WiMAX</a:t>
            </a:r>
            <a:r>
              <a:rPr lang="ru-RU" dirty="0"/>
              <a:t> добавлена возможность автоматического переключения клиента от одной базовой станции </a:t>
            </a:r>
            <a:r>
              <a:rPr lang="ru-RU" dirty="0" err="1"/>
              <a:t>WiMAX</a:t>
            </a:r>
            <a:r>
              <a:rPr lang="ru-RU" dirty="0"/>
              <a:t> к другой без потери соединения. Однако для данного режима все еще ограничена скорость передвижения клиентского оборудования - 40 км/ч. Впрочем, уже в таком виде можно использовать клиентские устройства в дороге (в автомобиле при движении по жилым районам города, где скорость ограничена, на велосипеде, двигаясь пешком и т. д.).</a:t>
            </a:r>
          </a:p>
          <a:p>
            <a:r>
              <a:rPr lang="ru-RU" dirty="0"/>
              <a:t>Введение данного режима сделало целесообразным использование технологии </a:t>
            </a:r>
            <a:r>
              <a:rPr lang="ru-RU" dirty="0" err="1"/>
              <a:t>WiMAX</a:t>
            </a:r>
            <a:r>
              <a:rPr lang="ru-RU" dirty="0"/>
              <a:t> для смартфонов и КПК</a:t>
            </a:r>
          </a:p>
        </p:txBody>
      </p:sp>
    </p:spTree>
    <p:extLst>
      <p:ext uri="{BB962C8B-B14F-4D97-AF65-F5344CB8AC3E}">
        <p14:creationId xmlns:p14="http://schemas.microsoft.com/office/powerpoint/2010/main" xmlns="" val="3975727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7F06C6A-49E2-4865-B3F0-6599B520E949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309620" y="1328394"/>
            <a:ext cx="5572760" cy="4649179"/>
          </a:xfrm>
          <a:prstGeom prst="rect">
            <a:avLst/>
          </a:prstGeom>
          <a:ln>
            <a:noFill/>
            <a:prstDash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8C1B92C-3A43-47EB-9F78-0CB834F41425}"/>
              </a:ext>
            </a:extLst>
          </p:cNvPr>
          <p:cNvSpPr/>
          <p:nvPr/>
        </p:nvSpPr>
        <p:spPr>
          <a:xfrm>
            <a:off x="3048000" y="59775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Прямая видимость между передатчиком и приемником сигнала</a:t>
            </a:r>
          </a:p>
        </p:txBody>
      </p:sp>
    </p:spTree>
    <p:extLst>
      <p:ext uri="{BB962C8B-B14F-4D97-AF65-F5344CB8AC3E}">
        <p14:creationId xmlns:p14="http://schemas.microsoft.com/office/powerpoint/2010/main" xmlns="" val="130642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A318F15-DCC4-40D2-8B05-FC36FAF4B3F8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206273" y="985494"/>
            <a:ext cx="5779453" cy="4887012"/>
          </a:xfrm>
          <a:prstGeom prst="rect">
            <a:avLst/>
          </a:prstGeom>
          <a:ln>
            <a:noFill/>
            <a:prstDash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8AF7843-74C3-493F-B2A2-85FF25A1D697}"/>
              </a:ext>
            </a:extLst>
          </p:cNvPr>
          <p:cNvSpPr/>
          <p:nvPr/>
        </p:nvSpPr>
        <p:spPr>
          <a:xfrm>
            <a:off x="3047999" y="5961432"/>
            <a:ext cx="6096000" cy="7079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kern="15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технологии </a:t>
            </a:r>
            <a:r>
              <a:rPr lang="ru-RU" kern="15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WiMax</a:t>
            </a:r>
            <a:r>
              <a:rPr lang="ru-RU" kern="15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смартфонов и КПК</a:t>
            </a:r>
            <a:endParaRPr lang="ru-RU" sz="2400" kern="150" dirty="0">
              <a:effectLst/>
              <a:latin typeface="Calibri" panose="020F0502020204030204" pitchFamily="34" charset="0"/>
              <a:ea typeface="Arial Unicode MS" panose="020B060402020202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595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37C8C0-C88E-4B62-B923-931A9AFC4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Угрозы и риски безопасности беспроводных сетей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731DD8-39F3-40AE-986A-6B59580B2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Подслушивание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2391F73-9C6F-4CA9-8413-B24920A3A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752" y="2336790"/>
            <a:ext cx="5554147" cy="410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7972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31C7D3-6B13-4B55-8F8B-A5980B406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Режимы и особенности организации </a:t>
            </a:r>
            <a:r>
              <a:rPr lang="en-US" b="1" dirty="0"/>
              <a:t>Wi</a:t>
            </a:r>
            <a:r>
              <a:rPr lang="ru-RU" b="1" dirty="0"/>
              <a:t>-</a:t>
            </a:r>
            <a:r>
              <a:rPr lang="en-US" b="1" dirty="0"/>
              <a:t>Fi</a:t>
            </a:r>
            <a:r>
              <a:rPr lang="ru-RU" b="1" dirty="0"/>
              <a:t> сетей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A35C76-ACCE-461C-B7FC-8E269ABEC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Режим </a:t>
            </a:r>
            <a:r>
              <a:rPr lang="ru-RU" b="1" dirty="0" err="1"/>
              <a:t>Ad</a:t>
            </a:r>
            <a:r>
              <a:rPr lang="ru-RU" b="1" dirty="0"/>
              <a:t> </a:t>
            </a:r>
            <a:r>
              <a:rPr lang="ru-RU" b="1" dirty="0" err="1"/>
              <a:t>Hoc</a:t>
            </a:r>
            <a:endParaRPr lang="ru-RU" b="1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D8448A1-5D95-496F-8053-E37F3632C0FA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066800" y="2513647"/>
            <a:ext cx="5359400" cy="4115753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xmlns="" val="14925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606519-91FD-496B-8115-77B85007E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Отказ в обслуживании (</a:t>
            </a:r>
            <a:r>
              <a:rPr lang="ru-RU" dirty="0" err="1"/>
              <a:t>Denial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Service</a:t>
            </a:r>
            <a:r>
              <a:rPr lang="ru-RU" dirty="0"/>
              <a:t> - DOS)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79171936-6B83-4675-B710-DDC857D70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799" y="2178710"/>
            <a:ext cx="10533401" cy="306638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395C0EC-C057-4743-A530-32DCFD282525}"/>
              </a:ext>
            </a:extLst>
          </p:cNvPr>
          <p:cNvSpPr/>
          <p:nvPr/>
        </p:nvSpPr>
        <p:spPr>
          <a:xfrm>
            <a:off x="1066799" y="540961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Атака "отказ в обслуживании" в беспроводных коммуникациях</a:t>
            </a:r>
          </a:p>
        </p:txBody>
      </p:sp>
    </p:spTree>
    <p:extLst>
      <p:ext uri="{BB962C8B-B14F-4D97-AF65-F5344CB8AC3E}">
        <p14:creationId xmlns:p14="http://schemas.microsoft.com/office/powerpoint/2010/main" xmlns="" val="1019609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2E5832-168C-4639-A9CC-F84DDA4BB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Глушение базовой станции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5972FC2D-B948-435A-B182-FB605BFD065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066800" y="1992934"/>
            <a:ext cx="10452100" cy="2814982"/>
          </a:xfrm>
          <a:prstGeom prst="rect">
            <a:avLst/>
          </a:prstGeom>
          <a:ln>
            <a:noFill/>
            <a:prstDash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D059D41-F256-4910-9F2A-A1D1408BD8F1}"/>
              </a:ext>
            </a:extLst>
          </p:cNvPr>
          <p:cNvSpPr/>
          <p:nvPr/>
        </p:nvSpPr>
        <p:spPr>
          <a:xfrm>
            <a:off x="1066800" y="5005425"/>
            <a:ext cx="6096000" cy="7079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kern="15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Атака глушения клиента для перехвата соединения</a:t>
            </a:r>
            <a:endParaRPr lang="ru-RU" sz="2400" kern="150" dirty="0">
              <a:effectLst/>
              <a:latin typeface="Calibri" panose="020F0502020204030204" pitchFamily="34" charset="0"/>
              <a:ea typeface="Arial Unicode MS" panose="020B060402020202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6564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6BA7B8-94B1-405F-A091-BDC2367A4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Режимы и особенности организации </a:t>
            </a:r>
            <a:r>
              <a:rPr lang="en-US" b="1" dirty="0"/>
              <a:t>Wi</a:t>
            </a:r>
            <a:r>
              <a:rPr lang="ru-RU" b="1" dirty="0"/>
              <a:t>-</a:t>
            </a:r>
            <a:r>
              <a:rPr lang="en-US" b="1" dirty="0"/>
              <a:t>Fi</a:t>
            </a:r>
            <a:r>
              <a:rPr lang="ru-RU" b="1" dirty="0"/>
              <a:t> сетей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0418B5-01E0-4B62-87DE-771D7A2CE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Инфраструктурный режим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7BC16A1-7EA3-4966-91F2-202C2F746BFD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553777" y="2534920"/>
            <a:ext cx="5084445" cy="4048760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xmlns="" val="23923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222552-E0B1-46AF-AEE8-F73B22034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Режимы и особенности организации </a:t>
            </a:r>
            <a:r>
              <a:rPr lang="en-US" b="1" dirty="0"/>
              <a:t>Wi</a:t>
            </a:r>
            <a:r>
              <a:rPr lang="ru-RU" b="1" dirty="0"/>
              <a:t>-</a:t>
            </a:r>
            <a:r>
              <a:rPr lang="en-US" b="1" dirty="0"/>
              <a:t>Fi</a:t>
            </a:r>
            <a:r>
              <a:rPr lang="ru-RU" b="1" dirty="0"/>
              <a:t> сетей 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26AF6D20-0BE1-4D79-A2CE-AA901BF1EF0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962059" y="2996118"/>
            <a:ext cx="7512141" cy="3099882"/>
          </a:xfrm>
          <a:prstGeom prst="rect">
            <a:avLst/>
          </a:prstGeom>
          <a:ln>
            <a:noFill/>
            <a:prstDash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1B91C66-1AF4-48D3-B5FE-B37775B0A074}"/>
              </a:ext>
            </a:extLst>
          </p:cNvPr>
          <p:cNvSpPr/>
          <p:nvPr/>
        </p:nvSpPr>
        <p:spPr>
          <a:xfrm>
            <a:off x="1066800" y="2320490"/>
            <a:ext cx="4192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Режимы</a:t>
            </a:r>
            <a:r>
              <a:rPr lang="en-US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WDS </a:t>
            </a:r>
            <a:r>
              <a:rPr lang="ru-RU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WDS WITH AP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054304E-6441-4158-92DA-F96062B20F39}"/>
              </a:ext>
            </a:extLst>
          </p:cNvPr>
          <p:cNvSpPr/>
          <p:nvPr/>
        </p:nvSpPr>
        <p:spPr>
          <a:xfrm>
            <a:off x="1962059" y="6096000"/>
            <a:ext cx="2175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Мостовой режим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17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5CD933-E164-4203-99B0-2DF2A9613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69F25A3F-D7E1-44EE-9D9C-929E40FD2D8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838108" y="241300"/>
            <a:ext cx="9804491" cy="5816599"/>
          </a:xfrm>
          <a:prstGeom prst="rect">
            <a:avLst/>
          </a:prstGeom>
          <a:ln>
            <a:noFill/>
            <a:prstDash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C4D8FAA-F379-4FAB-9B71-32104F914B98}"/>
              </a:ext>
            </a:extLst>
          </p:cNvPr>
          <p:cNvSpPr/>
          <p:nvPr/>
        </p:nvSpPr>
        <p:spPr>
          <a:xfrm>
            <a:off x="838108" y="6089861"/>
            <a:ext cx="4246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Мостовой режим между зданиями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483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4FB91F6-5107-452F-9055-74D1E80F6A4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371670" y="1624050"/>
            <a:ext cx="7112182" cy="3967506"/>
          </a:xfrm>
          <a:prstGeom prst="rect">
            <a:avLst/>
          </a:prstGeom>
          <a:ln>
            <a:noFill/>
            <a:prstDash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00B02EE-2A17-4010-BC37-54DD2ED55E9A}"/>
              </a:ext>
            </a:extLst>
          </p:cNvPr>
          <p:cNvSpPr/>
          <p:nvPr/>
        </p:nvSpPr>
        <p:spPr>
          <a:xfrm>
            <a:off x="2298518" y="6030740"/>
            <a:ext cx="2549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Режим WDS </a:t>
            </a:r>
            <a:r>
              <a:rPr lang="ru-RU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ru-RU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925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8FB611-F832-4151-B647-75A69D6B3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Топология типа "шина"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7618CAC0-A3EE-4957-9374-CBDFB32F7EF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963612" y="2014194"/>
            <a:ext cx="9958388" cy="3065806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xmlns="" val="191047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945293-07A6-4E4B-854F-2FB4FD9C7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Топология типа "кольцо"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C32B43C-89FF-4BD0-835C-BFD20A984D2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765676" y="1925294"/>
            <a:ext cx="4660648" cy="4589806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xmlns="" val="39587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58</TotalTime>
  <Words>507</Words>
  <Application>Microsoft Office PowerPoint</Application>
  <PresentationFormat>Произвольный</PresentationFormat>
  <Paragraphs>50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Савон</vt:lpstr>
      <vt:lpstr>Технология беспроводных сетей WiFi</vt:lpstr>
      <vt:lpstr>Основные элементы Wi-Fi сети </vt:lpstr>
      <vt:lpstr>Режимы и особенности организации Wi-Fi сетей </vt:lpstr>
      <vt:lpstr>Режимы и особенности организации Wi-Fi сетей </vt:lpstr>
      <vt:lpstr>Режимы и особенности организации Wi-Fi сетей </vt:lpstr>
      <vt:lpstr>Слайд 6</vt:lpstr>
      <vt:lpstr>Слайд 7</vt:lpstr>
      <vt:lpstr>Топология типа "шина"</vt:lpstr>
      <vt:lpstr>Топология типа "кольцо"</vt:lpstr>
      <vt:lpstr>Топология типа "звезда"</vt:lpstr>
      <vt:lpstr>Режим повторителя</vt:lpstr>
      <vt:lpstr>Режим клиента</vt:lpstr>
      <vt:lpstr>Организация и планирование беспроводных сетей </vt:lpstr>
      <vt:lpstr>Слайд 14</vt:lpstr>
      <vt:lpstr>Слайд 15</vt:lpstr>
      <vt:lpstr>Слайд 16</vt:lpstr>
      <vt:lpstr>Слайд 17</vt:lpstr>
      <vt:lpstr>Слайд 18</vt:lpstr>
      <vt:lpstr>Слайд 19</vt:lpstr>
      <vt:lpstr>Сеть между несколькими офисами</vt:lpstr>
      <vt:lpstr>Цели и задачи WiMAX</vt:lpstr>
      <vt:lpstr>Слайд 22</vt:lpstr>
      <vt:lpstr>Режимы работы</vt:lpstr>
      <vt:lpstr>Fixed WiMAX </vt:lpstr>
      <vt:lpstr>Nomadic WiMAX </vt:lpstr>
      <vt:lpstr>Portable WiMAX </vt:lpstr>
      <vt:lpstr>Слайд 27</vt:lpstr>
      <vt:lpstr>Слайд 28</vt:lpstr>
      <vt:lpstr>Угрозы и риски безопасности беспроводных сетей</vt:lpstr>
      <vt:lpstr>Отказ в обслуживании (Denial of Service - DOS)</vt:lpstr>
      <vt:lpstr>Глушение базовой станции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Мижева Фатима Канчаубиевна</dc:creator>
  <cp:lastModifiedBy>avanesyan</cp:lastModifiedBy>
  <cp:revision>10</cp:revision>
  <dcterms:created xsi:type="dcterms:W3CDTF">2020-11-25T08:41:18Z</dcterms:created>
  <dcterms:modified xsi:type="dcterms:W3CDTF">2021-01-14T12:57:30Z</dcterms:modified>
</cp:coreProperties>
</file>