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46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5529AB7-2981-4F08-A366-CED9792702B5}" type="slidenum">
              <a:rPr/>
              <a:pPr marL="0" marR="0" lvl="0" indent="0" algn="r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89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ru-RU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ru-RU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ru-RU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ru-RU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fld id="{A2158761-3E5A-4680-BEEC-A460A7EAD7E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54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9DF977-EB69-41B8-8333-13BD5C8D4BA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563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75461E-2433-4423-8C20-06D5BF0179A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572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0288" y="301625"/>
            <a:ext cx="2339975" cy="6718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867525" cy="6718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CF997-C0CC-473A-BB72-44373F9A987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577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6CCCAA-B3F1-4E13-BBDF-77D1C897A3F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54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4B18FA-60EC-43CB-91C8-64586429819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700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D0CC5-D075-4AD5-8735-24E4A83656C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487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3" y="5219700"/>
            <a:ext cx="4603750" cy="197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5219700"/>
            <a:ext cx="4603750" cy="197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E13EF4-F8C7-4C8B-B8A8-46B15693E23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3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58D545-3A11-4B64-97A0-8CEFC5871BE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67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426D7F-A5B6-4E2A-8547-13D133DB315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52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C7CCF2-2A67-4A33-872D-A7D5DE292C3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10212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F685EA-144B-4F7B-8FF5-D28EB4A41D0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26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79C369-4D43-4B0D-AF60-7C1417699A1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998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3D580-4EC9-4BBC-9851-BD95D6AD7CD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53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B981F5-52F2-4EF2-B575-31282428EE1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153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0288" y="3779838"/>
            <a:ext cx="2339975" cy="3419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363" y="3779838"/>
            <a:ext cx="6867525" cy="3419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C30F32-36C2-42FA-9842-E64F2CA7B13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5694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B59726-6029-45A5-8493-559E0C6C548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407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64EE3-9E85-4AD4-9931-4C044E3C3B0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157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1F1C99-A3EC-4208-8ACA-4BA9C690897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246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9475" y="5040313"/>
            <a:ext cx="3073400" cy="215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5275" y="5040313"/>
            <a:ext cx="3074988" cy="215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BAA0DD-548A-4231-9ED9-10552CFB776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2043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C50046-7BA6-4499-9F95-5F03A520C05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745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E87CD7-01CF-4903-8CF5-9E766ABA1BA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820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A13B94-4F5E-42FA-A586-F88107EA9DB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977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B953BE-B633-4BF7-BD56-C6D9FBC28D9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123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960362-6B4E-4568-AAF7-5CF4CA33EB8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291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83BFD9-B95E-43DA-A9AA-530A8402F95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127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12105D-E132-43A1-A637-00DE9BF9291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5147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6075" y="2700338"/>
            <a:ext cx="1754188" cy="4498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38" y="2700338"/>
            <a:ext cx="5113337" cy="4498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F86775-239E-4D0B-B56F-3AB3675B8E5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08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6037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979613"/>
            <a:ext cx="46037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4F5896-E281-4075-AD7B-6193D64FED3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023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6E4BC3-1704-47BD-B99A-F85F9467371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0201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0C58F8-5036-4E7D-97A9-69ABEDB7FDF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237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F49C51-76ED-46C3-BD44-DA31768F5AD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20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F0A7D6-AA56-43C3-9798-C9E106A2221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766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235D31-38BA-42B2-BBAB-126D9FDC589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570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>
            <a:spLocks noMove="1" noResize="1"/>
          </p:cNvSpPr>
          <p:nvPr/>
        </p:nvSpPr>
        <p:spPr>
          <a:xfrm>
            <a:off x="0" y="7200000"/>
            <a:ext cx="1008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10080000" cy="16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l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9270000" y="6894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1ABC9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DejaVu Sans" pitchFamily="2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fld id="{BE0E2FE9-20FB-4861-B537-E8FDA43B5152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1">
        <a:tabLst/>
        <a:defRPr lang="ru-RU" sz="36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hangingPunct="1">
        <a:spcBef>
          <a:spcPts val="0"/>
        </a:spcBef>
        <a:spcAft>
          <a:spcPts val="1414"/>
        </a:spcAft>
        <a:tabLst/>
        <a:defRPr lang="ru-RU" sz="3200" b="1" i="0" u="none" strike="noStrike" kern="1200" cap="none">
          <a:ln>
            <a:noFill/>
          </a:ln>
          <a:solidFill>
            <a:srgbClr val="2C3E50"/>
          </a:solidFill>
          <a:latin typeface="Source Sans Pro Semibold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0"/>
            <a:ext cx="10080000" cy="50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ABC9C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60000" y="378000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60000" y="5220000"/>
            <a:ext cx="9360000" cy="19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l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fld id="{3A7032D2-2431-45B0-AA61-A0CEBF10EAC2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1">
        <a:lnSpc>
          <a:spcPct val="150000"/>
        </a:lnSpc>
        <a:tabLst/>
        <a:defRPr lang="ru-RU" sz="36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876"/>
        </a:spcAft>
        <a:tabLst/>
        <a:defRPr lang="ru-RU" sz="20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520000" y="2520000"/>
            <a:ext cx="5040000" cy="2520000"/>
          </a:xfrm>
          <a:custGeom>
            <a:avLst>
              <a:gd name="f0" fmla="val 1568"/>
              <a:gd name="f1" fmla="val 3546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2700000" y="2700000"/>
            <a:ext cx="4680000" cy="21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420000" y="5040000"/>
            <a:ext cx="630000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l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DejaVu Sans" pitchFamily="2"/>
              </a:defRPr>
            </a:lvl1pPr>
          </a:lstStyle>
          <a:p>
            <a:pPr lvl="0"/>
            <a:fld id="{EDA05DEA-2E25-455B-8E4E-34F0F442599E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1">
        <a:lnSpc>
          <a:spcPct val="100000"/>
        </a:lnSpc>
        <a:tabLst/>
        <a:defRPr lang="ru-RU" sz="3600" b="1" i="0" u="none" strike="noStrike" kern="1200" cap="none">
          <a:ln>
            <a:noFill/>
          </a:ln>
          <a:solidFill>
            <a:srgbClr val="2C3E50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876"/>
        </a:spcAft>
        <a:tabLst/>
        <a:defRPr lang="ru-RU" sz="20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3895169"/>
            <a:ext cx="9360000" cy="7283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Организация </a:t>
            </a:r>
            <a:r>
              <a:rPr lang="ru-RU" dirty="0" smtClean="0"/>
              <a:t>производства</a:t>
            </a:r>
            <a:endParaRPr lang="ru-RU" dirty="0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240112" y="6876181"/>
            <a:ext cx="9360000" cy="338554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Преподаватель: Романюк И.И.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CE7D3-2A84-4A25-984B-5773D7740842}" type="slidenum">
              <a:rPr/>
              <a:pPr lvl="0"/>
              <a:t>10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400" dirty="0" err="1">
                <a:solidFill>
                  <a:srgbClr val="FFFBCC"/>
                </a:solidFill>
                <a:latin typeface="ABeeZee" pitchFamily="34"/>
              </a:rPr>
              <a:t>Дивизиональная</a:t>
            </a:r>
            <a:r>
              <a:rPr lang="ru-RU" sz="2400" dirty="0">
                <a:solidFill>
                  <a:srgbClr val="FFFBCC"/>
                </a:solidFill>
                <a:latin typeface="ABeeZee" pitchFamily="34"/>
              </a:rPr>
              <a:t> структура управления характеризуется выделением в составе организации практически самостоятельных единиц – «дивизионов» – по продукту, инновациям или рынкам сбыта.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800000" y="2323080"/>
            <a:ext cx="6910560" cy="357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9B00F4-0749-4522-8381-13F1A43A1E0A}" type="slidenum">
              <a:rPr/>
              <a:pPr lvl="0"/>
              <a:t>11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Матричная структура управления – структура, сочетающая вертикальные линейные и функциональные связи управления с горизонтальными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80000" y="2077560"/>
            <a:ext cx="8021519" cy="418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E5B5A5-1761-4AC6-A730-600EAE7B5050}" type="slidenum">
              <a:rPr/>
              <a:pPr lvl="0"/>
              <a:t>12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Организация производства – система мер, направленных на рационализацию сочетания в пространстве и времени вещественных элементов и людей, занятых в процессе производства.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368000" y="2056320"/>
            <a:ext cx="7365599" cy="381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129FD5-D396-4A95-99E2-1E909B408323}" type="slidenum">
              <a:rPr/>
              <a:pPr lvl="0"/>
              <a:t>13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4000" y="121320"/>
            <a:ext cx="9720000" cy="1246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800" dirty="0">
                <a:solidFill>
                  <a:srgbClr val="FFFBCC"/>
                </a:solidFill>
                <a:latin typeface="ABeeZee" pitchFamily="34"/>
              </a:rPr>
              <a:t>Кооперирование – планово-организационные производственные связи между предприятиями, совместно изготовляющими какой-либо вид продукции. Комбинирование – объединение в одном промышленном предприятии нескольких технологически связанных специализированных производств разных отраслей.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61360" y="1440000"/>
            <a:ext cx="7694640" cy="57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EB012C-415E-4C86-BEA1-F846E774B100}" type="slidenum">
              <a:rPr/>
              <a:pPr lvl="0"/>
              <a:t>14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9AE"/>
                </a:solidFill>
                <a:latin typeface="ABeeZee" pitchFamily="34"/>
              </a:rPr>
              <a:t>Технологическая специализация – обособление предприятий, цехов и участков в целях выполнения определенных операций или стадий производственного процесса, например прядильные, ткацкие и отделочные фабрики в текстильной промышленности.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40000" y="1804319"/>
            <a:ext cx="7335360" cy="489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6FBED9-E32D-4B59-B63F-2B89E55A6858}" type="slidenum">
              <a:rPr/>
              <a:pPr lvl="0"/>
              <a:t>15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Производственный процесс – это целенаправленное, </a:t>
            </a:r>
            <a:r>
              <a:rPr lang="ru-RU" sz="2000" dirty="0" err="1">
                <a:solidFill>
                  <a:srgbClr val="FFFBCC"/>
                </a:solidFill>
                <a:latin typeface="ABeeZee" pitchFamily="34"/>
              </a:rPr>
              <a:t>постадийное</a:t>
            </a: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 превращение исходного сырья и материалов в готовый, заданного свойства продукт, пригодный к потреблению или к дальнейшей обработке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9439" y="2862360"/>
            <a:ext cx="7277040" cy="335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38ADB-1697-4094-9891-7E018A2334A2}" type="slidenum">
              <a:rPr/>
              <a:pPr lvl="0"/>
              <a:t>16</a:t>
            </a:fld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9pPr>
          </a:lstStyle>
          <a:p>
            <a:pPr lvl="0">
              <a:buNone/>
            </a:pPr>
            <a:r>
              <a:rPr lang="ru-RU" sz="2400" dirty="0"/>
              <a:t>Фонд потребления - часть финансовых ресурсов предприятия, образованная за счет чистой прибыли, которая предусматривает покрытие следующих расходов предприятия:</a:t>
            </a:r>
          </a:p>
          <a:p>
            <a:pPr lvl="0"/>
            <a:r>
              <a:rPr lang="ru-RU" sz="2400" dirty="0"/>
              <a:t>выплата премий и оказание единовременной помощи персоналу,</a:t>
            </a:r>
          </a:p>
          <a:p>
            <a:pPr lvl="0"/>
            <a:r>
              <a:rPr lang="ru-RU" sz="2400" dirty="0"/>
              <a:t>дотации на питание,</a:t>
            </a:r>
          </a:p>
          <a:p>
            <a:pPr lvl="0"/>
            <a:r>
              <a:rPr lang="ru-RU" sz="2400" dirty="0"/>
              <a:t>медицинское и культурное обслуживание персонала,</a:t>
            </a:r>
          </a:p>
          <a:p>
            <a:pPr lvl="0"/>
            <a:r>
              <a:rPr lang="ru-RU" sz="2400" dirty="0"/>
              <a:t>капитальный ремонт объектов социальной сферы и пр.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66EDEE-C82B-4045-AB85-5F14EEEF686D}" type="slidenum">
              <a:rPr/>
              <a:pPr lvl="0"/>
              <a:t>17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Операция – это часть процесса производства, выполняемая на одном рабочем месте и состоящая из ряда действий над одним объектом производства (деталью, узлом, изделием) одним или несколькими рабочими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681560" y="1884600"/>
            <a:ext cx="6996240" cy="462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F09C8E-BC10-4B95-9F6B-FA4ED4184257}" type="slidenum">
              <a:rPr/>
              <a:pPr lvl="0"/>
              <a:t>18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dirty="0">
                <a:solidFill>
                  <a:srgbClr val="FFFBCC"/>
                </a:solidFill>
                <a:latin typeface="ABeeZee" pitchFamily="34"/>
              </a:rPr>
              <a:t>   </a:t>
            </a:r>
            <a:r>
              <a:rPr lang="ru-RU" sz="3200" dirty="0" smtClean="0">
                <a:solidFill>
                  <a:srgbClr val="FFFBCC"/>
                </a:solidFill>
                <a:latin typeface="ABeeZee" pitchFamily="34"/>
              </a:rPr>
              <a:t>Типы </a:t>
            </a:r>
            <a:r>
              <a:rPr lang="ru-RU" sz="3200" dirty="0">
                <a:solidFill>
                  <a:srgbClr val="FFFBCC"/>
                </a:solidFill>
                <a:latin typeface="ABeeZee" pitchFamily="34"/>
              </a:rPr>
              <a:t>производства: массовое, серийное, единичное, смешанное.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9pPr>
          </a:lstStyle>
          <a:p>
            <a:pPr lvl="0"/>
            <a:r>
              <a:rPr lang="ru-RU"/>
              <a:t>Массовое производство характеризуется узкой номенклатурой и большим объёмом выпуска изделий, непрерывно изготавливаемых или ремонтируемых в течение продолжительного времени.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112000" y="4449240"/>
            <a:ext cx="3384000" cy="224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3CA8CA-2320-4AF1-BCE4-F2F23DBE5750}" type="slidenum">
              <a:rPr/>
              <a:pPr lvl="0"/>
              <a:t>19</a:t>
            </a:fld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9pPr>
          </a:lstStyle>
          <a:p>
            <a:pPr lvl="0"/>
            <a:r>
              <a:rPr lang="ru-RU"/>
              <a:t>Единичное производство — представляет собой форму организации производства, при которой различные виды продукции изготавливаются в одном или нескольких экземплярах (штучный выпуск).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456136" y="4442720"/>
            <a:ext cx="3600400" cy="270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47A266-67B1-4815-B250-83E85D364919}" type="slidenum">
              <a:rPr/>
              <a:pPr lvl="0"/>
              <a:t>2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u="sng" dirty="0">
                <a:solidFill>
                  <a:srgbClr val="FFE5CA"/>
                </a:solidFill>
                <a:latin typeface="ABeeZee" pitchFamily="34"/>
              </a:rPr>
              <a:t>Структура предприятия – это состав и соотношение его внутренних звеньев: цехов, участков, отделов, лабораторий и других подразделений, составляющих единый хозяйствующий субъект.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526040" y="2592000"/>
            <a:ext cx="6753960" cy="3138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475D2C-01E4-4C0F-8FF8-C9F8757FB122}" type="slidenum">
              <a:rPr/>
              <a:pPr lvl="0"/>
              <a:t>20</a:t>
            </a:fld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9pPr>
          </a:lstStyle>
          <a:p>
            <a:pPr lvl="0" algn="just"/>
            <a:r>
              <a:rPr lang="ru-RU" dirty="0"/>
              <a:t>Серийное производство — тип производства, характеризующийся ограниченной номенклатурой изделий, изготавливаемых или ремонтируемых периодически повторяющимися партиями, и сравнительно большим объемом выпуска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320232" y="5003973"/>
            <a:ext cx="2784600" cy="20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DDF874-56FB-4EBA-A916-CC11CFA91058}" type="slidenum">
              <a:rPr/>
              <a:pPr lvl="0"/>
              <a:t>21</a:t>
            </a:fld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  <a:ea typeface="源ノ角ゴシック Bold" pitchFamily="2"/>
                <a:cs typeface="FreeSans" pitchFamily="2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源ノ角ゴシック Normal" pitchFamily="2"/>
                <a:cs typeface="FreeSans" pitchFamily="2"/>
              </a:defRPr>
            </a:lvl9pPr>
          </a:lstStyle>
          <a:p>
            <a:pPr lvl="0" algn="just"/>
            <a:r>
              <a:rPr lang="ru-RU" dirty="0"/>
              <a:t>Смешанное производство- это такая организация производственного процесса, при которой совмещаются достоинства поточного производства, с его низкой себестоимостью продукции, с преимуществами индивидуального производства, обеспечивающего высокое качество изделий.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810541-5CF9-48C2-B0A5-AD4D55366FE7}" type="slidenum">
              <a:rPr/>
              <a:pPr lvl="0"/>
              <a:t>22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9EC6F3-0FC2-42AB-BF14-C9375E6CBFE4}" type="slidenum">
              <a:rPr/>
              <a:pPr lvl="0"/>
              <a:t>3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E5CA"/>
                </a:solidFill>
                <a:latin typeface="ABeeZee" pitchFamily="34"/>
              </a:rPr>
              <a:t>Общую структуру предприятия представляет совокупность всех производственных (цехи, участки, лаборатории), непроизводственных (по обслуживанию работников и членов их семей – столовые, буфеты, ясли и др.) и управленческих подразделений предприятия.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71320" y="2467080"/>
            <a:ext cx="6988680" cy="393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12CE63-8967-4568-A330-F7FD33D5BBA2}" type="slidenum">
              <a:rPr/>
              <a:pPr lvl="0"/>
              <a:t>4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9792" y="395461"/>
            <a:ext cx="9360000" cy="95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800" dirty="0">
                <a:solidFill>
                  <a:srgbClr val="FFFBCC"/>
                </a:solidFill>
                <a:latin typeface="ABeeZee" pitchFamily="34"/>
              </a:rPr>
              <a:t>Совокупность производственных подразделений (цехов, участков, обслуживающих хозяйств и служб), прямо или косвенно участвующих в производственном процессе, их количество и состав определяют производственную структуру предприятия. Главными элементами производственной структуры предприятия являются </a:t>
            </a:r>
            <a:r>
              <a:rPr lang="ru-RU" sz="1800" dirty="0" smtClean="0">
                <a:solidFill>
                  <a:srgbClr val="FFFBCC"/>
                </a:solidFill>
                <a:latin typeface="ABeeZee" pitchFamily="34"/>
              </a:rPr>
              <a:t>цеха, </a:t>
            </a:r>
            <a:r>
              <a:rPr lang="ru-RU" sz="1800" dirty="0">
                <a:solidFill>
                  <a:srgbClr val="FFFBCC"/>
                </a:solidFill>
                <a:latin typeface="ABeeZee" pitchFamily="34"/>
              </a:rPr>
              <a:t>участки и рабочие места.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004119" y="2523240"/>
            <a:ext cx="6518520" cy="366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238735-8D6E-4316-9B19-11F1C9F92F76}" type="slidenum">
              <a:rPr/>
              <a:pPr lvl="0"/>
              <a:t>5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Организационная структура управления предприятием – упорядоченная совокупность служб, управляющих его деятельностью, взаимосвязями и соподчинением.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044080" y="3270960"/>
          <a:ext cx="6119279" cy="1077840"/>
        </p:xfrm>
        <a:graphic>
          <a:graphicData uri="http://schemas.openxmlformats.org/presentationml/2006/ole">
            <p:oleObj spid="_x0000_s1026" r:id="rId4" imgW="1047896" imgH="1047896" progId="Word.OpenDocumentText.12">
              <p:embed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 rot="45000">
            <a:off x="1529576" y="2052373"/>
            <a:ext cx="6960600" cy="425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C95026-8DEB-4BBD-B724-951259778058}" type="slidenum">
              <a:rPr/>
              <a:pPr lvl="0"/>
              <a:t>6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Линейная структура характеризуется тем, что во главе каждого подразделения стоит руководитель, сосредоточивший в своих руках все функции управления и осуществляющий единоличное руководство подчиненными ему работниками.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160000" y="2238480"/>
            <a:ext cx="6190560" cy="395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EE7312-A92B-48B0-946C-49DE56826FFA}" type="slidenum">
              <a:rPr/>
              <a:pPr lvl="0"/>
              <a:t>7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800" dirty="0">
                <a:solidFill>
                  <a:srgbClr val="FFFBCC"/>
                </a:solidFill>
                <a:latin typeface="ABeeZee" pitchFamily="34"/>
              </a:rPr>
              <a:t>Линейно-штабная структура управления – структура, предполагающая образование в помощь линейным руководителям специализированных функциональных подразделений – штабов – для решения определенных задач (аналитических, координационных, сетевого планирования и управления и др.).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230200" y="2192400"/>
            <a:ext cx="6104879" cy="406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39577E-D4D4-43EC-A4CA-90F834A93111}" type="slidenum">
              <a:rPr/>
              <a:pPr lvl="0"/>
              <a:t>8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Функциональная структура управления – структура, при которой предполагается создание подразделений для выполнения определенных функций на всех уровнях управления.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08000" y="2088000"/>
            <a:ext cx="6732000" cy="416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33372F-EAFF-4CCB-B758-743ABB347BC0}" type="slidenum">
              <a:rPr/>
              <a:pPr lvl="0"/>
              <a:t>9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dirty="0">
                <a:solidFill>
                  <a:srgbClr val="FFFBCC"/>
                </a:solidFill>
                <a:latin typeface="ABeeZee" pitchFamily="34"/>
              </a:rPr>
              <a:t>Линейно-функциональная структура управления – структура, при которой управленческие воздействия разделяются на линейные – обязательные к исполнению и функциональные – рекомендательные.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617480" y="1943280"/>
            <a:ext cx="7166520" cy="446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dnight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dnightblue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dnightblue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597</Words>
  <Application>Microsoft Office PowerPoint</Application>
  <PresentationFormat>Произвольный</PresentationFormat>
  <Paragraphs>49</Paragraphs>
  <Slides>22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Midnightblue</vt:lpstr>
      <vt:lpstr>Midnightblue1</vt:lpstr>
      <vt:lpstr>Midnightblue2</vt:lpstr>
      <vt:lpstr>Текст в формате OpenDocument</vt:lpstr>
      <vt:lpstr>Организация производства</vt:lpstr>
      <vt:lpstr>Структура предприятия – это состав и соотношение его внутренних звеньев: цехов, участков, отделов, лабораторий и других подразделений, составляющих единый хозяйствующий субъект.</vt:lpstr>
      <vt:lpstr>Общую структуру предприятия представляет совокупность всех производственных (цехи, участки, лаборатории), непроизводственных (по обслуживанию работников и членов их семей – столовые, буфеты, ясли и др.) и управленческих подразделений предприятия.</vt:lpstr>
      <vt:lpstr>Совокупность производственных подразделений (цехов, участков, обслуживающих хозяйств и служб), прямо или косвенно участвующих в производственном процессе, их количество и состав определяют производственную структуру предприятия. Главными элементами производственной структуры предприятия являются цеха, участки и рабочие места.</vt:lpstr>
      <vt:lpstr>Организационная структура управления предприятием – упорядоченная совокупность служб, управляющих его деятельностью, взаимосвязями и соподчинением.</vt:lpstr>
      <vt:lpstr>Линейная структура характеризуется тем, что во главе каждого подразделения стоит руководитель, сосредоточивший в своих руках все функции управления и осуществляющий единоличное руководство подчиненными ему работниками.</vt:lpstr>
      <vt:lpstr>Линейно-штабная структура управления – структура, предполагающая образование в помощь линейным руководителям специализированных функциональных подразделений – штабов – для решения определенных задач (аналитических, координационных, сетевого планирования и управления и др.).</vt:lpstr>
      <vt:lpstr>Функциональная структура управления – структура, при которой предполагается создание подразделений для выполнения определенных функций на всех уровнях управления.</vt:lpstr>
      <vt:lpstr>Линейно-функциональная структура управления – структура, при которой управленческие воздействия разделяются на линейные – обязательные к исполнению и функциональные – рекомендательные.</vt:lpstr>
      <vt:lpstr>Дивизиональная структура управления характеризуется выделением в составе организации практически самостоятельных единиц – «дивизионов» – по продукту, инновациям или рынкам сбыта.</vt:lpstr>
      <vt:lpstr>Матричная структура управления – структура, сочетающая вертикальные линейные и функциональные связи управления с горизонтальными</vt:lpstr>
      <vt:lpstr>Организация производства – система мер, направленных на рационализацию сочетания в пространстве и времени вещественных элементов и людей, занятых в процессе производства.</vt:lpstr>
      <vt:lpstr>Кооперирование – планово-организационные производственные связи между предприятиями, совместно изготовляющими какой-либо вид продукции. Комбинирование – объединение в одном промышленном предприятии нескольких технологически связанных специализированных производств разных отраслей.</vt:lpstr>
      <vt:lpstr>Технологическая специализация – обособление предприятий, цехов и участков в целях выполнения определенных операций или стадий производственного процесса, например прядильные, ткацкие и отделочные фабрики в текстильной промышленности.</vt:lpstr>
      <vt:lpstr>Производственный процесс – это целенаправленное, постадийное превращение исходного сырья и материалов в готовый, заданного свойства продукт, пригодный к потреблению или к дальнейшей обработке</vt:lpstr>
      <vt:lpstr>Слайд 16</vt:lpstr>
      <vt:lpstr>Операция – это часть процесса производства, выполняемая на одном рабочем месте и состоящая из ряда действий над одним объектом производства (деталью, узлом, изделием) одним или несколькими рабочими</vt:lpstr>
      <vt:lpstr>   Типы производства: массовое, серийное, единичное, смешанное.</vt:lpstr>
      <vt:lpstr>Слайд 19</vt:lpstr>
      <vt:lpstr>Слайд 20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Midnightblue</dc:title>
  <dc:creator>Vovan</dc:creator>
  <cp:lastModifiedBy>avanesyan</cp:lastModifiedBy>
  <cp:revision>7</cp:revision>
  <dcterms:created xsi:type="dcterms:W3CDTF">2020-12-09T16:00:21Z</dcterms:created>
  <dcterms:modified xsi:type="dcterms:W3CDTF">2021-02-05T06:37:13Z</dcterms:modified>
</cp:coreProperties>
</file>