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B106E36-FD25-4E2D-B0AA-010F637433A0}" type="datetimeFigureOut">
              <a:rPr lang="ru-RU" smtClean="0"/>
              <a:pPr/>
              <a:t>12.02.2021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12.02.2021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12.02.2021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12.02.2021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12.02.2021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12.02.2021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12.02.2021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12.02.2021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mash-xxl.info/info/236054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mash-xxl.info/info/121438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mash-xxl.info/info/676244" TargetMode="External"/><Relationship Id="rId2" Type="http://schemas.openxmlformats.org/officeDocument/2006/relationships/hyperlink" Target="http://mash-xxl.info/info/279338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mash-xxl.info/info/279401" TargetMode="External"/><Relationship Id="rId5" Type="http://schemas.openxmlformats.org/officeDocument/2006/relationships/hyperlink" Target="http://mash-xxl.info/info/414403" TargetMode="External"/><Relationship Id="rId4" Type="http://schemas.openxmlformats.org/officeDocument/2006/relationships/hyperlink" Target="http://mash-xxl.info/info/647609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mash-xxl.info/info/101092" TargetMode="External"/><Relationship Id="rId2" Type="http://schemas.openxmlformats.org/officeDocument/2006/relationships/hyperlink" Target="http://mash-xxl.info/info/589051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mash-xxl.info/info/695625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mash-xxl.info/info/356084" TargetMode="External"/><Relationship Id="rId7" Type="http://schemas.openxmlformats.org/officeDocument/2006/relationships/hyperlink" Target="http://mash-xxl.info/info/114489" TargetMode="External"/><Relationship Id="rId2" Type="http://schemas.openxmlformats.org/officeDocument/2006/relationships/hyperlink" Target="http://mash-xxl.info/info/614574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mash-xxl.info/info/205214" TargetMode="External"/><Relationship Id="rId5" Type="http://schemas.openxmlformats.org/officeDocument/2006/relationships/hyperlink" Target="http://mash-xxl.info/info/114452" TargetMode="External"/><Relationship Id="rId4" Type="http://schemas.openxmlformats.org/officeDocument/2006/relationships/hyperlink" Target="http://mash-xxl.info/info/344227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mash-xxl.info/info/356084" TargetMode="External"/><Relationship Id="rId2" Type="http://schemas.openxmlformats.org/officeDocument/2006/relationships/hyperlink" Target="http://mash-xxl.info/info/114452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mash-xxl.info/info/114476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mash-xxl.info/info/33873" TargetMode="External"/><Relationship Id="rId2" Type="http://schemas.openxmlformats.org/officeDocument/2006/relationships/hyperlink" Target="http://mash-xxl.info/info/614575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mash-xxl.info/info/634231" TargetMode="External"/><Relationship Id="rId2" Type="http://schemas.openxmlformats.org/officeDocument/2006/relationships/hyperlink" Target="http://mash-xxl.info/info/114424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mash-xxl.info/info/126969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0" y="1844824"/>
            <a:ext cx="9144000" cy="1828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ru-RU" sz="2800" b="1" i="1" u="sng" dirty="0" smtClean="0">
                <a:ln w="18000">
                  <a:solidFill>
                    <a:srgbClr val="FF0000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Контрольно-диагностические работы автомобиля</a:t>
            </a:r>
            <a:endParaRPr lang="ru-RU" sz="2800" b="1" i="1" u="sng" dirty="0">
              <a:ln w="18000">
                <a:solidFill>
                  <a:srgbClr val="FF0000"/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1691680" y="6065912"/>
            <a:ext cx="6400800" cy="792088"/>
          </a:xfrm>
          <a:ln>
            <a:noFill/>
          </a:ln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ru-RU" sz="2400" b="1" dirty="0" err="1" smtClean="0">
                <a:ln w="18000">
                  <a:solidFill>
                    <a:srgbClr val="FF0000"/>
                  </a:solidFill>
                  <a:prstDash val="solid"/>
                  <a:miter lim="800000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Monotype Corsiva" pitchFamily="66" charset="0"/>
              </a:rPr>
              <a:t>Айсин</a:t>
            </a:r>
            <a:r>
              <a:rPr lang="ru-RU" sz="2400" b="1" dirty="0" smtClean="0">
                <a:ln w="18000">
                  <a:solidFill>
                    <a:srgbClr val="FF0000"/>
                  </a:solidFill>
                  <a:prstDash val="solid"/>
                  <a:miter lim="800000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Monotype Corsiva" pitchFamily="66" charset="0"/>
              </a:rPr>
              <a:t> Родион </a:t>
            </a:r>
            <a:r>
              <a:rPr lang="ru-RU" sz="2400" b="1" dirty="0" err="1" smtClean="0">
                <a:ln w="18000">
                  <a:solidFill>
                    <a:srgbClr val="FF0000"/>
                  </a:solidFill>
                  <a:prstDash val="solid"/>
                  <a:miter lim="800000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Monotype Corsiva" pitchFamily="66" charset="0"/>
              </a:rPr>
              <a:t>Кофисофич</a:t>
            </a:r>
            <a:endParaRPr lang="ru-RU" sz="2400" b="1" i="1" dirty="0">
              <a:ln w="18000">
                <a:solidFill>
                  <a:srgbClr val="FF0000"/>
                </a:solidFill>
                <a:prstDash val="solid"/>
                <a:miter lim="800000"/>
              </a:ln>
              <a:solidFill>
                <a:schemeClr val="bg1">
                  <a:lumMod val="95000"/>
                  <a:lumOff val="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4" name="Рисунок 3" descr="image1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44008" y="2852936"/>
            <a:ext cx="1944216" cy="1941179"/>
          </a:xfrm>
          <a:prstGeom prst="rect">
            <a:avLst/>
          </a:prstGeom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0" y="620688"/>
            <a:ext cx="9144000" cy="714375"/>
          </a:xfrm>
          <a:prstGeom prst="rect">
            <a:avLst/>
          </a:prstGeo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pPr marL="484632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1" i="1" strike="noStrike" kern="1200" normalizeH="0" baseline="0" noProof="0" dirty="0" smtClean="0">
                <a:ln w="18000">
                  <a:solidFill>
                    <a:srgbClr val="FF0000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Arial Black" pitchFamily="34" charset="0"/>
                <a:ea typeface="+mj-ea"/>
                <a:cs typeface="Aharoni" pitchFamily="2" charset="-79"/>
              </a:rPr>
              <a:t>ГАПОУ КК «Новороссийский колледж строительства и экономики»</a:t>
            </a:r>
          </a:p>
        </p:txBody>
      </p:sp>
      <p:sp>
        <p:nvSpPr>
          <p:cNvPr id="6" name="TextBox 6"/>
          <p:cNvSpPr txBox="1">
            <a:spLocks noChangeArrowheads="1"/>
          </p:cNvSpPr>
          <p:nvPr/>
        </p:nvSpPr>
        <p:spPr bwMode="auto">
          <a:xfrm>
            <a:off x="611560" y="4941168"/>
            <a:ext cx="691356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 i="1" dirty="0">
                <a:ln w="18000">
                  <a:solidFill>
                    <a:srgbClr val="FF0000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</a:rPr>
              <a:t>Дисциплина «Техническое обслуживание и ремонт автомобильного транспорта»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052736"/>
            <a:ext cx="8229600" cy="4572000"/>
          </a:xfrm>
        </p:spPr>
        <p:txBody>
          <a:bodyPr/>
          <a:lstStyle/>
          <a:p>
            <a:pPr algn="just">
              <a:buClr>
                <a:srgbClr val="FF0000"/>
              </a:buClr>
              <a:buFont typeface="Wingdings" pitchFamily="2" charset="2"/>
              <a:buChar char="q"/>
            </a:pPr>
            <a:r>
              <a:rPr lang="ru-RU" dirty="0" smtClean="0"/>
              <a:t>ТО включает в себя 8—10 </a:t>
            </a:r>
            <a:r>
              <a:rPr lang="ru-RU" dirty="0" smtClean="0">
                <a:hlinkClick r:id="rId2"/>
              </a:rPr>
              <a:t>видов работ</a:t>
            </a:r>
            <a:r>
              <a:rPr lang="ru-RU" dirty="0" smtClean="0"/>
              <a:t> (смазочные, крепежные, регулировочные, контрольные, диагностические, и др.) и более 150—280 конкретных </a:t>
            </a:r>
            <a:r>
              <a:rPr lang="ru-RU" dirty="0" err="1" smtClean="0"/>
              <a:t>рбъектов</a:t>
            </a:r>
            <a:r>
              <a:rPr lang="ru-RU" dirty="0" smtClean="0"/>
              <a:t> обслуживания, т. е. агрегатов, механизмов, деталей, требующих предупредительных воздействий. 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72000"/>
          </a:xfrm>
        </p:spPr>
        <p:txBody>
          <a:bodyPr/>
          <a:lstStyle/>
          <a:p>
            <a:pPr algn="just">
              <a:buClr>
                <a:srgbClr val="FF0000"/>
              </a:buClr>
              <a:buFont typeface="Wingdings" pitchFamily="2" charset="2"/>
              <a:buChar char="q"/>
            </a:pPr>
            <a:r>
              <a:rPr lang="ru-RU" dirty="0" smtClean="0"/>
              <a:t>Восстановление или замена </a:t>
            </a:r>
            <a:r>
              <a:rPr lang="ru-RU" dirty="0" smtClean="0">
                <a:hlinkClick r:id="rId2"/>
              </a:rPr>
              <a:t>неисправных деталей</a:t>
            </a:r>
            <a:r>
              <a:rPr lang="ru-RU" dirty="0" smtClean="0"/>
              <a:t>, узлов и агрегатов, </a:t>
            </a:r>
            <a:r>
              <a:rPr lang="ru-RU" dirty="0" err="1" smtClean="0"/>
              <a:t>а-также</a:t>
            </a:r>
            <a:r>
              <a:rPr lang="ru-RU" dirty="0" smtClean="0"/>
              <a:t> необходимые при этом контрольно-диагностические, монтажно-демонтажные, регулировочные и цеховые работы составляют сод </a:t>
            </a:r>
            <a:r>
              <a:rPr lang="ru-RU" dirty="0" err="1" smtClean="0"/>
              <a:t>ержание</a:t>
            </a:r>
            <a:r>
              <a:rPr lang="ru-RU" dirty="0" smtClean="0"/>
              <a:t> ТР.  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4572000"/>
          </a:xfrm>
        </p:spPr>
        <p:txBody>
          <a:bodyPr>
            <a:normAutofit lnSpcReduction="10000"/>
          </a:bodyPr>
          <a:lstStyle/>
          <a:p>
            <a:pPr algn="just">
              <a:buClr>
                <a:srgbClr val="FF0000"/>
              </a:buClr>
              <a:buFont typeface="Wingdings" pitchFamily="2" charset="2"/>
              <a:buChar char="q"/>
            </a:pPr>
            <a:r>
              <a:rPr lang="ru-RU" dirty="0" smtClean="0"/>
              <a:t>Контрольно-диагностические работы. При общей диагностике (Д-1) проверяют </a:t>
            </a:r>
            <a:r>
              <a:rPr lang="ru-RU" dirty="0" smtClean="0">
                <a:hlinkClick r:id="rId2"/>
              </a:rPr>
              <a:t>люфты рулевого колеса</a:t>
            </a:r>
            <a:r>
              <a:rPr lang="ru-RU" dirty="0" smtClean="0"/>
              <a:t> и в шарнирах рулевых тяг с помощью прибора для </a:t>
            </a:r>
            <a:r>
              <a:rPr lang="ru-RU" dirty="0" smtClean="0">
                <a:hlinkClick r:id="rId3"/>
              </a:rPr>
              <a:t>проверки рулевых управлений</a:t>
            </a:r>
            <a:r>
              <a:rPr lang="ru-RU" dirty="0" smtClean="0"/>
              <a:t> эффективность действия рабочего и </a:t>
            </a:r>
            <a:r>
              <a:rPr lang="ru-RU" dirty="0" smtClean="0">
                <a:hlinkClick r:id="rId4"/>
              </a:rPr>
              <a:t>стояночного тормозов автомобиля</a:t>
            </a:r>
            <a:r>
              <a:rPr lang="ru-RU" dirty="0" smtClean="0"/>
              <a:t> на стенде для </a:t>
            </a:r>
            <a:r>
              <a:rPr lang="ru-RU" dirty="0" smtClean="0">
                <a:hlinkClick r:id="rId5"/>
              </a:rPr>
              <a:t>проверки тормозов</a:t>
            </a:r>
            <a:r>
              <a:rPr lang="ru-RU" dirty="0" smtClean="0"/>
              <a:t> </a:t>
            </a:r>
            <a:r>
              <a:rPr lang="ru-RU" dirty="0" smtClean="0">
                <a:hlinkClick r:id="rId6"/>
              </a:rPr>
              <a:t>грузовых автомобилей работу</a:t>
            </a:r>
            <a:r>
              <a:rPr lang="ru-RU" dirty="0" smtClean="0"/>
              <a:t> приборов освещения.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7494"/>
            <a:ext cx="9144000" cy="1399032"/>
          </a:xfrm>
        </p:spPr>
        <p:txBody>
          <a:bodyPr>
            <a:noAutofit/>
          </a:bodyPr>
          <a:lstStyle/>
          <a:p>
            <a:r>
              <a:rPr lang="ru-RU" sz="3200" b="1" i="1" dirty="0" smtClean="0">
                <a:ln w="18000">
                  <a:solidFill>
                    <a:srgbClr val="FF0000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Схема контрольно-диагностических работ агрегатов при ТО автомобиля</a:t>
            </a:r>
            <a:endParaRPr lang="ru-RU" sz="3200" b="1" i="1" dirty="0">
              <a:ln w="18000">
                <a:solidFill>
                  <a:srgbClr val="FF0000"/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4" name="Содержимое 3" descr="image00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55776" y="2060848"/>
            <a:ext cx="3825776" cy="3161066"/>
          </a:xfrm>
          <a:prstGeom prst="rect">
            <a:avLst/>
          </a:prstGeom>
          <a:ln>
            <a:noFill/>
          </a:ln>
          <a:effectLst/>
        </p:spPr>
      </p:pic>
    </p:spTree>
  </p:cSld>
  <p:clrMapOvr>
    <a:masterClrMapping/>
  </p:clrMapOvr>
  <p:transition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4572000"/>
          </a:xfrm>
        </p:spPr>
        <p:txBody>
          <a:bodyPr>
            <a:normAutofit fontScale="92500" lnSpcReduction="20000"/>
          </a:bodyPr>
          <a:lstStyle/>
          <a:p>
            <a:pPr algn="just">
              <a:buClr>
                <a:srgbClr val="FF0000"/>
              </a:buClr>
              <a:buFont typeface="Wingdings" pitchFamily="2" charset="2"/>
              <a:buChar char="q"/>
            </a:pPr>
            <a:r>
              <a:rPr lang="ru-RU" dirty="0" smtClean="0"/>
              <a:t>Контрольно-диагностические работы служат для </a:t>
            </a:r>
            <a:r>
              <a:rPr lang="ru-RU" dirty="0" smtClean="0">
                <a:hlinkClick r:id="rId2"/>
              </a:rPr>
              <a:t>определения технического состояния</a:t>
            </a:r>
            <a:r>
              <a:rPr lang="ru-RU" dirty="0" smtClean="0"/>
              <a:t> автомобиля, его агрегатов и узлов без их разборки и являются </a:t>
            </a:r>
            <a:r>
              <a:rPr lang="ru-RU" dirty="0" smtClean="0">
                <a:hlinkClick r:id="rId3"/>
              </a:rPr>
              <a:t>элементом управления</a:t>
            </a:r>
            <a:r>
              <a:rPr lang="ru-RU" dirty="0" smtClean="0"/>
              <a:t> технологическими процессами обслуживания и ремонта подвижного состава. Объем контрольно-диагностических работ для современных автомобилей составляет по отношению к объему исполнительской части около 30%. 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4572000"/>
          </a:xfrm>
        </p:spPr>
        <p:txBody>
          <a:bodyPr>
            <a:normAutofit fontScale="85000" lnSpcReduction="20000"/>
          </a:bodyPr>
          <a:lstStyle/>
          <a:p>
            <a:pPr algn="just">
              <a:buClr>
                <a:srgbClr val="FF0000"/>
              </a:buClr>
              <a:buFont typeface="Wingdings" pitchFamily="2" charset="2"/>
              <a:buChar char="q"/>
            </a:pPr>
            <a:r>
              <a:rPr lang="ru-RU" dirty="0" smtClean="0"/>
              <a:t>Диагностирование может быть организовано по совмещенной или специализированной схеме. При совмещенном диагностировании выполняют весь </a:t>
            </a:r>
            <a:r>
              <a:rPr lang="ru-RU" dirty="0" smtClean="0">
                <a:hlinkClick r:id="rId2"/>
              </a:rPr>
              <a:t>объем работ</a:t>
            </a:r>
            <a:r>
              <a:rPr lang="ru-RU" dirty="0" smtClean="0"/>
              <a:t>, предусмотренный для периодического обслуживания, а при специализированном — только контрольно-диагностические операции. Совмещенное диагностирование чаще всего применяется при наличии собственных стационарных звеньев диагностирования и неполной загрузке их контрольно-диагностическими работами. 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908720"/>
            <a:ext cx="8229600" cy="4572000"/>
          </a:xfrm>
        </p:spPr>
        <p:txBody>
          <a:bodyPr>
            <a:normAutofit fontScale="85000" lnSpcReduction="20000"/>
          </a:bodyPr>
          <a:lstStyle/>
          <a:p>
            <a:pPr algn="just">
              <a:buClr>
                <a:srgbClr val="FF0000"/>
              </a:buClr>
              <a:buFont typeface="Wingdings" pitchFamily="2" charset="2"/>
              <a:buChar char="q"/>
            </a:pPr>
            <a:r>
              <a:rPr lang="ru-RU" dirty="0" smtClean="0"/>
              <a:t>При проведении контрольно-диагностических работ в объеме </a:t>
            </a:r>
            <a:r>
              <a:rPr lang="ru-RU" dirty="0" smtClean="0">
                <a:hlinkClick r:id="rId2"/>
              </a:rPr>
              <a:t>первого технического обслуживания</a:t>
            </a:r>
            <a:r>
              <a:rPr lang="ru-RU" dirty="0" smtClean="0"/>
              <a:t> могут быть выявлены неисправности агрегатов и узлов автомобиля, влияющие на </a:t>
            </a:r>
            <a:r>
              <a:rPr lang="ru-RU" dirty="0" smtClean="0">
                <a:hlinkClick r:id="rId3"/>
              </a:rPr>
              <a:t>безопасность движения</a:t>
            </a:r>
            <a:r>
              <a:rPr lang="ru-RU" dirty="0" smtClean="0"/>
              <a:t>, которые невозможно устранить регулировкой. Сюда </a:t>
            </a:r>
            <a:r>
              <a:rPr lang="ru-RU" dirty="0" err="1" smtClean="0"/>
              <a:t>относятся</a:t>
            </a:r>
            <a:r>
              <a:rPr lang="ru-RU" dirty="0" err="1" smtClean="0">
                <a:hlinkClick r:id="rId4"/>
              </a:rPr>
              <a:t>неисправности</a:t>
            </a:r>
            <a:r>
              <a:rPr lang="ru-RU" dirty="0" smtClean="0">
                <a:hlinkClick r:id="rId4"/>
              </a:rPr>
              <a:t> тормозов</a:t>
            </a:r>
            <a:r>
              <a:rPr lang="ru-RU" dirty="0" smtClean="0"/>
              <a:t>, </a:t>
            </a:r>
            <a:r>
              <a:rPr lang="ru-RU" dirty="0" smtClean="0">
                <a:hlinkClick r:id="rId5"/>
              </a:rPr>
              <a:t>рулевого управления</a:t>
            </a:r>
            <a:r>
              <a:rPr lang="ru-RU" dirty="0" smtClean="0"/>
              <a:t>, освещения, сигнализации, дверных замков, крепления </a:t>
            </a:r>
            <a:r>
              <a:rPr lang="ru-RU" dirty="0" smtClean="0">
                <a:hlinkClick r:id="rId6"/>
              </a:rPr>
              <a:t>дисков колес</a:t>
            </a:r>
            <a:r>
              <a:rPr lang="ru-RU" dirty="0" smtClean="0"/>
              <a:t>, шин и др. Такие неисправности по согласованию с заказчиком подлежат устранению в порядке </a:t>
            </a:r>
            <a:r>
              <a:rPr lang="ru-RU" dirty="0" smtClean="0">
                <a:hlinkClick r:id="rId7"/>
              </a:rPr>
              <a:t>текущего ремонта</a:t>
            </a:r>
            <a:r>
              <a:rPr lang="ru-RU" dirty="0" smtClean="0"/>
              <a:t> за отдельную плату. 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124744"/>
            <a:ext cx="8229600" cy="4572000"/>
          </a:xfrm>
        </p:spPr>
        <p:txBody>
          <a:bodyPr>
            <a:normAutofit fontScale="92500"/>
          </a:bodyPr>
          <a:lstStyle/>
          <a:p>
            <a:pPr algn="just">
              <a:buClr>
                <a:srgbClr val="FF0000"/>
              </a:buClr>
              <a:buFont typeface="Wingdings" pitchFamily="2" charset="2"/>
              <a:buChar char="q"/>
            </a:pPr>
            <a:r>
              <a:rPr lang="ru-RU" dirty="0" smtClean="0"/>
              <a:t>Неисправности агрегатов, узлов автомобиля (тормозов, </a:t>
            </a:r>
            <a:r>
              <a:rPr lang="ru-RU" dirty="0" smtClean="0">
                <a:hlinkClick r:id="rId2"/>
              </a:rPr>
              <a:t>рулевого управления</a:t>
            </a:r>
            <a:r>
              <a:rPr lang="ru-RU" dirty="0" smtClean="0"/>
              <a:t>, освещения, сигнализации, дверных замков и др.), влияющие </a:t>
            </a:r>
            <a:r>
              <a:rPr lang="ru-RU" dirty="0" err="1" smtClean="0"/>
              <a:t>на</a:t>
            </a:r>
            <a:r>
              <a:rPr lang="ru-RU" dirty="0" err="1" smtClean="0">
                <a:hlinkClick r:id="rId3"/>
              </a:rPr>
              <a:t>безопасность</a:t>
            </a:r>
            <a:r>
              <a:rPr lang="ru-RU" dirty="0" smtClean="0">
                <a:hlinkClick r:id="rId3"/>
              </a:rPr>
              <a:t> движения</a:t>
            </a:r>
            <a:r>
              <a:rPr lang="ru-RU" dirty="0" smtClean="0"/>
              <a:t>, выявленные при проведении контрольно-диагностических работ, которые не могут быть устранены своими силами, подлежат устранению на </a:t>
            </a:r>
            <a:r>
              <a:rPr lang="ru-RU" dirty="0" smtClean="0">
                <a:hlinkClick r:id="rId4"/>
              </a:rPr>
              <a:t>станциях технического обслуживания</a:t>
            </a:r>
            <a:r>
              <a:rPr lang="ru-RU" dirty="0" smtClean="0"/>
              <a:t> немедленно.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4572000"/>
          </a:xfrm>
        </p:spPr>
        <p:txBody>
          <a:bodyPr/>
          <a:lstStyle/>
          <a:p>
            <a:pPr algn="just">
              <a:buClr>
                <a:srgbClr val="FF0000"/>
              </a:buClr>
              <a:buFont typeface="Wingdings" pitchFamily="2" charset="2"/>
              <a:buChar char="q"/>
            </a:pPr>
            <a:r>
              <a:rPr lang="ru-RU" dirty="0" smtClean="0"/>
              <a:t>Первое и </a:t>
            </a:r>
            <a:r>
              <a:rPr lang="ru-RU" dirty="0" smtClean="0">
                <a:hlinkClick r:id="rId2"/>
              </a:rPr>
              <a:t>второе технические обслуживания</a:t>
            </a:r>
            <a:r>
              <a:rPr lang="ru-RU" dirty="0" smtClean="0"/>
              <a:t>. Служат для снижения </a:t>
            </a:r>
            <a:r>
              <a:rPr lang="ru-RU" dirty="0" smtClean="0">
                <a:hlinkClick r:id="rId3"/>
              </a:rPr>
              <a:t>интенсивности изнашивания</a:t>
            </a:r>
            <a:r>
              <a:rPr lang="ru-RU" dirty="0" smtClean="0"/>
              <a:t> деталей, выявления и предупреждения отказов и неисправностей, своевременного выполнения контрольно-диагностических, крепежных, регулировочных, смазочных работ.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052736"/>
            <a:ext cx="8229600" cy="4572000"/>
          </a:xfrm>
        </p:spPr>
        <p:txBody>
          <a:bodyPr>
            <a:normAutofit fontScale="92500" lnSpcReduction="20000"/>
          </a:bodyPr>
          <a:lstStyle/>
          <a:p>
            <a:pPr algn="just">
              <a:buClr>
                <a:srgbClr val="FF0000"/>
              </a:buClr>
              <a:buFont typeface="Wingdings" pitchFamily="2" charset="2"/>
              <a:buChar char="q"/>
            </a:pPr>
            <a:r>
              <a:rPr lang="ru-RU" dirty="0" smtClean="0"/>
              <a:t>Контрольно-диагностические и </a:t>
            </a:r>
            <a:r>
              <a:rPr lang="ru-RU" dirty="0" smtClean="0">
                <a:hlinkClick r:id="rId2"/>
              </a:rPr>
              <a:t>регулировочные работы</a:t>
            </a:r>
            <a:r>
              <a:rPr lang="ru-RU" dirty="0" smtClean="0"/>
              <a:t>. Контрольно-диагностические работы предназначены для определения и обеспечения соответствия </a:t>
            </a:r>
            <a:r>
              <a:rPr lang="ru-RU" dirty="0" smtClean="0">
                <a:hlinkClick r:id="rId3"/>
              </a:rPr>
              <a:t>автомобиля требованиям безопасности</a:t>
            </a:r>
            <a:r>
              <a:rPr lang="ru-RU" dirty="0" smtClean="0"/>
              <a:t> движения и воздействия автомобиля на </a:t>
            </a:r>
            <a:r>
              <a:rPr lang="ru-RU" dirty="0" smtClean="0">
                <a:hlinkClick r:id="rId4"/>
              </a:rPr>
              <a:t>окружающую среду</a:t>
            </a:r>
            <a:r>
              <a:rPr lang="ru-RU" dirty="0" smtClean="0"/>
              <a:t>, для оценки технического состояния агрегатов, узлов без их разборки. Эти работы являются основной частью процесса технического обслуживания и ремонта 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45</TotalTime>
  <Words>86</Words>
  <Application>Microsoft Office PowerPoint</Application>
  <PresentationFormat>Экран (4:3)</PresentationFormat>
  <Paragraphs>14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Яркая</vt:lpstr>
      <vt:lpstr>Контрольно-диагностические работы автомобиля</vt:lpstr>
      <vt:lpstr>Слайд 2</vt:lpstr>
      <vt:lpstr>Схема контрольно-диагностических работ агрегатов при ТО автомобиля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Контрольно-диагностические работы автомобиля</dc:title>
  <dc:creator>Verhoven Veronika</dc:creator>
  <cp:lastModifiedBy>avanesyan</cp:lastModifiedBy>
  <cp:revision>9</cp:revision>
  <dcterms:created xsi:type="dcterms:W3CDTF">2015-11-26T16:24:44Z</dcterms:created>
  <dcterms:modified xsi:type="dcterms:W3CDTF">2021-02-12T09:55:12Z</dcterms:modified>
</cp:coreProperties>
</file>