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C38E94-FBF8-431F-A351-BC2D8F2D2A39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505C553-44CE-41DC-83F1-1A6D50C6D2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157192"/>
            <a:ext cx="3419872" cy="151216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Коношенко Е.М.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9036496" cy="136815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Презентация на тему: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«Определение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усилий в стержнях фермы графическим методом построения диаграммы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Максвелла-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ремоны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427490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86038" y="833438"/>
            <a:ext cx="39719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24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6632"/>
            <a:ext cx="5047524" cy="623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6206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771800" y="327522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1084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4664"/>
            <a:ext cx="6624736" cy="6268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84084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2468" y="332656"/>
            <a:ext cx="7176715" cy="592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51920" y="3933056"/>
            <a:ext cx="636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69934" y="3501008"/>
            <a:ext cx="0" cy="8013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69934" y="3501008"/>
            <a:ext cx="31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5692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017624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9752" y="198884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А-1               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245050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B-3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2912170"/>
            <a:ext cx="57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C-4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34290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D-1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11760" y="3861048"/>
            <a:ext cx="660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D-4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11760" y="4230380"/>
            <a:ext cx="660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D-2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6064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622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" y="549275"/>
            <a:ext cx="6444208" cy="489594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/>
              <a:t>Ферма – </a:t>
            </a:r>
            <a:r>
              <a:rPr lang="ru-RU" i="1" dirty="0"/>
              <a:t>это геометрически неизменяемая конструкция, состоящая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из стержней.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Узел –</a:t>
            </a:r>
            <a:r>
              <a:rPr lang="ru-RU" i="1" dirty="0"/>
              <a:t> место соединения стержней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Ферма называется плоской</a:t>
            </a:r>
            <a:r>
              <a:rPr lang="ru-RU" dirty="0"/>
              <a:t>,  </a:t>
            </a:r>
            <a:r>
              <a:rPr lang="ru-RU" i="1" dirty="0"/>
              <a:t>если оси всех стержней и приложенная к ферме нагрузка расположены в одной плоскости.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При проектировании и эксплуатации фермы выполняются условия –</a:t>
            </a:r>
            <a:endParaRPr lang="ru-RU" dirty="0"/>
          </a:p>
          <a:p>
            <a:r>
              <a:rPr lang="ru-RU" i="1" dirty="0"/>
              <a:t>- все стержни прямолинейны;</a:t>
            </a:r>
            <a:endParaRPr lang="ru-RU" dirty="0"/>
          </a:p>
          <a:p>
            <a:r>
              <a:rPr lang="ru-RU" i="1" dirty="0"/>
              <a:t>- вес стержней пренебрежимо мал по сравнению с эксплуатационной нагрузкой;</a:t>
            </a:r>
            <a:endParaRPr lang="ru-RU" dirty="0"/>
          </a:p>
          <a:p>
            <a:r>
              <a:rPr lang="ru-RU" i="1" dirty="0"/>
              <a:t>- нагрузка прикладывается только к узлам фермы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2852936"/>
            <a:ext cx="2838201" cy="37114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744" y="4365104"/>
            <a:ext cx="3764823" cy="23225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332656"/>
            <a:ext cx="3111433" cy="23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386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52501"/>
            <a:ext cx="8171185" cy="676299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УСЛОВИЕ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</a:rPr>
              <a:t> ЖЁСТКОСТИ ФЕРМЫ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196752"/>
            <a:ext cx="9145016" cy="396044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Найдём минимальное число  </a:t>
            </a:r>
            <a:r>
              <a:rPr lang="en-US" b="1" dirty="0">
                <a:solidFill>
                  <a:schemeClr val="tx1"/>
                </a:solidFill>
              </a:rPr>
              <a:t>N</a:t>
            </a:r>
            <a:r>
              <a:rPr lang="ru-RU" b="1" dirty="0">
                <a:solidFill>
                  <a:schemeClr val="tx1"/>
                </a:solidFill>
              </a:rPr>
              <a:t>  стержней, необходимое </a:t>
            </a:r>
          </a:p>
          <a:p>
            <a:r>
              <a:rPr lang="ru-RU" b="1" dirty="0">
                <a:solidFill>
                  <a:schemeClr val="tx1"/>
                </a:solidFill>
              </a:rPr>
              <a:t>для образования жёсткой конструкции, имеющей  </a:t>
            </a:r>
            <a:r>
              <a:rPr lang="en-US" b="1" dirty="0">
                <a:solidFill>
                  <a:schemeClr val="tx1"/>
                </a:solidFill>
              </a:rPr>
              <a:t>n </a:t>
            </a:r>
            <a:r>
              <a:rPr lang="ru-RU" b="1" dirty="0">
                <a:solidFill>
                  <a:schemeClr val="tx1"/>
                </a:solidFill>
              </a:rPr>
              <a:t> узлов.</a:t>
            </a:r>
          </a:p>
          <a:p>
            <a:r>
              <a:rPr lang="ru-RU" b="1" dirty="0">
                <a:solidFill>
                  <a:schemeClr val="tx1"/>
                </a:solidFill>
              </a:rPr>
              <a:t>Простейшая  жёсткая  конструкция  имеет три узла  и  три </a:t>
            </a:r>
          </a:p>
          <a:p>
            <a:r>
              <a:rPr lang="ru-RU" b="1" dirty="0">
                <a:solidFill>
                  <a:schemeClr val="tx1"/>
                </a:solidFill>
              </a:rPr>
              <a:t>стержня. Для присоединения каждого из оставшихся  </a:t>
            </a:r>
            <a:r>
              <a:rPr lang="en-US" b="1" dirty="0">
                <a:solidFill>
                  <a:schemeClr val="tx1"/>
                </a:solidFill>
              </a:rPr>
              <a:t>n</a:t>
            </a:r>
            <a:r>
              <a:rPr lang="ru-RU" b="1" dirty="0">
                <a:solidFill>
                  <a:schemeClr val="tx1"/>
                </a:solidFill>
              </a:rPr>
              <a:t> – </a:t>
            </a:r>
            <a:r>
              <a:rPr lang="en-US" b="1" dirty="0">
                <a:solidFill>
                  <a:schemeClr val="tx1"/>
                </a:solidFill>
              </a:rPr>
              <a:t>3</a:t>
            </a:r>
          </a:p>
          <a:p>
            <a:r>
              <a:rPr lang="ru-RU" b="1" dirty="0">
                <a:solidFill>
                  <a:schemeClr val="tx1"/>
                </a:solidFill>
              </a:rPr>
              <a:t>                                        узлов необходимы два стержня. </a:t>
            </a:r>
          </a:p>
          <a:p>
            <a:r>
              <a:rPr lang="ru-RU" b="1" dirty="0">
                <a:solidFill>
                  <a:schemeClr val="tx1"/>
                </a:solidFill>
              </a:rPr>
              <a:t>                                        Таким образом, получаем: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                                   </a:t>
            </a:r>
            <a:r>
              <a:rPr lang="en-US" dirty="0">
                <a:solidFill>
                  <a:schemeClr val="accent1"/>
                </a:solidFill>
                <a:latin typeface="Times New Roman" pitchFamily="18" charset="0"/>
              </a:rPr>
              <a:t>N = 3 + 2 (n – 3)  = 2 n – 3.</a:t>
            </a:r>
            <a:endParaRPr lang="ru-RU" dirty="0">
              <a:solidFill>
                <a:schemeClr val="accent1"/>
              </a:solidFill>
              <a:latin typeface="Times New Roman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                         </a:t>
            </a:r>
            <a:r>
              <a:rPr lang="ru-RU" dirty="0">
                <a:solidFill>
                  <a:schemeClr val="tx1"/>
                </a:solidFill>
              </a:rPr>
              <a:t>Если  </a:t>
            </a:r>
            <a:r>
              <a:rPr lang="en-US" dirty="0">
                <a:solidFill>
                  <a:schemeClr val="tx1"/>
                </a:solidFill>
              </a:rPr>
              <a:t>N &lt; </a:t>
            </a:r>
            <a:r>
              <a:rPr lang="ru-RU" dirty="0">
                <a:solidFill>
                  <a:schemeClr val="tx1"/>
                </a:solidFill>
              </a:rPr>
              <a:t>2 </a:t>
            </a:r>
            <a:r>
              <a:rPr lang="en-US" dirty="0">
                <a:solidFill>
                  <a:schemeClr val="tx1"/>
                </a:solidFill>
              </a:rPr>
              <a:t>n – 3, </a:t>
            </a:r>
            <a:r>
              <a:rPr lang="ru-RU" dirty="0">
                <a:solidFill>
                  <a:schemeClr val="tx1"/>
                </a:solidFill>
              </a:rPr>
              <a:t>конструкция </a:t>
            </a:r>
            <a:r>
              <a:rPr lang="ru-RU" dirty="0" smtClean="0">
                <a:solidFill>
                  <a:schemeClr val="tx1"/>
                </a:solidFill>
              </a:rPr>
              <a:t>не будет жёсткой</a:t>
            </a:r>
            <a:r>
              <a:rPr lang="ru-RU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77671" y="5013176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 = 4;  n = 4,</a:t>
            </a:r>
          </a:p>
          <a:p>
            <a:r>
              <a:rPr lang="ru-RU" dirty="0">
                <a:solidFill>
                  <a:schemeClr val="accent1"/>
                </a:solidFill>
              </a:rPr>
              <a:t>следовательно,</a:t>
            </a:r>
          </a:p>
          <a:p>
            <a:r>
              <a:rPr lang="en-US" dirty="0">
                <a:solidFill>
                  <a:schemeClr val="accent1"/>
                </a:solidFill>
              </a:rPr>
              <a:t>N = 4 &lt; 2n – 3 = 5</a:t>
            </a:r>
            <a:r>
              <a:rPr lang="en-US" dirty="0">
                <a:solidFill>
                  <a:srgbClr val="0033CC"/>
                </a:solidFill>
              </a:rPr>
              <a:t>.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98720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ru-RU" dirty="0"/>
              <a:t>Как следует из формулы   </a:t>
            </a:r>
            <a:r>
              <a:rPr lang="en-US" dirty="0"/>
              <a:t>N = 2n – 3, </a:t>
            </a:r>
            <a:r>
              <a:rPr lang="ru-RU" dirty="0"/>
              <a:t> для обеспечения </a:t>
            </a:r>
          </a:p>
          <a:p>
            <a:r>
              <a:rPr lang="ru-RU" dirty="0"/>
              <a:t>жёсткости конструкции необходимо при том же количестве узлов установить ещё один стержень.</a:t>
            </a:r>
          </a:p>
        </p:txBody>
      </p:sp>
    </p:spTree>
    <p:extLst>
      <p:ext uri="{BB962C8B-B14F-4D97-AF65-F5344CB8AC3E}">
        <p14:creationId xmlns:p14="http://schemas.microsoft.com/office/powerpoint/2010/main" xmlns="" val="382531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5"/>
            <a:ext cx="7955161" cy="129614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Построение диаграммы Максвелла-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Кремоны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564904"/>
            <a:ext cx="8243193" cy="403244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Вычертить схему фермы в масштабе. 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Определить реакции в опорах фермы.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Обозначить внешние поля буквами.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Обозначить внутренние поля цифрами.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Построить многоугольник внешних сил, предварительно выбрав масштаб.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Построить многоугольник внутренних сил.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Определить по диаграмме величину м направление усилий в элементы фермы. Данные занести в таблицу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9537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0649"/>
            <a:ext cx="6984776" cy="609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4766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3440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463" y="374650"/>
            <a:ext cx="8345487" cy="610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8463" y="548680"/>
            <a:ext cx="78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8085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150" y="284163"/>
            <a:ext cx="8012113" cy="628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5486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261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650" y="455613"/>
            <a:ext cx="8393113" cy="594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45561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9000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48680"/>
            <a:ext cx="4909939" cy="5859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8367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796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202</TotalTime>
  <Words>207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Презентация на тему: «Определение усилий в стержнях фермы графическим методом построения диаграммы Максвелла-Кремоны»</vt:lpstr>
      <vt:lpstr>Слайд 2</vt:lpstr>
      <vt:lpstr> УСЛОВИЕ ЖЁСТКОСТИ ФЕРМЫ </vt:lpstr>
      <vt:lpstr>Построение диаграммы Максвелла-Кремоны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«Эмульсии, дорожные битумные,получение»</dc:title>
  <dc:creator>Олеся</dc:creator>
  <cp:lastModifiedBy>konoshenko</cp:lastModifiedBy>
  <cp:revision>20</cp:revision>
  <dcterms:created xsi:type="dcterms:W3CDTF">2020-11-01T15:59:22Z</dcterms:created>
  <dcterms:modified xsi:type="dcterms:W3CDTF">2020-12-30T09:10:25Z</dcterms:modified>
</cp:coreProperties>
</file>