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286" r:id="rId3"/>
    <p:sldId id="284" r:id="rId4"/>
    <p:sldId id="257" r:id="rId5"/>
    <p:sldId id="258" r:id="rId6"/>
    <p:sldId id="285" r:id="rId7"/>
    <p:sldId id="263" r:id="rId8"/>
    <p:sldId id="259" r:id="rId9"/>
    <p:sldId id="260" r:id="rId10"/>
    <p:sldId id="261" r:id="rId11"/>
    <p:sldId id="262" r:id="rId12"/>
    <p:sldId id="268" r:id="rId13"/>
    <p:sldId id="264" r:id="rId14"/>
    <p:sldId id="269" r:id="rId15"/>
    <p:sldId id="270" r:id="rId16"/>
    <p:sldId id="271" r:id="rId17"/>
    <p:sldId id="272" r:id="rId18"/>
    <p:sldId id="273" r:id="rId19"/>
    <p:sldId id="265" r:id="rId20"/>
    <p:sldId id="274" r:id="rId21"/>
    <p:sldId id="275" r:id="rId22"/>
    <p:sldId id="276" r:id="rId23"/>
    <p:sldId id="266" r:id="rId24"/>
    <p:sldId id="267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35E10F-3684-4BA9-A20F-C12E2F4D69FB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stankiexpert.ru/wp-content/uploads/2017/08/sherohovatost-poverhnosti-2.jpg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stankiexpert.ru/wp-content/uploads/2017/08/sherohovatost-poverhnosti-5.jp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stankiexpert.ru/wp-content/uploads/2017/08/sherohovatost-poverhnosti-6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gi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" TargetMode="External"/><Relationship Id="rId2" Type="http://schemas.openxmlformats.org/officeDocument/2006/relationships/hyperlink" Target="http://www.propro.ru/graphbook/gp/geom/001/geometr_02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tankiexpert.ru/wp-content/uploads/2017/08/sherohovatost-poverhnosti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1%82%D1%80%D0%B5%D0%B7%D0%BE%D0%BA" TargetMode="External"/><Relationship Id="rId2" Type="http://schemas.openxmlformats.org/officeDocument/2006/relationships/hyperlink" Target="https://ru.wikipedia.org/wiki/%D0%A0%D0%B0%D1%81%D1%81%D1%82%D0%BE%D1%8F%D0%BD%D0%B8%D0%B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stankiexpert.ru/wp-content/uploads/2017/08/sherohovatost-poverhnosti-4-1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928957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на тему:</a:t>
            </a:r>
            <a:b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«Шероховатость и обработка поверхностей»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643446"/>
            <a:ext cx="8458200" cy="78581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Гомозова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68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Нормативные данные также содержатся в ГОСТ 2.309-73 согласно,  которому наносятся обозначения на чертежи и   содержат характеристики  поверхностей по установленным правилам  и обязательны  для всех промышленных предприятий. Необходимо также учитывать, что знаки и их форма, наносимые на чертежи должны иметь установленный размер с указанием числового значения неровности  поверхности. Регламентируется высота знаков, указывается вид обработки.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tankiexpert.ru/wp-content/uploads/2017/08/oboznacheniye-sherohovatosti-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50112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имеет специальный код, который расшифровывается следующим образом: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-первый знак – характеризует тип обработки исследуемого материала (точение, сверление,  фрезерование и т.д.);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-второй знак — обозначает, что поверхностный слой материала не подвергался обработке, а образован путем  ковки, литья, прокатки;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-третий знак – показывает, что вид возможной обработки не регламентируется, но должен соответствовать 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бозначение шероховатости поверхнос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8604"/>
            <a:ext cx="871543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2844" y="0"/>
            <a:ext cx="885831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 отсутствия знака на чертеже,  поверхностный слой  не подвергается специальной обработке.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производстве используют два вида воздействия на верхний слой: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 помощью частичного удаления верхнего слоя обрабатываемой детали;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-без удаления верхнего слоя детали.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удалении верхнего слоя материала в основном используется специальный инструмент, предназначенный для выполнения определенных действий – сверления, фрезерования, шлифования, точения,  и т.д. В ходе обработки происходит нарушение верхнего слоя материала с образованием остаточных следов от используемого инструмента.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143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Маркировка структуры поверхности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923329"/>
            <a:ext cx="88583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нанесении обозначений  в рабочей документации,  чертежах применяются специальные знаки для характеристики материала, которые регламентируются стандартом ГОСТ 2.309-73.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равила нанесения знаков на чертежах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928934"/>
            <a:ext cx="8286807" cy="3643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00115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правила, используемые для обозначения неровности поверхности на чертежах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правила, которые необходимо использовать при выполнении чертежа: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чертеже указываются все шероховатости поверхности для используемого материала без учета используемых методов.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Нанесение значений шероховатостей осуществляется на разрезах, которые имеют размер.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Знаки наносятся на всех видах линий используемых в чертеже.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наличии у знака полки его местоположение определяется по отношении к основной надписи.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изделие имеет разрыв на чертеже, то производится маркировка только одной части изображения.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поверхностный слой требует использования обработки участков детали различного класса, то производится разделение с помощью сплошной линии.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 сокращения места необходимого для нанесения обозначений на чертеже возможно допустимое упрощение знаков.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одинаковом значении шероховатости поверхности контура, значение наносится один раз.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идентичности различных поверхностей с одинаковыми значениями шероховатости, допускается нанесение значений один раз.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Знаки, обозначающие неровности должны иметь толщину в 1.5 раза больше, чем  нанесенные на изображение.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000108"/>
            <a:ext cx="378618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Условия, обозначающие направление поверхностей должны соответствовать стандартам.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Обозначение шероховатости поверхности производится с использованием общих правил.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7" name="Рисунок 9" descr="Обозначения направления шероховатости поверхности на чертежах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7178" y="857232"/>
            <a:ext cx="4716788" cy="571504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42888" y="428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52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Обозначение шероховатости поверхности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44" y="0"/>
            <a:ext cx="88583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Применяемые символы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чертеж могут наносить несколько условных обозначений для того, чтобы сообщить мастеру об особенностях обработки детали. Распространенные значки следующие: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Тип обработки не установлен – условный знак обычная галочка. Этот символ встречается крайне часто.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Обработка с удалением материала – представлен также галочкой, в центре которой есть перемычка.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проведении обработки детали без удаления слоя материала также используется условный знак.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указания класса могут указываться значения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 примеру,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средним арифметическим показателем отклонения профиля и может иметь различное числовое значение.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обозначением неровности профиля по десяти точкам. Узнать класс можно по таблице. Во время изучения чертежа таблица может использоваться для выбора метода обработки.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 учащихся с методами изображения и обозначения шероховатости поверхности;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воспитательная: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умений воспитывать в себе графическую культуру и техническую речь;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развивающая: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умений развивать техническую грамотность и кругозор;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развитию у учеников умений выделять главное в изучаемом объекте;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познавательный интерес, умение работать со справочными таблицами;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лассы шероховатости поверхности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8786874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9397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осуществления контроля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714356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осуществления контроля шероховатости поверхности используются два метода: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-качественный;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-количественный.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проведении качественного контроля проводится сравнительный анализ поверхности рабочего исследуемого  и стандартного образцов путем визуального осмотра и на ощупь. Для проведения исследования выпускаются специальные наборы образцов поверхностей имеющих регламентную обработку согласно ГОСТ 9378-75. Каждый образец имеет маркировку с указанием показателя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метода  воздействия на поверхностный слой материала (шлифовка, точение, фрезерование т.д.).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Используя визуальный осмотр можно достаточно точно дать характеристику поверхностного  слоя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характеристиках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-профилографа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ru-RU" sz="2800" dirty="0" smtClean="0"/>
              <a:t> 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Ra=0.6-0.8 мкм и выше.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Количественный контроль  поверхности проводится с использованием  приборов работающих с  применением  разных технологий: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-профилометра;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профилографа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-двойного микроскопа.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определении характеристики поверхностного слоя материала необходимо провести классификацию: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Рабочие поверхности, имеющие сопряжение с изменением местоположения в ходе осуществляемого процесса, по отношению друг к другу (механизмы двигателей, насосов и т.д.). Детали, используемые в механизмах обязательно должны обрабатываться с высокой точностью, а показатели соответствовать  величинам 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2.5 - 0.16 мкм,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=10 - 0.8 мкм.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Установочные поверхности – детали находятся в соприкосновении, но по отношению друг к другу неподвижны. Подлежат обработке и должны соответствовать показателям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20 - 2.5 мкм,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80 - 10 мкм.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Ограничительные и соединительные поверхности – элементы служащие ограничением для работающих механизмов (корпуса приборов, станков и т.д.). Данные поверхности в зависимости от требований могут подвергаться обработке, параметры соответствуют Ra=20-2.5 мкм, Rz=80-10 мкм.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Используя данные качества поверхности, получаемые при различных методах обработки можно выстраивать технологическую цепочку, обеспечивающую наибольшую эффективность и сокращение времени обработки деталей.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Поверхности, требующие специальной обработки (детали внешних корпусов механизмов, агрегатов). Параметры шероховатости должны соответствовать Ra=5.0-1.25 мкм, Rz=20-6.3 мкм. Особо стоит отметить требования, предъявляемые к органам управления механизмов, приборов у которых показатели должны, находится на уровне Ra=0.63-0.08 мкм, Rz=3.2-0.4 мкм.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14282" y="1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Правила нанесения шероховатости поверхностей на чертежах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85720" y="1000108"/>
            <a:ext cx="507209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бозначения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шероховатости поверхностей на изображении изделия располагают на линиях контура, выносных линиях (по возможности ближе к размерной линии) или на полках линий-выносок.</a:t>
            </a:r>
          </a:p>
          <a:p>
            <a:pPr marL="0" marR="0" lvl="0" indent="222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Допускается при недостатке места располагать обозначения шероховатости на размерных линиях или   на их продолжениях, а также разрывать выносную линию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4" name="Рисунок 13" descr="https://tms.ystu.ru/gost/eskd/grafika/7izm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857232"/>
            <a:ext cx="457203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42844" y="285728"/>
            <a:ext cx="8858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линии невидимого контура допускается наносить обозначение шероховатости только в том случаях, когда от этой линии нанесен размер.</a:t>
            </a:r>
          </a:p>
          <a:p>
            <a:pPr marL="0" marR="0" lvl="0" indent="222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Обозначение шероховатости поверхности, в которых знак имеет полку, располагают относительно основной надписи чертежа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" name="Рисунок 2" descr="https://tms.ystu.ru/gost/eskd/grafika/026-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86058"/>
            <a:ext cx="400052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tms.ystu.ru/gost/eskd/grafika/027-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928934"/>
            <a:ext cx="364333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Обозначения шероховатости поверхности, в которых знак не имеет полки располагают относительно основной надписи чертежа </a:t>
            </a:r>
          </a:p>
        </p:txBody>
      </p:sp>
      <p:pic>
        <p:nvPicPr>
          <p:cNvPr id="3" name="Рисунок 2" descr="https://tms.ystu.ru/gost/eskd/grafika/10izm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643050"/>
            <a:ext cx="471490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tms.ystu.ru/gost/eskd/grafika/11izm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714620"/>
            <a:ext cx="700092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142853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Пример обозначения шероховатости поверхности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14422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 обозначении изделия с разрывом обозначение шероховатости наносят только на одной части изображения, по возможности ближе к месту указания размеров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44" y="0"/>
            <a:ext cx="88583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указании одинаковой шероховатости для всех поверхностей изделия обозначение шероховатости помещают в правом верхнем углу чертежа и на изображении не наносят </a:t>
            </a:r>
          </a:p>
          <a:p>
            <a:pPr marL="0" marR="0" lvl="0" indent="2222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Размеры и толщина линий знака в обозначении шероховатости, вынесенном в правый верхний угол чертежа, должны быть приблизительно в 1,5 раза больше, чем на обозначения, нанесенных на изображении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s://tms.ystu.ru/gost/eskd/grafika/12izm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3429000"/>
            <a:ext cx="418149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Содержание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857232"/>
            <a:ext cx="835824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Определение шероховатости</a:t>
            </a: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Основные обозначения</a:t>
            </a: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Маркировка структуры поверхности</a:t>
            </a:r>
          </a:p>
          <a:p>
            <a:pPr lvl="0" fontAlgn="ctr">
              <a:lnSpc>
                <a:spcPct val="150000"/>
              </a:lnSpc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Основные правила, используемые для обозначения неровности поверхности на чертежах</a:t>
            </a:r>
          </a:p>
          <a:p>
            <a:pPr lvl="0" fontAlgn="ctr">
              <a:lnSpc>
                <a:spcPct val="150000"/>
              </a:lnSpc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Обозначение шероховатости поверхности</a:t>
            </a:r>
            <a:endParaRPr kumimoji="0" lang="ru-RU" sz="28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 Методы осуществления контроля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 Правила нанесения шероховатости поверхностей на чертежах</a:t>
            </a:r>
          </a:p>
          <a:p>
            <a:pPr fontAlgn="ctr"/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"/>
            <a:ext cx="892971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бозначение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шероховатости,  одинаковой  для 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  поверхностей изделия, может быть помещено в правом верхнем углу чертежа вместе с условным обозначением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7" name="Рисунок 36" descr="https://tms.ystu.ru/gost/eskd/grafika/2_7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500174"/>
            <a:ext cx="609600" cy="438150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https://tms.ystu.ru/gost/eskd/grafika/2_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714884"/>
            <a:ext cx="4953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tms.ystu.ru/gost/eskd/grafika/14izm3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2143092"/>
            <a:ext cx="71438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5011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22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означает, что все поверхности, на которых на изображении не нанесены обозначения  шероховатости  или </a:t>
            </a:r>
          </a:p>
          <a:p>
            <a:pPr lvl="0" indent="2222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знак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должны иметь шероховатость, указанную перед условным обозначением.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22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Размеры знака, взятого в скобки, должны быть одинаковыми с размерами знаков, нанесенных на изображении.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tms.ystu.ru/gost/eskd/grafika/2_7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285992"/>
            <a:ext cx="4953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  ЛИТЕРАТУРЫ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Томилова С.В. Инженерная графика. Строительство:- М.: «Академия»,2018.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Бродский А.М.,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Фазлулин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Э.М. Практикум по Инженерной графике – М: Академия, 2018г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Бродский А.М. Инженерная графика(металлообработка)-М.: Академия, 2018г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Боголюбов С.К Черчение - М, Машиностроение,2016г.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Чекмарев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 А., Осипов В.К. Инженерная графика. –  М.: КНОРУС, 2016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ГОСТ «Единая система конструкторской документации» (ЕСКД). Общие правила выполнения чертежей.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ГОСТ «Система проектной документации для строительства» (СПДС).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В.А.Федоренко, А.И. Шошин. Справочник по машиностроительному черчению-Л. Машиностроение,2016г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42844" y="4000504"/>
            <a:ext cx="878687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97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Интернет-ресурсов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http://www.propro.ru/graphbook/gp/geom/001/geometr_02.htm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Справочник по черчению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http://fcior.edu.ru/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Федеральный центр информационно-образовательных ресурсов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Шероховатость поверхности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Шерохотоватость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поверхности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показатели, которые  обозначают определенное количество данных характеризующих состояние неровностей поверхности измеряемых сверхмалыми отрезками при базовой величине длины.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показателей, обозначающих  возможную ориентацию направлений неровностей поверхностей с определенными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значениями  и их характеристикой, задается в нормативных  документах  ГОСТ 2789-73, ГОСТ 25142-82, ГОСТ 2.309-73.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Совокупность требований указанных в нормативных документах распространяется на изделия, изготовленные с использованием различных материалов,  технологий и методов обработки, за исключением имеющихся дефектов.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ероховатость поверхности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571744"/>
            <a:ext cx="850112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Высокое качество обработки деталей позволяет значительно снизить износ поверхностей, возникновение очагов коррозии, тем самым повышая точность сборки механизмов   их надежность при длительной эксплуатации.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14282" y="357166"/>
            <a:ext cx="8643998" cy="55707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cs typeface="Times New Roman" pitchFamily="18" charset="0"/>
              </a:rPr>
              <a:t>На рисунке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схематично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показаны параметры шероховатости, где: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базовая длина;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средняя линия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Smi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средний шаг неровностей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средний шаг местных выступов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отклонение пяти наибольших максимумов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отклонение пяти наибольших минимумов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2" tooltip="Расстояние"/>
              </a:rPr>
              <a:t>расстояние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от высших точек пяти наибольших максимумов до линии, параллельной средней и не пересекающей профиль;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расстояние от низших точек пяти наибольших минимумов до линии, параллельной средней и не пересекающей профиль;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Rmax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наибольшая высота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отклонения профиля от линии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уровень сечения профиля; 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длина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3" tooltip="Отрезок"/>
              </a:rPr>
              <a:t>отрезков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отсекаемых на уровне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AutoShape 3" descr="l"/>
          <p:cNvSpPr>
            <a:spLocks noChangeAspect="1" noChangeArrowheads="1"/>
          </p:cNvSpPr>
          <p:nvPr/>
        </p:nvSpPr>
        <p:spPr bwMode="auto">
          <a:xfrm>
            <a:off x="3367088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4" name="AutoShape 4" descr="m"/>
          <p:cNvSpPr>
            <a:spLocks noChangeAspect="1" noChangeArrowheads="1"/>
          </p:cNvSpPr>
          <p:nvPr/>
        </p:nvSpPr>
        <p:spPr bwMode="auto">
          <a:xfrm>
            <a:off x="4608513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5" name="AutoShape 5" descr="{\displaystyle S_{mi}}"/>
          <p:cNvSpPr>
            <a:spLocks noChangeAspect="1" noChangeArrowheads="1"/>
          </p:cNvSpPr>
          <p:nvPr/>
        </p:nvSpPr>
        <p:spPr bwMode="auto">
          <a:xfrm>
            <a:off x="6413500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6" name="AutoShape 6" descr="S_{i}"/>
          <p:cNvSpPr>
            <a:spLocks noChangeAspect="1" noChangeArrowheads="1"/>
          </p:cNvSpPr>
          <p:nvPr/>
        </p:nvSpPr>
        <p:spPr bwMode="auto">
          <a:xfrm>
            <a:off x="8872538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7" name="AutoShape 7" descr="{\displaystyle H_{i\ max}}"/>
          <p:cNvSpPr>
            <a:spLocks noChangeAspect="1" noChangeArrowheads="1"/>
          </p:cNvSpPr>
          <p:nvPr/>
        </p:nvSpPr>
        <p:spPr bwMode="auto">
          <a:xfrm>
            <a:off x="11672888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8" name="AutoShape 8" descr="{\displaystyle H_{i\ min}}"/>
          <p:cNvSpPr>
            <a:spLocks noChangeAspect="1" noChangeArrowheads="1"/>
          </p:cNvSpPr>
          <p:nvPr/>
        </p:nvSpPr>
        <p:spPr bwMode="auto">
          <a:xfrm>
            <a:off x="15109825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9" name="AutoShape 9" descr="{\displaystyle h_{i\ max}}"/>
          <p:cNvSpPr>
            <a:spLocks noChangeAspect="1" noChangeArrowheads="1"/>
          </p:cNvSpPr>
          <p:nvPr/>
        </p:nvSpPr>
        <p:spPr bwMode="auto">
          <a:xfrm>
            <a:off x="7239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0" name="AutoShape 10" descr="{\displaystyle h_{i\ min}}"/>
          <p:cNvSpPr>
            <a:spLocks noChangeAspect="1" noChangeArrowheads="1"/>
          </p:cNvSpPr>
          <p:nvPr/>
        </p:nvSpPr>
        <p:spPr bwMode="auto">
          <a:xfrm>
            <a:off x="83788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1" name="AutoShape 11" descr="{\displaystyle R_{max}}"/>
          <p:cNvSpPr>
            <a:spLocks noChangeAspect="1" noChangeArrowheads="1"/>
          </p:cNvSpPr>
          <p:nvPr/>
        </p:nvSpPr>
        <p:spPr bwMode="auto">
          <a:xfrm>
            <a:off x="1596231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2" name="AutoShape 12" descr="y_{i}"/>
          <p:cNvSpPr>
            <a:spLocks noChangeAspect="1" noChangeArrowheads="1"/>
          </p:cNvSpPr>
          <p:nvPr/>
        </p:nvSpPr>
        <p:spPr bwMode="auto">
          <a:xfrm>
            <a:off x="18084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3" name="AutoShape 13" descr="m"/>
          <p:cNvSpPr>
            <a:spLocks noChangeAspect="1" noChangeArrowheads="1"/>
          </p:cNvSpPr>
          <p:nvPr/>
        </p:nvSpPr>
        <p:spPr bwMode="auto">
          <a:xfrm>
            <a:off x="1958975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4" name="AutoShape 14" descr="p"/>
          <p:cNvSpPr>
            <a:spLocks noChangeAspect="1" noChangeArrowheads="1"/>
          </p:cNvSpPr>
          <p:nvPr/>
        </p:nvSpPr>
        <p:spPr bwMode="auto">
          <a:xfrm>
            <a:off x="2130425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5" name="AutoShape 15" descr="b_n"/>
          <p:cNvSpPr>
            <a:spLocks noChangeAspect="1" noChangeArrowheads="1"/>
          </p:cNvSpPr>
          <p:nvPr/>
        </p:nvSpPr>
        <p:spPr bwMode="auto">
          <a:xfrm>
            <a:off x="4052888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6" name="AutoShape 16" descr="p"/>
          <p:cNvSpPr>
            <a:spLocks noChangeAspect="1" noChangeArrowheads="1"/>
          </p:cNvSpPr>
          <p:nvPr/>
        </p:nvSpPr>
        <p:spPr bwMode="auto">
          <a:xfrm>
            <a:off x="6692900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обозначения</a:t>
            </a:r>
            <a:b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642918"/>
            <a:ext cx="87868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Шероховатость исследуемой поверхности измеряются на допустимо небольших площадях, в связи с чем базовые линии выбирают,  учитывая параметр  снижения влияния волнообразного состояния поверхности на изменение высотных параметров.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Неровности на большинстве поверхностей возникают по причине  образующихся деформаций верхнего слоя материала при осуществляемой обработке с использованием различных технологий.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Очертания профиля получают при проведении обследования с помощью алмазной иглы, а отпечаток  фиксируется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профилограмме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0"/>
            <a:ext cx="864399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параметры, характеризующие шероховатость поверхности  имеют определенное буквенное обозначение, используемое в документации, чертежах и получаемые при проведении измерений деталей(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Rmax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Tp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измерения  неровности  поверхности используют несколько определяющих параметров: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обозначает значение исследуемого профиля с возможным отклонением (среднеарифметическим)  и измеряется в мкм;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обозначает высоту измеряемых неровностей определяемую по  10  основным точкам в мкм;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Rmax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–максимальное допустимое значение параметра по высоте.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бозначение шероховатости поверхности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85728"/>
            <a:ext cx="900115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</TotalTime>
  <Words>781</Words>
  <Application>Microsoft Office PowerPoint</Application>
  <PresentationFormat>Экран (4:3)</PresentationFormat>
  <Paragraphs>115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Трек</vt:lpstr>
      <vt:lpstr>Презентация на тему: «Шероховатость и обработка поверхностей»</vt:lpstr>
      <vt:lpstr>Слайд 2</vt:lpstr>
      <vt:lpstr> Содержание </vt:lpstr>
      <vt:lpstr>Шероховатость поверхности</vt:lpstr>
      <vt:lpstr>Слайд 5</vt:lpstr>
      <vt:lpstr>Слайд 6</vt:lpstr>
      <vt:lpstr>Основные обозначения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Маркировка структуры поверхности</vt:lpstr>
      <vt:lpstr>Слайд 16</vt:lpstr>
      <vt:lpstr>Слайд 17</vt:lpstr>
      <vt:lpstr>Слайд 18</vt:lpstr>
      <vt:lpstr>Слайд 19</vt:lpstr>
      <vt:lpstr>Слайд 20</vt:lpstr>
      <vt:lpstr>Методы осуществления контроля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«Шероховатость и обработка поверхностей»</dc:title>
  <dc:creator>Marina</dc:creator>
  <cp:lastModifiedBy>avanesyan</cp:lastModifiedBy>
  <cp:revision>29</cp:revision>
  <dcterms:created xsi:type="dcterms:W3CDTF">2020-02-09T16:51:47Z</dcterms:created>
  <dcterms:modified xsi:type="dcterms:W3CDTF">2021-02-10T11:47:34Z</dcterms:modified>
</cp:coreProperties>
</file>