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</p:sldMasterIdLst>
  <p:notesMasterIdLst>
    <p:notesMasterId r:id="rId21"/>
  </p:notesMasterIdLst>
  <p:sldIdLst>
    <p:sldId id="271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8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body" idx="1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3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3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414141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23" name="Google Shape;123;p13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5"/>
          <p:cNvSpPr txBox="1">
            <a:spLocks noGrp="1"/>
          </p:cNvSpPr>
          <p:nvPr>
            <p:ph type="dt" idx="10"/>
          </p:nvPr>
        </p:nvSpPr>
        <p:spPr>
          <a:xfrm>
            <a:off x="6583362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5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5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 rot="5400000">
            <a:off x="2409825" y="296862"/>
            <a:ext cx="432435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>
            <a:spLocks noGrp="1"/>
          </p:cNvSpPr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3200"/>
              <a:buFont typeface="Georgia"/>
              <a:buNone/>
              <a:defRPr sz="3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rgbClr val="A04DA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sz="18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sz="4300" b="1" cap="none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dt" idx="10"/>
          </p:nvPr>
        </p:nvSpPr>
        <p:spPr>
          <a:xfrm>
            <a:off x="6705600" y="4206875"/>
            <a:ext cx="9604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ftr" idx="11"/>
          </p:nvPr>
        </p:nvSpPr>
        <p:spPr>
          <a:xfrm>
            <a:off x="5410200" y="4205287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1"/>
          <p:cNvSpPr txBox="1">
            <a:spLocks noGrp="1"/>
          </p:cNvSpPr>
          <p:nvPr>
            <p:ph type="sldNum" idx="12"/>
          </p:nvPr>
        </p:nvSpPr>
        <p:spPr>
          <a:xfrm>
            <a:off x="8320087" y="1587"/>
            <a:ext cx="747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0" y="366712"/>
            <a:ext cx="9144000" cy="8413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"/>
          <p:cNvSpPr txBox="1"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"/>
          <p:cNvSpPr txBox="1"/>
          <p:nvPr/>
        </p:nvSpPr>
        <p:spPr>
          <a:xfrm rot="10800000" flipH="1">
            <a:off x="5410200" y="360362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"/>
          <p:cNvSpPr txBox="1"/>
          <p:nvPr/>
        </p:nvSpPr>
        <p:spPr>
          <a:xfrm rot="10800000" flipH="1">
            <a:off x="5410200" y="439737"/>
            <a:ext cx="3733800" cy="18097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5407025" y="496887"/>
            <a:ext cx="3063875" cy="285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7373937" y="588962"/>
            <a:ext cx="1600200" cy="3651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"/>
          <p:cNvSpPr txBox="1"/>
          <p:nvPr/>
        </p:nvSpPr>
        <p:spPr>
          <a:xfrm>
            <a:off x="9085262" y="-1587"/>
            <a:ext cx="57150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"/>
          <p:cNvSpPr txBox="1"/>
          <p:nvPr/>
        </p:nvSpPr>
        <p:spPr>
          <a:xfrm>
            <a:off x="9043987" y="-1587"/>
            <a:ext cx="2857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"/>
          <p:cNvSpPr txBox="1"/>
          <p:nvPr/>
        </p:nvSpPr>
        <p:spPr>
          <a:xfrm>
            <a:off x="9024937" y="-1587"/>
            <a:ext cx="952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8975725" y="-1587"/>
            <a:ext cx="26987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8915400" y="0"/>
            <a:ext cx="55562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"/>
          <p:cNvSpPr txBox="1"/>
          <p:nvPr/>
        </p:nvSpPr>
        <p:spPr>
          <a:xfrm>
            <a:off x="8874125" y="0"/>
            <a:ext cx="7937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body" idx="1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rgbClr val="A04DA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1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/>
          <p:nvPr/>
        </p:nvSpPr>
        <p:spPr>
          <a:xfrm rot="10800000" flipH="1">
            <a:off x="5410200" y="3810000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0"/>
          <p:cNvSpPr txBox="1"/>
          <p:nvPr/>
        </p:nvSpPr>
        <p:spPr>
          <a:xfrm rot="10800000" flipH="1">
            <a:off x="5410200" y="3897312"/>
            <a:ext cx="3733800" cy="19208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"/>
          <p:cNvSpPr txBox="1"/>
          <p:nvPr/>
        </p:nvSpPr>
        <p:spPr>
          <a:xfrm rot="10800000" flipH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0"/>
          <p:cNvSpPr txBox="1"/>
          <p:nvPr/>
        </p:nvSpPr>
        <p:spPr>
          <a:xfrm rot="10800000" flipH="1">
            <a:off x="5410200" y="4164012"/>
            <a:ext cx="1965325" cy="19050"/>
          </a:xfrm>
          <a:prstGeom prst="rect">
            <a:avLst/>
          </a:prstGeom>
          <a:solidFill>
            <a:schemeClr val="accent2">
              <a:alpha val="59607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0"/>
          <p:cNvSpPr txBox="1"/>
          <p:nvPr/>
        </p:nvSpPr>
        <p:spPr>
          <a:xfrm rot="10800000" flipH="1">
            <a:off x="5410200" y="4198937"/>
            <a:ext cx="1965325" cy="9525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0"/>
          <p:cNvSpPr/>
          <p:nvPr/>
        </p:nvSpPr>
        <p:spPr>
          <a:xfrm>
            <a:off x="5410200" y="3962400"/>
            <a:ext cx="3063875" cy="2698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0"/>
          <p:cNvSpPr/>
          <p:nvPr/>
        </p:nvSpPr>
        <p:spPr>
          <a:xfrm>
            <a:off x="7377112" y="4060825"/>
            <a:ext cx="1600200" cy="3651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0"/>
          <p:cNvSpPr txBox="1"/>
          <p:nvPr/>
        </p:nvSpPr>
        <p:spPr>
          <a:xfrm>
            <a:off x="0" y="3649662"/>
            <a:ext cx="9144000" cy="24447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0"/>
          <p:cNvSpPr txBox="1"/>
          <p:nvPr/>
        </p:nvSpPr>
        <p:spPr>
          <a:xfrm>
            <a:off x="0" y="3675062"/>
            <a:ext cx="9144000" cy="141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0"/>
          <p:cNvSpPr txBox="1"/>
          <p:nvPr/>
        </p:nvSpPr>
        <p:spPr>
          <a:xfrm rot="10800000" flipH="1">
            <a:off x="6413500" y="3643312"/>
            <a:ext cx="2730500" cy="247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0"/>
          <p:cNvSpPr txBox="1"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body" idx="1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rgbClr val="A04DA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dt" idx="10"/>
          </p:nvPr>
        </p:nvSpPr>
        <p:spPr>
          <a:xfrm>
            <a:off x="6705600" y="4206875"/>
            <a:ext cx="9604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0"/>
          <p:cNvSpPr txBox="1">
            <a:spLocks noGrp="1"/>
          </p:cNvSpPr>
          <p:nvPr>
            <p:ph type="ftr" idx="11"/>
          </p:nvPr>
        </p:nvSpPr>
        <p:spPr>
          <a:xfrm>
            <a:off x="5410200" y="4205287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0"/>
          <p:cNvSpPr txBox="1">
            <a:spLocks noGrp="1"/>
          </p:cNvSpPr>
          <p:nvPr>
            <p:ph type="sldNum" idx="12"/>
          </p:nvPr>
        </p:nvSpPr>
        <p:spPr>
          <a:xfrm>
            <a:off x="8320087" y="1587"/>
            <a:ext cx="7477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eorgia"/>
              <a:buNone/>
              <a:defRPr sz="1800" b="0" i="0" u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/>
          <p:nvPr/>
        </p:nvSpPr>
        <p:spPr>
          <a:xfrm>
            <a:off x="0" y="366712"/>
            <a:ext cx="9144000" cy="8413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2"/>
          <p:cNvSpPr txBox="1"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2"/>
          <p:cNvSpPr txBox="1"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2"/>
          <p:cNvSpPr txBox="1"/>
          <p:nvPr/>
        </p:nvSpPr>
        <p:spPr>
          <a:xfrm rot="10800000" flipH="1">
            <a:off x="5410200" y="360362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2"/>
          <p:cNvSpPr txBox="1"/>
          <p:nvPr/>
        </p:nvSpPr>
        <p:spPr>
          <a:xfrm rot="10800000" flipH="1">
            <a:off x="5410200" y="439737"/>
            <a:ext cx="3733800" cy="18097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2"/>
          <p:cNvSpPr/>
          <p:nvPr/>
        </p:nvSpPr>
        <p:spPr>
          <a:xfrm>
            <a:off x="5407025" y="496887"/>
            <a:ext cx="3063875" cy="285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2"/>
          <p:cNvSpPr/>
          <p:nvPr/>
        </p:nvSpPr>
        <p:spPr>
          <a:xfrm>
            <a:off x="7373937" y="588962"/>
            <a:ext cx="1600200" cy="3651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2"/>
          <p:cNvSpPr txBox="1"/>
          <p:nvPr/>
        </p:nvSpPr>
        <p:spPr>
          <a:xfrm>
            <a:off x="9085262" y="-1587"/>
            <a:ext cx="57150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2"/>
          <p:cNvSpPr txBox="1"/>
          <p:nvPr/>
        </p:nvSpPr>
        <p:spPr>
          <a:xfrm>
            <a:off x="9043987" y="-1587"/>
            <a:ext cx="2857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2"/>
          <p:cNvSpPr txBox="1"/>
          <p:nvPr/>
        </p:nvSpPr>
        <p:spPr>
          <a:xfrm>
            <a:off x="9024937" y="-1587"/>
            <a:ext cx="952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2"/>
          <p:cNvSpPr txBox="1"/>
          <p:nvPr/>
        </p:nvSpPr>
        <p:spPr>
          <a:xfrm>
            <a:off x="8975725" y="-1587"/>
            <a:ext cx="26987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2"/>
          <p:cNvSpPr txBox="1"/>
          <p:nvPr/>
        </p:nvSpPr>
        <p:spPr>
          <a:xfrm>
            <a:off x="8915400" y="0"/>
            <a:ext cx="55562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2"/>
          <p:cNvSpPr txBox="1"/>
          <p:nvPr/>
        </p:nvSpPr>
        <p:spPr>
          <a:xfrm>
            <a:off x="8874125" y="0"/>
            <a:ext cx="7937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2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5" name="Google Shape;115;p12"/>
          <p:cNvSpPr txBox="1">
            <a:spLocks noGrp="1"/>
          </p:cNvSpPr>
          <p:nvPr>
            <p:ph type="body" idx="1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rgbClr val="A04DA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16" name="Google Shape;116;p12"/>
          <p:cNvSpPr txBox="1">
            <a:spLocks noGrp="1"/>
          </p:cNvSpPr>
          <p:nvPr>
            <p:ph type="dt" idx="10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12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2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/>
          <p:nvPr/>
        </p:nvSpPr>
        <p:spPr>
          <a:xfrm>
            <a:off x="0" y="366712"/>
            <a:ext cx="9144000" cy="8413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4"/>
          <p:cNvSpPr txBox="1"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4"/>
          <p:cNvSpPr txBox="1"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4"/>
          <p:cNvSpPr txBox="1"/>
          <p:nvPr/>
        </p:nvSpPr>
        <p:spPr>
          <a:xfrm rot="10800000" flipH="1">
            <a:off x="5410200" y="360362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4"/>
          <p:cNvSpPr txBox="1"/>
          <p:nvPr/>
        </p:nvSpPr>
        <p:spPr>
          <a:xfrm rot="10800000" flipH="1">
            <a:off x="5410200" y="439737"/>
            <a:ext cx="3733800" cy="18097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4"/>
          <p:cNvSpPr/>
          <p:nvPr/>
        </p:nvSpPr>
        <p:spPr>
          <a:xfrm>
            <a:off x="5407025" y="496887"/>
            <a:ext cx="3063875" cy="285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4"/>
          <p:cNvSpPr/>
          <p:nvPr/>
        </p:nvSpPr>
        <p:spPr>
          <a:xfrm>
            <a:off x="7373937" y="588962"/>
            <a:ext cx="1600200" cy="3651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4"/>
          <p:cNvSpPr txBox="1"/>
          <p:nvPr/>
        </p:nvSpPr>
        <p:spPr>
          <a:xfrm>
            <a:off x="9085262" y="-1587"/>
            <a:ext cx="57150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4"/>
          <p:cNvSpPr txBox="1"/>
          <p:nvPr/>
        </p:nvSpPr>
        <p:spPr>
          <a:xfrm>
            <a:off x="9043987" y="-1587"/>
            <a:ext cx="2857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4"/>
          <p:cNvSpPr txBox="1"/>
          <p:nvPr/>
        </p:nvSpPr>
        <p:spPr>
          <a:xfrm>
            <a:off x="9024937" y="-1587"/>
            <a:ext cx="952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4"/>
          <p:cNvSpPr txBox="1"/>
          <p:nvPr/>
        </p:nvSpPr>
        <p:spPr>
          <a:xfrm>
            <a:off x="8975725" y="-1587"/>
            <a:ext cx="26987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4"/>
          <p:cNvSpPr txBox="1"/>
          <p:nvPr/>
        </p:nvSpPr>
        <p:spPr>
          <a:xfrm>
            <a:off x="8915400" y="0"/>
            <a:ext cx="55562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4"/>
          <p:cNvSpPr txBox="1"/>
          <p:nvPr/>
        </p:nvSpPr>
        <p:spPr>
          <a:xfrm>
            <a:off x="8874125" y="0"/>
            <a:ext cx="7937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4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3" name="Google Shape;143;p14"/>
          <p:cNvSpPr txBox="1">
            <a:spLocks noGrp="1"/>
          </p:cNvSpPr>
          <p:nvPr>
            <p:ph type="body" idx="1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rgbClr val="A04DA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4" name="Google Shape;144;p14"/>
          <p:cNvSpPr txBox="1">
            <a:spLocks noGrp="1"/>
          </p:cNvSpPr>
          <p:nvPr>
            <p:ph type="dt" idx="10"/>
          </p:nvPr>
        </p:nvSpPr>
        <p:spPr>
          <a:xfrm>
            <a:off x="6583362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5" name="Google Shape;145;p14"/>
          <p:cNvSpPr txBox="1">
            <a:spLocks noGrp="1"/>
          </p:cNvSpPr>
          <p:nvPr>
            <p:ph type="ftr" idx="11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6" name="Google Shape;146;p14"/>
          <p:cNvSpPr txBox="1">
            <a:spLocks noGrp="1"/>
          </p:cNvSpPr>
          <p:nvPr>
            <p:ph type="sldNum" idx="12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Georgia"/>
              <a:buNone/>
              <a:defRPr sz="1800" b="0" i="0" u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591" y="2467245"/>
            <a:ext cx="798317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Понятие метрологии, ее составляющих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 txBox="1"/>
          <p:nvPr/>
        </p:nvSpPr>
        <p:spPr>
          <a:xfrm>
            <a:off x="0" y="571500"/>
            <a:ext cx="9144000" cy="584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 основным характеристикам качества измерений относится </a:t>
            </a:r>
            <a:r>
              <a:rPr lang="en-US" sz="2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точность, правильность, сходимость и воспроизводимость</a:t>
            </a: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Точность измерений</a:t>
            </a: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качество измерений, отражающее близость результатов к истинному значению измеряемой величины.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Правильность измерений</a:t>
            </a: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качество измерений, отражающее близость к нулю систематических погрешностей в их результатах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Сходимость измерений</a:t>
            </a: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качество измерений, отражающее близость друг к другу результатов измерений, выполняемых в одинаковых условиях.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Воспроизводимость измерений</a:t>
            </a: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качество измерений, отражающее близость друг к другу результатов измерений, выполняемых в различных условиях (в различное время, в различных местах, разными методами и средствами).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 txBox="1"/>
          <p:nvPr/>
        </p:nvSpPr>
        <p:spPr>
          <a:xfrm>
            <a:off x="0" y="571500"/>
            <a:ext cx="9001125" cy="6370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en-US" sz="24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Погрешность измерения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отклонение результата измерения от истинного значения измеряемой величины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Погрешности измерений можно разделить по следующим признакам: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способу выражения - абсолютные и относительные;</a:t>
            </a:r>
            <a:endParaRPr/>
          </a:p>
          <a:p>
            <a:pPr marL="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характеру проявления - систематические и случайные;</a:t>
            </a:r>
            <a:endParaRPr/>
          </a:p>
          <a:p>
            <a:pPr marL="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условиям изменения измеряемой величины - статические и динамические;</a:t>
            </a:r>
            <a:endParaRPr/>
          </a:p>
          <a:p>
            <a:pPr marL="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способу обработки измерений - средние арифметические и средние квадратические;</a:t>
            </a:r>
            <a:endParaRPr/>
          </a:p>
          <a:p>
            <a:pPr marL="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полноте охвата измерительной задачи - частные и полные;</a:t>
            </a:r>
            <a:endParaRPr/>
          </a:p>
          <a:p>
            <a:pPr marL="0" marR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отношению к единице физической величины - погрешность воспроизведения единицы, хранения единицы, передачи размера единицы физической величины.</a:t>
            </a: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"/>
          <p:cNvSpPr txBox="1"/>
          <p:nvPr/>
        </p:nvSpPr>
        <p:spPr>
          <a:xfrm>
            <a:off x="142875" y="785812"/>
            <a:ext cx="8858250" cy="54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Методы измерений</a:t>
            </a: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Метод измерений</a:t>
            </a: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совокупность приемов использования принципов и средств измерений.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Метод непосредственной оценки</a:t>
            </a: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метод измерении, в котором измерение величины определяют непосредственно по отсчетному устройству измерительного прибора прямого действия ( измерения длины изделия линейкой)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Метод сравнения с мерой</a:t>
            </a: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характеризуется тем, что измеряемую величину сравнивают с величиной, воспроизводимой  мерой (измерение массы на рычажных весах с уравновешиванием гирями).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7"/>
          <p:cNvSpPr txBox="1"/>
          <p:nvPr/>
        </p:nvSpPr>
        <p:spPr>
          <a:xfrm>
            <a:off x="214312" y="785812"/>
            <a:ext cx="8715375" cy="6186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Виды средств измерений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1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Мера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средство измерений, предназначенное для воспроизведения физической величины заданного размера (гиря - мера массы). Меры, в свою очередь, подразделяют на однозначные и многозначные меры, набор мер.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Измерительный прибор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средство измерений, предназначенное для выработки сигнала измерительной информации в форме, доступной для непосредственного восприятия наблюдателем (показывающий монометр для измерения давления).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Измерительный преобразователь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средство измерение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предназначенное для выработки сигнала измерительной информации форме, удобной для передачи, дальнейшего преобразования обработки хранения, но не поддающейся непосредственному наблюдателем (термопары, измерительные усилители).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2000" b="1" i="1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1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8"/>
          <p:cNvSpPr txBox="1"/>
          <p:nvPr/>
        </p:nvSpPr>
        <p:spPr>
          <a:xfrm>
            <a:off x="142875" y="1000125"/>
            <a:ext cx="8786812" cy="532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Измерительная установка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совокупность функционально объединенных средств измерений (мер, измерительных приборов, измерительных преобразователей) и вспомогательных устройств предназначенная для выработки сигналов измерительной информации форме, удобной для непосредственного восприятия наблюдателем, расположенная в одном месте (установка для определения физико-механических показателей материалов для одежды, для определения ткани).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Измерительная система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совокупность средств измерений (измерительных приборов, измерительных преобразователей) вспомогательных устройств, соединенных между собой каналами связи предназначенная для выработки сигналов измерительной информации форме, удобной для  автоматической обработки, передачи и (использования в автоматических системах управления (централизованного автоматического измерения и контроля температуры швейном производстве).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9"/>
          <p:cNvSpPr txBox="1"/>
          <p:nvPr/>
        </p:nvSpPr>
        <p:spPr>
          <a:xfrm>
            <a:off x="0" y="428625"/>
            <a:ext cx="91440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Основные характеристики средств измерений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1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Метрологические характеристики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характеристики, оказывающие влияние на результаты и погрешности средств измерений.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Нормируемые метрологические характеристики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характеристики, позволяющие в конкретных условиях применения определить погрешность результатов измерения; получить расчетным путем на основе характеристик отдельных технических устройств достоверную оценку метрологических характеристик устройств измерения и измерительных систем (диапазон измерений , чувствительность и т.д.)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Обобщенной характеристикой средств измерений является класс точности.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Класс точности средства	измерений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обобщенная характеристика средства измерений, определяемая пределами допускаемых основных и дополнительных погрешностей, а также другими свойствами средств измерений, влияющими на точность, значения которых устанавливаются в стандартах на отдельные виды средств измерений.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0"/>
          <p:cNvSpPr txBox="1"/>
          <p:nvPr/>
        </p:nvSpPr>
        <p:spPr>
          <a:xfrm>
            <a:off x="0" y="285750"/>
            <a:ext cx="9001125" cy="7140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Погрешности средств измерений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1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Инструментальная погрешность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составляющая погрешности! измерения, зависящая от погрешностей применяемых средств измерений.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Погрешность отсчитывания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составляющая погрешности измерения, происходящая от недостаточно точного отсчитывания! показаний средств измерений.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Погрешность интерполяции при отсчитывании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составляющая погрешности отсчитывания, происходящая от недостаточно точного оценивания на глаз доли деления шкалы, соответствующей положению указателя.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Погрешность от  параллакса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(видимое изменение предмета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вследствие изменения глаза наблюдателя) - составляющая погрешности отсчитывания вследствие визирования стрелки, расположенной на некотором расстоянии от поверхности шкалы в направлении, неперпендикулярном ее поверхности.	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Погрешность поверки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погрешность измерений при поверке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средств измерении.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Погрешность метода измерений</a:t>
            </a:r>
            <a:r>
              <a:rPr lang="en-US"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составляющая погрешности измерения, происходящая от несовершенства метода измерений (неправильно выбрана последовательность измерений).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>
            <a:spLocks noGrp="1"/>
          </p:cNvSpPr>
          <p:nvPr>
            <p:ph type="title"/>
          </p:nvPr>
        </p:nvSpPr>
        <p:spPr>
          <a:xfrm>
            <a:off x="1285875" y="214312"/>
            <a:ext cx="7000875" cy="242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082675" lvl="0" indent="-984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Times New Roman"/>
              <a:buNone/>
            </a:pPr>
            <a:r>
              <a:rPr lang="en-US" sz="6000" b="0" i="0" u="none" dirty="0" err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Сущность</a:t>
            </a:r>
            <a:r>
              <a:rPr lang="en-US" sz="60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6000" b="0" i="0" u="none" dirty="0" err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задачи</a:t>
            </a:r>
            <a:r>
              <a:rPr lang="en-US" sz="60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-US" sz="6000" b="0" i="0" u="none" dirty="0" err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метрологии</a:t>
            </a:r>
            <a:endParaRPr dirty="0"/>
          </a:p>
        </p:txBody>
      </p:sp>
      <p:sp>
        <p:nvSpPr>
          <p:cNvPr id="157" name="Google Shape;157;p16"/>
          <p:cNvSpPr txBox="1">
            <a:spLocks noGrp="1"/>
          </p:cNvSpPr>
          <p:nvPr>
            <p:ph type="body" idx="1"/>
          </p:nvPr>
        </p:nvSpPr>
        <p:spPr>
          <a:xfrm>
            <a:off x="457200" y="2714625"/>
            <a:ext cx="8229600" cy="321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3651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4DA3"/>
              </a:buClr>
              <a:buSzPts val="4800"/>
              <a:buFont typeface="Georgia"/>
              <a:buNone/>
            </a:pPr>
            <a:r>
              <a:rPr lang="en-US" sz="4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Метрология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наука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измерениях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методах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средствах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обеспечения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их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единства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способах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достижения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требуемой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точности</a:t>
            </a:r>
            <a:r>
              <a:rPr lang="en-US" sz="4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ru-RU" sz="4000" b="0" i="0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"/>
          <p:cNvSpPr txBox="1">
            <a:spLocks noGrp="1"/>
          </p:cNvSpPr>
          <p:nvPr>
            <p:ph type="title"/>
          </p:nvPr>
        </p:nvSpPr>
        <p:spPr>
          <a:xfrm>
            <a:off x="457200" y="714375"/>
            <a:ext cx="8229600" cy="928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Основные задачи метрологии</a:t>
            </a:r>
            <a:r>
              <a:rPr lang="en-US" sz="40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  <a:endParaRPr/>
          </a:p>
        </p:txBody>
      </p:sp>
      <p:sp>
        <p:nvSpPr>
          <p:cNvPr id="163" name="Google Shape;163;p17"/>
          <p:cNvSpPr txBox="1">
            <a:spLocks noGrp="1"/>
          </p:cNvSpPr>
          <p:nvPr>
            <p:ph type="body" idx="1"/>
          </p:nvPr>
        </p:nvSpPr>
        <p:spPr>
          <a:xfrm>
            <a:off x="457200" y="1785937"/>
            <a:ext cx="8229600" cy="4857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marR="0" lvl="0" indent="-255587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A04DA3"/>
              </a:buClr>
              <a:buSzPts val="2600"/>
              <a:buFont typeface="Georgia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развитие общей теории измерений;</a:t>
            </a:r>
            <a:endParaRPr/>
          </a:p>
          <a:p>
            <a:pPr marL="365125" marR="0" lvl="0" indent="-255587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600"/>
              <a:buFont typeface="Georgia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установление единиц физических величин;</a:t>
            </a:r>
            <a:endParaRPr/>
          </a:p>
          <a:p>
            <a:pPr marL="365125" marR="0" lvl="0" indent="-255587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600"/>
              <a:buFont typeface="Georgia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методов и средств измерений;</a:t>
            </a:r>
            <a:endParaRPr/>
          </a:p>
          <a:p>
            <a:pPr marL="365125" marR="0" lvl="0" indent="-255587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600"/>
              <a:buFont typeface="Georgia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методов определения точности измерения;</a:t>
            </a:r>
            <a:endParaRPr/>
          </a:p>
          <a:p>
            <a:pPr marL="365125" marR="0" lvl="0" indent="-255587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600"/>
              <a:buFont typeface="Georgia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обеспечение единства измерений и единообразия средств измерений;</a:t>
            </a:r>
            <a:endParaRPr/>
          </a:p>
          <a:p>
            <a:pPr marL="365125" marR="0" lvl="0" indent="-255587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600"/>
              <a:buFont typeface="Georgia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установление эталонов и образцовых средств измерений</a:t>
            </a:r>
            <a:r>
              <a:rPr lang="en-US" sz="2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;</a:t>
            </a:r>
            <a:endParaRPr/>
          </a:p>
          <a:p>
            <a:pPr marL="365125" marR="0" lvl="0" indent="-255587" algn="l" rtl="0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600"/>
              <a:buFont typeface="Georgia"/>
              <a:buChar char="•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методов передачи размеров единиц от эталонов или образцовых средств рабочим средствам измерений.</a:t>
            </a:r>
            <a:endParaRPr/>
          </a:p>
          <a:p>
            <a:pPr marL="365125" marR="0" lvl="0" indent="-90487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600"/>
              <a:buFont typeface="Georgia"/>
              <a:buNone/>
            </a:pPr>
            <a:endParaRPr sz="2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8"/>
          <p:cNvSpPr txBox="1">
            <a:spLocks noGrp="1"/>
          </p:cNvSpPr>
          <p:nvPr>
            <p:ph type="title"/>
          </p:nvPr>
        </p:nvSpPr>
        <p:spPr>
          <a:xfrm>
            <a:off x="1357312" y="285750"/>
            <a:ext cx="6786562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Основные метрологические</a:t>
            </a:r>
            <a:b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понятия и термины</a:t>
            </a:r>
            <a:endParaRPr/>
          </a:p>
        </p:txBody>
      </p:sp>
      <p:sp>
        <p:nvSpPr>
          <p:cNvPr id="169" name="Google Shape;169;p18"/>
          <p:cNvSpPr txBox="1">
            <a:spLocks noGrp="1"/>
          </p:cNvSpPr>
          <p:nvPr>
            <p:ph type="body" idx="1"/>
          </p:nvPr>
        </p:nvSpPr>
        <p:spPr>
          <a:xfrm>
            <a:off x="457200" y="1928812"/>
            <a:ext cx="8229600" cy="471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3651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r>
              <a:rPr lang="en-US" sz="22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Законодательная метрология </a:t>
            </a: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раздел метрологии, включающий комплексы взаимосвязанных и взаимообусловленных общих правил, требований и норм, а также другие вопросы, нуждающиеся в регламентации и контроле со стороны государства, направленные на обеспечение единства направлений и единообразие средств измерений.</a:t>
            </a:r>
            <a:endParaRPr/>
          </a:p>
          <a:p>
            <a:pPr marL="0" marR="0" lvl="0" indent="365125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r>
              <a:rPr lang="en-US" sz="22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Теоретическая метрология </a:t>
            </a: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раздел метрологии, посвященный изучению ее теоретических основ.</a:t>
            </a:r>
            <a:endParaRPr/>
          </a:p>
          <a:p>
            <a:pPr marL="0" marR="0" lvl="0" indent="365125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r>
              <a:rPr lang="en-US" sz="22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Практическая метрология </a:t>
            </a: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раздел метрологии, изучающий вопросы практического применения в различных сферах деятельности результатов теоретических исследований в рамках метрологии и положений законодательной метрологии.</a:t>
            </a:r>
            <a:endParaRPr/>
          </a:p>
          <a:p>
            <a:pPr marL="0" marR="0" lvl="0" indent="365125" algn="just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endParaRPr sz="2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5125" marR="0" lvl="0" indent="-115887" algn="l" rtl="0"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endParaRPr sz="2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9"/>
          <p:cNvSpPr txBox="1">
            <a:spLocks noGrp="1"/>
          </p:cNvSpPr>
          <p:nvPr>
            <p:ph type="body" idx="1"/>
          </p:nvPr>
        </p:nvSpPr>
        <p:spPr>
          <a:xfrm>
            <a:off x="457200" y="857250"/>
            <a:ext cx="8229600" cy="585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365125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Основные понятия, которыми оперирует метрология, приведены ниже.</a:t>
            </a:r>
            <a:endParaRPr/>
          </a:p>
          <a:p>
            <a:pPr marL="0" marR="0" lvl="0" indent="365125" algn="just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r>
              <a:rPr lang="en-US" sz="22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Физическая величина </a:t>
            </a: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свойство, общее в качественном отношении многим физическим объектам (физическим системам, их состояниям и происходящим в них процессам), но в количественном отношении индивидуальное для каждого объекта.</a:t>
            </a:r>
            <a:endParaRPr/>
          </a:p>
          <a:p>
            <a:pPr marL="0" marR="0" lvl="0" indent="365125" algn="just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r>
              <a:rPr lang="en-US" sz="22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Размер физической величины </a:t>
            </a: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количественное содержание в данном объекте свойства, соответствующего понятию “физическая величина”.</a:t>
            </a:r>
            <a:endParaRPr/>
          </a:p>
          <a:p>
            <a:pPr marL="0" marR="0" lvl="0" indent="365125" algn="just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r>
              <a:rPr lang="en-US" sz="22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Значение физической величины </a:t>
            </a: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оценка физической величины в виде некоторого числа принятых для нее единиц. Отвлеченное число, входящее в значение физической величины, называется числовым значением (12 кг – значение массы тела).</a:t>
            </a:r>
            <a:endParaRPr/>
          </a:p>
          <a:p>
            <a:pPr marL="0" marR="0" lvl="0" indent="365125" algn="just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r>
              <a:rPr lang="en-US" sz="22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Единица физической величины </a:t>
            </a: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физическая величина, которой по определению присвоено числовое значение, равное 1.</a:t>
            </a:r>
            <a:endParaRPr/>
          </a:p>
          <a:p>
            <a:pPr marL="0" marR="0" lvl="0" indent="365125" algn="just" rtl="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2200"/>
              <a:buFont typeface="Georgia"/>
              <a:buNone/>
            </a:pPr>
            <a:r>
              <a:rPr lang="en-US" sz="22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Система единиц физических величин </a:t>
            </a: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совокупность основных и производных единиц, относящихся к некоторой системе величин и образованная в соответствии с принятыми принципами.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0"/>
          <p:cNvSpPr txBox="1"/>
          <p:nvPr/>
        </p:nvSpPr>
        <p:spPr>
          <a:xfrm>
            <a:off x="285750" y="928687"/>
            <a:ext cx="8643937" cy="572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Измеряемые величины характеризуются не только количественно, но и качественно.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Размерность является качественной характеристикой измеряемой величины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Пример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2кг размерность массы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Количественной характеристикой измеряемой величины служит ее размер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Пример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Килограмм размер массы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/>
          <p:nvPr/>
        </p:nvSpPr>
        <p:spPr>
          <a:xfrm>
            <a:off x="142875" y="571500"/>
            <a:ext cx="8786812" cy="6462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Измерение</a:t>
            </a: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нахождение значения физической величины опытным путем с помощью специальных технических средств.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Классификация измерений</a:t>
            </a:r>
            <a:endParaRPr/>
          </a:p>
          <a:p>
            <a:pPr marL="0" marR="0" lvl="0" indent="-139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✔"/>
            </a:pP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общим приемам получения результатов измерений - </a:t>
            </a:r>
            <a:r>
              <a:rPr lang="en-US" sz="22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прямые, косвенные, совместные, совокупные;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None/>
            </a:pPr>
            <a:endParaRPr sz="2200" b="0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39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✔"/>
            </a:pP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числу измерений в серии - </a:t>
            </a:r>
            <a:r>
              <a:rPr lang="en-US" sz="22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однократные, многократные;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None/>
            </a:pPr>
            <a:endParaRPr sz="2200" b="0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39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✔"/>
            </a:pP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метрологическому назначению - </a:t>
            </a:r>
            <a:r>
              <a:rPr lang="en-US" sz="22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технические, метрологические</a:t>
            </a: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None/>
            </a:pPr>
            <a:endParaRPr sz="2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39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✔"/>
            </a:pP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характеристике точности </a:t>
            </a:r>
            <a:r>
              <a:rPr lang="en-US" sz="22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- равноточные, неравноточные</a:t>
            </a: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None/>
            </a:pPr>
            <a:endParaRPr sz="2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39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✔"/>
            </a:pP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отношению тс изменению измеряемой величины - </a:t>
            </a:r>
            <a:r>
              <a:rPr lang="en-US" sz="22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статические динамические;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None/>
            </a:pPr>
            <a:endParaRPr sz="2200" b="0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-139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✔"/>
            </a:pPr>
            <a:r>
              <a:rPr lang="en-US" sz="2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выражению результата измерений - </a:t>
            </a:r>
            <a:r>
              <a:rPr lang="en-US" sz="22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абсолютные, относительные.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0" i="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"/>
          <p:cNvSpPr txBox="1"/>
          <p:nvPr/>
        </p:nvSpPr>
        <p:spPr>
          <a:xfrm>
            <a:off x="214312" y="642937"/>
            <a:ext cx="8715375" cy="526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Классификация измерений в зависимости от применяемых средств: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Органолептические измерения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измерения, основанные на использовании органов чувств человека (осязания, обоняния, зрения, слуха и вкуса)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Эвристические измерения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измерения, основанные на интуиции.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Инструментальные измерения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измерения, выполняемые с помощью специальных технических средств. Среди них могут быть 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автоматизированные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автоматические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 txBox="1"/>
          <p:nvPr/>
        </p:nvSpPr>
        <p:spPr>
          <a:xfrm>
            <a:off x="0" y="642937"/>
            <a:ext cx="9144000" cy="6370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Важнейшими требованиями, предъявляемыми к измерениям, в том числе и технологическим, являются 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единство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точность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измерений.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Единство измерений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такое состояние измерений, при котором их результаты выражены в узаконенных единицах и погрешности измерений известны с заданной вероятностью. Единство измерений обеспечивает взаимозаменяемость изделий, например, деталей, изготавливаемых по одному чертежу на разных предприятиях.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Точность измерений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качество измерений, отражающее близость их результатов к истинному значению измеряемой величины. Чем меньше разность между измеренным и истинным значением, тем выше точность. Количественно точность может быть выражена обратной величиной модуля относительной погрешности.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ородская">
  <a:themeElements>
    <a:clrScheme name="Городская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Городская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Городская">
  <a:themeElements>
    <a:clrScheme name="Городская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Городская">
  <a:themeElements>
    <a:clrScheme name="Городская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1118</Words>
  <Application>Microsoft Office PowerPoint</Application>
  <PresentationFormat>Экран (4:3)</PresentationFormat>
  <Paragraphs>117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Городская</vt:lpstr>
      <vt:lpstr>1_Городская</vt:lpstr>
      <vt:lpstr>2_Городская</vt:lpstr>
      <vt:lpstr>3_Городская</vt:lpstr>
      <vt:lpstr>Слайд 1</vt:lpstr>
      <vt:lpstr>Сущность и задачи   метрологии</vt:lpstr>
      <vt:lpstr>Основные задачи метрологии:</vt:lpstr>
      <vt:lpstr>Основные метрологические       понятия и термины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Сущность и задачи   метрологии</dc:title>
  <dc:creator>Мижева Фатима Канчаубиевна</dc:creator>
  <cp:lastModifiedBy>fmizheva</cp:lastModifiedBy>
  <cp:revision>2</cp:revision>
  <dcterms:modified xsi:type="dcterms:W3CDTF">2021-02-08T11:34:44Z</dcterms:modified>
</cp:coreProperties>
</file>