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7" r:id="rId20"/>
    <p:sldId id="278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36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79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83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44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67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41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33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38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58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03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2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A06A4-3940-46C7-B204-C7660FEAC7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8E8F-6D92-48CD-B5D2-3B71EBD422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2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gapoisk.com/gde-znakomjatsja-tatary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egapoisk.com/pravoslavnaja-ver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352544"/>
            <a:ext cx="1244803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Тенденции сохранения национальных, религиозных, культурных традиций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России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Р.А.Андреева</a:t>
            </a:r>
            <a:endParaRPr lang="ru-RU" sz="2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33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796" y="5437582"/>
            <a:ext cx="10431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Comic Sans MS" panose="030F0702030302020204" pitchFamily="66" charset="0"/>
              </a:rPr>
              <a:t>Наиболее известное украинское блюдо — красный борщ из свеклы и капусты. </a:t>
            </a:r>
            <a:br>
              <a:rPr lang="ru-RU" b="0" i="0" dirty="0" smtClean="0">
                <a:effectLst/>
                <a:latin typeface="Comic Sans MS" panose="030F0702030302020204" pitchFamily="66" charset="0"/>
              </a:rPr>
            </a:br>
            <a:r>
              <a:rPr lang="ru-RU" b="0" i="0" dirty="0" smtClean="0">
                <a:effectLst/>
                <a:latin typeface="Comic Sans MS" panose="030F0702030302020204" pitchFamily="66" charset="0"/>
              </a:rPr>
              <a:t/>
            </a:r>
            <a:br>
              <a:rPr lang="ru-RU" b="0" i="0" dirty="0" smtClean="0">
                <a:effectLst/>
                <a:latin typeface="Comic Sans MS" panose="030F0702030302020204" pitchFamily="66" charset="0"/>
              </a:rPr>
            </a:br>
            <a:r>
              <a:rPr lang="ru-RU" b="0" i="0" dirty="0" smtClean="0">
                <a:effectLst/>
                <a:latin typeface="Comic Sans MS" panose="030F0702030302020204" pitchFamily="66" charset="0"/>
              </a:rPr>
              <a:t>Популярнейшим продуктом в украинской кулинарии является сало — его используют для приготовления множества блюд, едят отдельно, солят, жарят и коптят.</a:t>
            </a:r>
            <a:endParaRPr lang="ru-RU" b="0" i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0044" y="93227"/>
            <a:ext cx="5917872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srgbClr val="2D82B4"/>
                </a:solidFill>
                <a:latin typeface="Open Sans"/>
              </a:rPr>
              <a:t>Украинская кухня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015" y="1160380"/>
            <a:ext cx="6774227" cy="4133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5299" y="1468692"/>
            <a:ext cx="4327983" cy="35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48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0874" y="243512"/>
            <a:ext cx="4040372" cy="63709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444444"/>
                </a:solidFill>
                <a:latin typeface="Comic Sans MS" panose="030F0702030302020204" pitchFamily="66" charset="0"/>
              </a:rPr>
              <a:t>Широко распространены мучные изделия из пшеничной муки. К национальным блюдам можно отнести вареники, галушки, </a:t>
            </a:r>
            <a:r>
              <a:rPr lang="ru-RU" sz="2400" dirty="0" err="1">
                <a:solidFill>
                  <a:srgbClr val="444444"/>
                </a:solidFill>
                <a:latin typeface="Comic Sans MS" panose="030F0702030302020204" pitchFamily="66" charset="0"/>
              </a:rPr>
              <a:t>вергуны</a:t>
            </a:r>
            <a:r>
              <a:rPr lang="ru-RU" sz="2400" dirty="0">
                <a:solidFill>
                  <a:srgbClr val="444444"/>
                </a:solidFill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solidFill>
                  <a:srgbClr val="444444"/>
                </a:solidFill>
                <a:latin typeface="Comic Sans MS" panose="030F0702030302020204" pitchFamily="66" charset="0"/>
              </a:rPr>
              <a:t>лемишки</a:t>
            </a:r>
            <a:r>
              <a:rPr lang="ru-RU" sz="2400" dirty="0">
                <a:solidFill>
                  <a:srgbClr val="444444"/>
                </a:solidFill>
                <a:latin typeface="Comic Sans MS" panose="030F0702030302020204" pitchFamily="66" charset="0"/>
              </a:rPr>
              <a:t>.</a:t>
            </a:r>
          </a:p>
          <a:p>
            <a:pPr lvl="0" algn="ctr"/>
            <a:r>
              <a:rPr lang="ru-RU" sz="2400" dirty="0">
                <a:solidFill>
                  <a:srgbClr val="444444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rgbClr val="444444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444444"/>
                </a:solidFill>
                <a:latin typeface="Comic Sans MS" panose="030F0702030302020204" pitchFamily="66" charset="0"/>
              </a:rPr>
              <a:t>Украинская кухня любима и популярна не только среди украинцев, но и среди многих других жителей России — встретить ресторан украинской кухни в крупных городах не составит труда.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1" y="0"/>
            <a:ext cx="7944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57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739" y="3625726"/>
            <a:ext cx="6096000" cy="30469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ru-RU" sz="2400" b="0" i="0" dirty="0" smtClean="0">
                <a:effectLst/>
                <a:latin typeface="Comic Sans MS" panose="030F0702030302020204" pitchFamily="66" charset="0"/>
              </a:rPr>
              <a:t>Семейные ценности украинцев и русских во многом идентичны. То же касается и религии — православное христианство занимает большую часть среди вероисповедания украинцев, проживающих в России; почти ничем не отличаются и традиционные праздники.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09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54632" y="1246953"/>
            <a:ext cx="2700670" cy="48936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444444"/>
                </a:solidFill>
                <a:effectLst/>
                <a:latin typeface="Segoe Print" panose="02000600000000000000" pitchFamily="2" charset="0"/>
              </a:rPr>
              <a:t>Представители татарского этноса на территории России составляют приблизительно 5 млн 310 тысяч человек — это 3,72% от всего населения страны.</a:t>
            </a:r>
            <a:endParaRPr lang="ru-RU" sz="2400" b="0" i="0" dirty="0">
              <a:solidFill>
                <a:srgbClr val="44444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3370" y="150260"/>
            <a:ext cx="5384807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2D82B4"/>
                </a:solidFill>
                <a:latin typeface="Comic Sans MS" panose="030F0702030302020204" pitchFamily="66" charset="0"/>
              </a:rPr>
              <a:t>Татарская культура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91" y="999460"/>
            <a:ext cx="8835656" cy="55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91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9161" y="1835790"/>
            <a:ext cx="6096000" cy="452431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444444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Основное </a:t>
            </a:r>
            <a:r>
              <a:rPr lang="ru-RU" sz="3600" dirty="0">
                <a:solidFill>
                  <a:srgbClr val="444444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вероисповедание татар — это ислам суннитского толка. При этом существует небольшая часть татар-</a:t>
            </a:r>
            <a:r>
              <a:rPr lang="ru-RU" sz="3600" dirty="0" err="1">
                <a:solidFill>
                  <a:srgbClr val="444444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кряшен</a:t>
            </a:r>
            <a:r>
              <a:rPr lang="ru-RU" sz="3600" dirty="0">
                <a:solidFill>
                  <a:srgbClr val="444444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, чьей религией является православие.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75565" y="414566"/>
            <a:ext cx="5258171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none">
            <a:spAutoFit/>
          </a:bodyPr>
          <a:lstStyle/>
          <a:p>
            <a:pPr lvl="0" algn="ctr"/>
            <a:r>
              <a:rPr lang="ru-RU" sz="54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Религия татар</a:t>
            </a:r>
          </a:p>
        </p:txBody>
      </p:sp>
    </p:spTree>
    <p:extLst>
      <p:ext uri="{BB962C8B-B14F-4D97-AF65-F5344CB8AC3E}">
        <p14:creationId xmlns:p14="http://schemas.microsoft.com/office/powerpoint/2010/main" xmlns="" val="387873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82894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444444"/>
                </a:solidFill>
                <a:latin typeface="Comic Sans MS" panose="030F0702030302020204" pitchFamily="66" charset="0"/>
              </a:rPr>
              <a:t>Татарские мечети можно увидеть во многих городах России, например, Московская историческая мечеть, Санкт-Петербургская соборная мечеть, Пермская соборная мечеть, Ижевская соборная мечеть и другие.</a:t>
            </a:r>
            <a:endParaRPr lang="ru-RU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15" y="689149"/>
            <a:ext cx="4497572" cy="6126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2223" y="689149"/>
            <a:ext cx="5670698" cy="2792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2223" y="3524592"/>
            <a:ext cx="5670698" cy="33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884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380672"/>
            <a:ext cx="6096000" cy="147732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444444"/>
                </a:solidFill>
                <a:effectLst/>
                <a:latin typeface="Comic Sans MS" panose="030F0702030302020204" pitchFamily="66" charset="0"/>
              </a:rPr>
              <a:t>Отличительной чертой этой кухни есть то, что на ее развитие повлияли не только татарские этнические традиции. От разных культур татарская кухня вобрала в себя бал-май, пельмени, плов, пахлаву, чай и другие разнообразные блюда.</a:t>
            </a:r>
            <a:endParaRPr lang="ru-RU" b="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7210" y="0"/>
            <a:ext cx="7077579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Традиционная татарская кухня</a:t>
            </a:r>
          </a:p>
        </p:txBody>
      </p:sp>
    </p:spTree>
    <p:extLst>
      <p:ext uri="{BB962C8B-B14F-4D97-AF65-F5344CB8AC3E}">
        <p14:creationId xmlns:p14="http://schemas.microsoft.com/office/powerpoint/2010/main" xmlns="" val="61231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6186" y="-1"/>
            <a:ext cx="4075814" cy="3447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5188688" cy="37958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488" y="3656243"/>
            <a:ext cx="22018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FF3300"/>
                </a:solidFill>
                <a:effectLst/>
                <a:latin typeface="Open Sans"/>
              </a:rPr>
              <a:t>Масса ресторанов по всей России предлагает меню татарской кухни, а лучший выбор, конечно же, в столице Татарстана — Казани.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5024" y="223860"/>
            <a:ext cx="3193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Open Sans"/>
              </a:rPr>
              <a:t>Татарская кухня может похвастаться разнообразием мучных изделий, среди них: </a:t>
            </a:r>
            <a:r>
              <a:rPr lang="ru-RU" dirty="0" err="1">
                <a:solidFill>
                  <a:srgbClr val="C00000"/>
                </a:solidFill>
                <a:latin typeface="Open Sans"/>
              </a:rPr>
              <a:t>эчпочмак</a:t>
            </a:r>
            <a:r>
              <a:rPr lang="ru-RU" dirty="0">
                <a:solidFill>
                  <a:srgbClr val="C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Open Sans"/>
              </a:rPr>
              <a:t>кыстыбый</a:t>
            </a:r>
            <a:r>
              <a:rPr lang="ru-RU" dirty="0">
                <a:solidFill>
                  <a:srgbClr val="C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Open Sans"/>
              </a:rPr>
              <a:t>кабартма</a:t>
            </a:r>
            <a:r>
              <a:rPr lang="ru-RU" dirty="0">
                <a:solidFill>
                  <a:srgbClr val="C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Open Sans"/>
              </a:rPr>
              <a:t>санса</a:t>
            </a:r>
            <a:r>
              <a:rPr lang="ru-RU" dirty="0">
                <a:solidFill>
                  <a:srgbClr val="C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Open Sans"/>
              </a:rPr>
              <a:t>кыймак</a:t>
            </a:r>
            <a:r>
              <a:rPr lang="ru-RU" dirty="0">
                <a:solidFill>
                  <a:srgbClr val="C00000"/>
                </a:solidFill>
                <a:latin typeface="Open Sans"/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48175" y="1897910"/>
            <a:ext cx="20282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002060"/>
                </a:solidFill>
                <a:latin typeface="Open Sans"/>
              </a:rPr>
              <a:t>Часто употребляется молоко, однако чаще всего в переработанном виде — творог, </a:t>
            </a:r>
            <a:r>
              <a:rPr lang="ru-RU" sz="2400" dirty="0" err="1">
                <a:solidFill>
                  <a:srgbClr val="002060"/>
                </a:solidFill>
                <a:latin typeface="Open Sans"/>
              </a:rPr>
              <a:t>катык</a:t>
            </a:r>
            <a:r>
              <a:rPr lang="ru-RU" sz="2400" dirty="0">
                <a:solidFill>
                  <a:srgbClr val="002060"/>
                </a:solidFill>
                <a:latin typeface="Open Sans"/>
              </a:rPr>
              <a:t>, сметана, </a:t>
            </a:r>
            <a:r>
              <a:rPr lang="ru-RU" sz="2400" dirty="0" err="1">
                <a:solidFill>
                  <a:srgbClr val="002060"/>
                </a:solidFill>
                <a:latin typeface="Open Sans"/>
              </a:rPr>
              <a:t>сюзмэ</a:t>
            </a:r>
            <a:r>
              <a:rPr lang="ru-RU" sz="2400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Open Sans"/>
              </a:rPr>
              <a:t>эремчек</a:t>
            </a:r>
            <a:r>
              <a:rPr lang="ru-RU" sz="2400" dirty="0">
                <a:solidFill>
                  <a:srgbClr val="002060"/>
                </a:solidFill>
                <a:latin typeface="Open Sans"/>
              </a:rPr>
              <a:t>. 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6386" y="3447653"/>
            <a:ext cx="4815614" cy="3410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9062" y="3795823"/>
            <a:ext cx="2739626" cy="30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68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178" y="820710"/>
            <a:ext cx="10876658" cy="563231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444444"/>
                </a:solidFill>
                <a:effectLst/>
                <a:latin typeface="Segoe Print" panose="02000600000000000000" pitchFamily="2" charset="0"/>
              </a:rPr>
              <a:t>Создание семьи всегда было наивысшей ценностью у татарского народа. Брак считается священной обязанностью. </a:t>
            </a:r>
            <a:br>
              <a:rPr lang="ru-RU" sz="2400" b="0" i="0" dirty="0" smtClean="0">
                <a:solidFill>
                  <a:srgbClr val="444444"/>
                </a:solidFill>
                <a:effectLst/>
                <a:latin typeface="Segoe Print" panose="02000600000000000000" pitchFamily="2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Segoe Print" panose="02000600000000000000" pitchFamily="2" charset="0"/>
              </a:rPr>
              <a:t/>
            </a:r>
            <a:br>
              <a:rPr lang="ru-RU" sz="2400" b="0" i="0" dirty="0" smtClean="0">
                <a:solidFill>
                  <a:srgbClr val="444444"/>
                </a:solidFill>
                <a:effectLst/>
                <a:latin typeface="Segoe Print" panose="02000600000000000000" pitchFamily="2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Segoe Print" panose="02000600000000000000" pitchFamily="2" charset="0"/>
              </a:rPr>
              <a:t>Нравственная и духовная культура народов России так или иначе связана с культурой религиозной, так и особенности мусульманского брака заключаются в том, что он неразрывно связан с религиозной культурой мусульман. Например, Кораном запрещается жениться на женщине-атеистке, женщине-агностике; не слишком одобряется и брак с представительницей другой религии.</a:t>
            </a:r>
            <a:br>
              <a:rPr lang="ru-RU" sz="2400" b="0" i="0" dirty="0" smtClean="0">
                <a:solidFill>
                  <a:srgbClr val="444444"/>
                </a:solidFill>
                <a:effectLst/>
                <a:latin typeface="Segoe Print" panose="02000600000000000000" pitchFamily="2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Segoe Print" panose="02000600000000000000" pitchFamily="2" charset="0"/>
              </a:rPr>
              <a:t/>
            </a:r>
            <a:br>
              <a:rPr lang="ru-RU" sz="2400" b="0" i="0" dirty="0" smtClean="0">
                <a:solidFill>
                  <a:srgbClr val="444444"/>
                </a:solidFill>
                <a:effectLst/>
                <a:latin typeface="Segoe Print" panose="02000600000000000000" pitchFamily="2" charset="0"/>
              </a:rPr>
            </a:br>
            <a:r>
              <a:rPr lang="ru-RU" sz="2400" b="0" i="0" dirty="0" smtClean="0">
                <a:solidFill>
                  <a:srgbClr val="444444"/>
                </a:solidFill>
                <a:effectLst/>
                <a:latin typeface="Segoe Print" panose="02000600000000000000" pitchFamily="2" charset="0"/>
              </a:rPr>
              <a:t>Сейчас </a:t>
            </a:r>
            <a:r>
              <a:rPr lang="ru-RU" sz="2400" b="0" i="0" u="sng" dirty="0" smtClean="0">
                <a:solidFill>
                  <a:srgbClr val="2D82B4"/>
                </a:solidFill>
                <a:effectLst/>
                <a:latin typeface="Segoe Print" panose="02000600000000000000" pitchFamily="2" charset="0"/>
                <a:hlinkClick r:id="rId3"/>
              </a:rPr>
              <a:t>татары знакомятся</a:t>
            </a:r>
            <a:r>
              <a:rPr lang="ru-RU" sz="2400" b="0" i="0" dirty="0" smtClean="0">
                <a:solidFill>
                  <a:srgbClr val="444444"/>
                </a:solidFill>
                <a:effectLst/>
                <a:latin typeface="Segoe Print" panose="02000600000000000000" pitchFamily="2" charset="0"/>
              </a:rPr>
              <a:t> и женятся в основном без вмешательства семьи, но раньше самым распространенным был брак по сватовству — родственники жениха шли к родителям невесты и делали предложение.</a:t>
            </a:r>
            <a:endParaRPr lang="ru-RU" sz="2400" b="0" i="0" dirty="0">
              <a:solidFill>
                <a:srgbClr val="44444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4225" y="20519"/>
            <a:ext cx="7816563" cy="523220"/>
          </a:xfrm>
          <a:prstGeom prst="rect">
            <a:avLst/>
          </a:prstGeom>
          <a:solidFill>
            <a:srgbClr val="FF3300"/>
          </a:solidFill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FF00"/>
                </a:solidFill>
                <a:latin typeface="Impact" panose="020B0806030902050204" pitchFamily="34" charset="0"/>
              </a:rPr>
              <a:t>Семейные традиции и духовные ценности татар</a:t>
            </a:r>
          </a:p>
        </p:txBody>
      </p:sp>
    </p:spTree>
    <p:extLst>
      <p:ext uri="{BB962C8B-B14F-4D97-AF65-F5344CB8AC3E}">
        <p14:creationId xmlns:p14="http://schemas.microsoft.com/office/powerpoint/2010/main" xmlns="" val="2160276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8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723" y="489648"/>
            <a:ext cx="113063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Культура народов России одна из самых многообразных в мире. На ее территории проживает более 190 народов, каждый из которых по отдельности обладает своей неповторимой культурой, и чем больше численность, тем заметнее вклад этого народа в культуру целой страны.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51" y="2736416"/>
            <a:ext cx="6320015" cy="4000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3880" y="2736416"/>
            <a:ext cx="5601920" cy="40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37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80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0026"/>
            <a:ext cx="2764465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FF00FF"/>
                </a:solidFill>
                <a:effectLst/>
                <a:latin typeface="Segoe Print" panose="02000600000000000000" pitchFamily="2" charset="0"/>
              </a:rPr>
              <a:t>Татарская семья </a:t>
            </a:r>
            <a:r>
              <a:rPr lang="ru-RU" b="0" i="0" dirty="0" smtClean="0">
                <a:solidFill>
                  <a:srgbClr val="444444"/>
                </a:solidFill>
                <a:effectLst/>
                <a:latin typeface="Comic Sans MS" panose="030F0702030302020204" pitchFamily="66" charset="0"/>
              </a:rPr>
              <a:t>— это семья патриархального типа, замужняя женщина находилась полностью во власти мужа и на его содержании. Количество детей в семье иногда превышало шесть человек. Селились супруги у родителей мужа; жить у родителей невесты было постыдно. 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Comic Sans MS" panose="030F0702030302020204" pitchFamily="66" charset="0"/>
              </a:rPr>
              <a:t>Беспрекословное послушание и уважение к старшим — еще одна важнейшая черта татарского менталитета.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3573" y="0"/>
            <a:ext cx="4848427" cy="3358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3573" y="3358968"/>
            <a:ext cx="4848427" cy="3499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465" y="0"/>
            <a:ext cx="4579108" cy="3358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465" y="3358968"/>
            <a:ext cx="4579108" cy="34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920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5739" y="889843"/>
            <a:ext cx="7180521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 каждого народа России уникальна, а вместе они представляют из себя удивительный </a:t>
            </a:r>
            <a:r>
              <a:rPr lang="ru-RU" sz="360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360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который будет неполноценным, если убрать какую-то часть. Наша же задача заключается в том, чтобы знать и ценить это культурное наследие.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689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1011738">
            <a:off x="1775638" y="2274837"/>
            <a:ext cx="681547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Mistral" panose="03090702030407020403" pitchFamily="66" charset="0"/>
              </a:rPr>
              <a:t>СПАСИБО ЗА ВНИМАНИЕ!!!</a:t>
            </a:r>
            <a:endParaRPr lang="ru-RU" sz="7200" dirty="0"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06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08912" y="3502899"/>
            <a:ext cx="5287618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0" i="0" dirty="0" smtClean="0">
                <a:solidFill>
                  <a:srgbClr val="444444"/>
                </a:solidFill>
                <a:effectLst/>
                <a:latin typeface="Mistral" panose="03090702030407020403" pitchFamily="66" charset="0"/>
              </a:rPr>
              <a:t>Наиболее многочисленно в России русское население — оно составляет 111 миллионов человек. Замыкают тройку наиболее многочисленных национальностей татары и украинцы.</a:t>
            </a:r>
            <a:endParaRPr lang="ru-RU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89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174" y="1337979"/>
            <a:ext cx="6096000" cy="1200329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ru-RU" b="0" i="0" u="sng" dirty="0" smtClean="0">
                <a:solidFill>
                  <a:srgbClr val="FF0000"/>
                </a:solidFill>
                <a:effectLst/>
                <a:latin typeface="Open Sans"/>
                <a:hlinkClick r:id="rId2"/>
              </a:rPr>
              <a:t>Православие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Open Sans"/>
              </a:rPr>
              <a:t> 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Open Sans"/>
              </a:rPr>
              <a:t>— наиболее распространенная религия среди русского народа, которая оказала огромное влияние на развитие нравственной культуры народов России</a:t>
            </a:r>
            <a:endParaRPr lang="ru-RU" b="0" i="0" dirty="0">
              <a:solidFill>
                <a:srgbClr val="002060"/>
              </a:solidFill>
              <a:effectLst/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5519386"/>
            <a:ext cx="6096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b="0" i="0" dirty="0" smtClean="0">
                <a:solidFill>
                  <a:srgbClr val="FF0000"/>
                </a:solidFill>
                <a:effectLst/>
                <a:latin typeface="Open Sans"/>
              </a:rPr>
              <a:t>Вторая религия по численности, хотя несравнимо проигрывающая православию — это протестантизм.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174" y="311380"/>
            <a:ext cx="6724020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002060"/>
                </a:solidFill>
                <a:latin typeface="Open Sans"/>
              </a:rPr>
              <a:t>Религия русского народа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2194" y="1337979"/>
            <a:ext cx="4811161" cy="3506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74" y="2827564"/>
            <a:ext cx="5645426" cy="36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80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0" y="3072348"/>
            <a:ext cx="6096000" cy="378565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00206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Русская кухня известна первыми блюдами — щи, солянка, уха, рассольник, окрошка. В качестве второго блюда обычно готовили кашу. «Щи да каша — пища наша», — говорили издавна. </a:t>
            </a:r>
            <a:br>
              <a:rPr lang="ru-RU" sz="2400" b="0" i="0" dirty="0" smtClean="0">
                <a:solidFill>
                  <a:srgbClr val="00206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0" i="0" dirty="0" smtClean="0">
                <a:solidFill>
                  <a:srgbClr val="00206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400" b="0" i="0" dirty="0" smtClean="0">
                <a:solidFill>
                  <a:srgbClr val="00206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0" i="0" dirty="0" smtClean="0">
                <a:solidFill>
                  <a:srgbClr val="00206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Очень часто в блюдах используют творог, особенно при приготовлении пирогов, сырников и ватрушек.</a:t>
            </a:r>
            <a:endParaRPr lang="ru-RU" sz="2400" b="0" i="0" dirty="0">
              <a:solidFill>
                <a:srgbClr val="00206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003" y="123448"/>
            <a:ext cx="7967246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solidFill>
                  <a:srgbClr val="2D82B4"/>
                </a:solidFill>
                <a:latin typeface="Comic Sans MS" panose="030F0702030302020204" pitchFamily="66" charset="0"/>
              </a:rPr>
              <a:t>Традиционная русская кухня</a:t>
            </a:r>
          </a:p>
        </p:txBody>
      </p:sp>
    </p:spTree>
    <p:extLst>
      <p:ext uri="{BB962C8B-B14F-4D97-AF65-F5344CB8AC3E}">
        <p14:creationId xmlns:p14="http://schemas.microsoft.com/office/powerpoint/2010/main" xmlns="" val="143011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933" y="3711943"/>
            <a:ext cx="11141212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C00000"/>
                </a:solidFill>
                <a:latin typeface="Segoe Print" panose="02000600000000000000" pitchFamily="2" charset="0"/>
              </a:rPr>
              <a:t>Популярно приготовление различных солений и маринадов. </a:t>
            </a:r>
            <a:br>
              <a:rPr lang="ru-RU" sz="2400" dirty="0">
                <a:solidFill>
                  <a:srgbClr val="C00000"/>
                </a:solidFill>
                <a:latin typeface="Segoe Print" panose="02000600000000000000" pitchFamily="2" charset="0"/>
              </a:rPr>
            </a:br>
            <a:r>
              <a:rPr lang="ru-RU" sz="2400" dirty="0">
                <a:solidFill>
                  <a:srgbClr val="C00000"/>
                </a:solidFill>
                <a:latin typeface="Segoe Print" panose="02000600000000000000" pitchFamily="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Segoe Print" panose="02000600000000000000" pitchFamily="2" charset="0"/>
              </a:rPr>
            </a:br>
            <a:r>
              <a:rPr lang="ru-RU" sz="2400" dirty="0">
                <a:solidFill>
                  <a:srgbClr val="C00000"/>
                </a:solidFill>
                <a:latin typeface="Segoe Print" panose="02000600000000000000" pitchFamily="2" charset="0"/>
              </a:rPr>
              <a:t>Отличительными русскими блюдами можно считать холодец и заливную рыбу.</a:t>
            </a:r>
            <a:br>
              <a:rPr lang="ru-RU" sz="2400" dirty="0">
                <a:solidFill>
                  <a:srgbClr val="C00000"/>
                </a:solidFill>
                <a:latin typeface="Segoe Print" panose="02000600000000000000" pitchFamily="2" charset="0"/>
              </a:rPr>
            </a:br>
            <a:r>
              <a:rPr lang="ru-RU" sz="2400" dirty="0">
                <a:solidFill>
                  <a:srgbClr val="C00000"/>
                </a:solidFill>
                <a:latin typeface="Segoe Print" panose="02000600000000000000" pitchFamily="2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Segoe Print" panose="02000600000000000000" pitchFamily="2" charset="0"/>
              </a:rPr>
            </a:br>
            <a:r>
              <a:rPr lang="ru-RU" sz="2400" dirty="0">
                <a:solidFill>
                  <a:srgbClr val="C00000"/>
                </a:solidFill>
                <a:latin typeface="Segoe Print" panose="02000600000000000000" pitchFamily="2" charset="0"/>
              </a:rPr>
              <a:t>Попробовать русские блюда можно в многочисленных ресторанах русской кухни, которые встречаются практически везде и в России, и за рубежом.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75" y="0"/>
            <a:ext cx="4619625" cy="3595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93976" cy="3595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1479" y="0"/>
            <a:ext cx="4298121" cy="35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235" y="1779368"/>
            <a:ext cx="4383156" cy="4893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effectLst/>
                <a:latin typeface="Comic Sans MS" panose="030F0702030302020204" pitchFamily="66" charset="0"/>
              </a:rPr>
              <a:t>Семья всегда была главной и безоговорочной ценностью для русского человека. Поэтому издревле было важно помнить свой род. Связь с предками была сакральной. Детям часто дают имена в честь бабушек или дедушек, сыновей называют в честь отцов — таким способом проявляют уважение к родственникам.</a:t>
            </a:r>
            <a:endParaRPr lang="ru-RU" sz="2400" b="0" i="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2452" y="332818"/>
            <a:ext cx="104360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>
                <a:solidFill>
                  <a:srgbClr val="002060"/>
                </a:solidFill>
                <a:latin typeface="Segoe Print" panose="02000600000000000000" pitchFamily="2" charset="0"/>
              </a:rPr>
              <a:t>Семейные традиции и духовные ценности русского народа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539" y="1779368"/>
            <a:ext cx="7142922" cy="48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06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0" y="137496"/>
            <a:ext cx="4087694" cy="3477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0070C0"/>
                </a:solidFill>
                <a:effectLst/>
                <a:latin typeface="Impact" panose="020B0806030902050204" pitchFamily="34" charset="0"/>
              </a:rPr>
              <a:t>Раньше нередко профессия передавалась от отца к сыну, но в сейчас эта традиция практически вымерла.</a:t>
            </a:r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2000" b="0" i="0" dirty="0" smtClean="0">
                <a:solidFill>
                  <a:srgbClr val="0070C0"/>
                </a:solidFill>
                <a:effectLst/>
                <a:latin typeface="Impact" panose="020B0806030902050204" pitchFamily="34" charset="0"/>
              </a:rPr>
              <a:t>Важная традиция — передача по наследству вещей, семейных реликвий. Так вещи сопровождают род из поколения в поколение и обретают свою историю.</a:t>
            </a:r>
            <a:endParaRPr lang="ru-RU" sz="2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3761509"/>
            <a:ext cx="3958936" cy="2815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47" y="162266"/>
            <a:ext cx="7646654" cy="64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37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858" y="2309842"/>
            <a:ext cx="5007251" cy="440120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7030A0"/>
                </a:solidFill>
                <a:effectLst/>
                <a:latin typeface="Open Sans"/>
              </a:rPr>
              <a:t>Численность украинцев в РФ составляет примерно 1 млн 928 тысяч человек — это третье место по численности среди общего населения, а потому украинская культура является немаловажной составляющей культуры народов России.</a:t>
            </a:r>
            <a:endParaRPr lang="ru-RU" sz="2800" b="0" i="0" dirty="0">
              <a:solidFill>
                <a:srgbClr val="7030A0"/>
              </a:solidFill>
              <a:effectLst/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7339" y="177266"/>
            <a:ext cx="6269665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srgbClr val="2D82B4"/>
                </a:solidFill>
                <a:latin typeface="Comic Sans MS" panose="030F0702030302020204" pitchFamily="66" charset="0"/>
              </a:rPr>
              <a:t>Украинская культура</a:t>
            </a:r>
          </a:p>
        </p:txBody>
      </p:sp>
    </p:spTree>
    <p:extLst>
      <p:ext uri="{BB962C8B-B14F-4D97-AF65-F5344CB8AC3E}">
        <p14:creationId xmlns:p14="http://schemas.microsoft.com/office/powerpoint/2010/main" xmlns="" val="911734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</TotalTime>
  <Words>548</Words>
  <Application>Microsoft Office PowerPoint</Application>
  <PresentationFormat>Произвольный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Omega7</dc:creator>
  <cp:lastModifiedBy>muratova</cp:lastModifiedBy>
  <cp:revision>16</cp:revision>
  <dcterms:created xsi:type="dcterms:W3CDTF">2018-04-18T13:30:16Z</dcterms:created>
  <dcterms:modified xsi:type="dcterms:W3CDTF">2021-03-10T13:27:15Z</dcterms:modified>
</cp:coreProperties>
</file>