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750762"/>
          </a:xfrm>
        </p:spPr>
        <p:txBody>
          <a:bodyPr>
            <a:noAutofit/>
          </a:bodyPr>
          <a:lstStyle/>
          <a:p>
            <a:r>
              <a:rPr lang="ru-RU" sz="3300" dirty="0"/>
              <a:t>Организация планировочных зон</a:t>
            </a:r>
          </a:p>
        </p:txBody>
      </p:sp>
      <p:pic>
        <p:nvPicPr>
          <p:cNvPr id="5" name="Содержимое 4" descr="6d5c1ed4e12d78f9967c5e4853a314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7962078" cy="365416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A17CC1-0BB9-46C6-A332-31C4104F0D22}"/>
              </a:ext>
            </a:extLst>
          </p:cNvPr>
          <p:cNvSpPr/>
          <p:nvPr/>
        </p:nvSpPr>
        <p:spPr>
          <a:xfrm>
            <a:off x="4572000" y="29969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</a:t>
            </a:r>
            <a:r>
              <a:rPr lang="ru-RU" sz="1600" dirty="0"/>
              <a:t>Преподаватель</a:t>
            </a:r>
            <a:br>
              <a:rPr lang="ru-RU" sz="1600" dirty="0"/>
            </a:br>
            <a:r>
              <a:rPr lang="ru-RU" sz="1600" dirty="0"/>
              <a:t>                          ГАПОУ КК «НКСЭ»</a:t>
            </a:r>
            <a:br>
              <a:rPr lang="ru-RU" sz="1600" dirty="0"/>
            </a:br>
            <a:r>
              <a:rPr lang="ru-RU" sz="1600" dirty="0"/>
              <a:t>                          Орехова М.В.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С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6357982" cy="386392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4293096"/>
            <a:ext cx="8429684" cy="2071702"/>
          </a:xfrm>
        </p:spPr>
        <p:txBody>
          <a:bodyPr>
            <a:normAutofit/>
          </a:bodyPr>
          <a:lstStyle/>
          <a:p>
            <a:pPr algn="just"/>
            <a:r>
              <a:rPr lang="ru-RU" i="1" dirty="0"/>
              <a:t>Линейная (ленточная) </a:t>
            </a:r>
            <a:r>
              <a:rPr lang="ru-RU" dirty="0"/>
              <a:t>схема является своего рода шахматной планировкой, сильно вытянутой в одном направлении. Объекты центральной части города в таком случае располагаются вдоль основной магистрали или вдоль нескольких параллельных магистралей. Линейная схема обеспечивает близость к природному окружению и к иным транспортным магистралям. Такая планировка позволяет обеспечить удобное транспортное сообщение, сокращая затраты на передвижение. Однако, по мере роста города, с удлинением полосы застройки значительная часть территорий оказывается слишком большом удалении от центров различных рангов. Кроме того значительно увеличиваются расстояния между отдельными частями города.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В отдельных старых городах центральная часть может состоять тих и кривых улиц, не имеющих четкого геометрического рисунка. Такая схема называется </a:t>
            </a:r>
            <a:r>
              <a:rPr lang="ru-RU" b="1" i="1" dirty="0"/>
              <a:t>свободной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7" name="Содержимое 6" descr="img-98v66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2894" y="785795"/>
            <a:ext cx="4905081" cy="47434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e1331_b88cbd77_X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91306" cy="371876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861048"/>
            <a:ext cx="8082051" cy="2568348"/>
          </a:xfrm>
        </p:spPr>
        <p:txBody>
          <a:bodyPr>
            <a:normAutofit fontScale="92500"/>
          </a:bodyPr>
          <a:lstStyle/>
          <a:p>
            <a:r>
              <a:rPr lang="ru-RU" b="1" u="sng" dirty="0"/>
              <a:t>Основные принципы планировочной организации города:</a:t>
            </a:r>
          </a:p>
          <a:p>
            <a:r>
              <a:rPr lang="ru-RU" dirty="0"/>
              <a:t>- гибкость планировочной структуры, обеспечивающая беспрепятственное развитие города;</a:t>
            </a:r>
          </a:p>
          <a:p>
            <a:r>
              <a:rPr lang="ru-RU" dirty="0"/>
              <a:t>- дифференциация транспортных магистралей;</a:t>
            </a:r>
          </a:p>
          <a:p>
            <a:r>
              <a:rPr lang="ru-RU" dirty="0"/>
              <a:t>- организация эффективной системы обслуживания;</a:t>
            </a:r>
          </a:p>
          <a:p>
            <a:r>
              <a:rPr lang="ru-RU" dirty="0"/>
              <a:t>- создание экологической инфраструктуры города, включая иную систему зеленых насаждений;</a:t>
            </a:r>
          </a:p>
          <a:p>
            <a:r>
              <a:rPr lang="ru-RU" dirty="0"/>
              <a:t>- эффективное и экономичное оснащение города всеми видами инженерного оборудования;</a:t>
            </a:r>
          </a:p>
          <a:p>
            <a:r>
              <a:rPr lang="ru-RU" dirty="0"/>
              <a:t>- композиционные требования к плану города (развитие городского центра, районных центров в городе, создание привлекательного силуэта города и обеспечение зрительного восприятия его главных природных и архитектурных доминант).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0CD2A0-2E60-4AC5-9621-ED00E1153991}"/>
              </a:ext>
            </a:extLst>
          </p:cNvPr>
          <p:cNvSpPr/>
          <p:nvPr/>
        </p:nvSpPr>
        <p:spPr>
          <a:xfrm>
            <a:off x="1763688" y="2132856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Вопросы для самоконтроля.</a:t>
            </a:r>
          </a:p>
          <a:p>
            <a:r>
              <a:rPr lang="ru-RU" dirty="0"/>
              <a:t>1. Что такое зонирование?</a:t>
            </a:r>
          </a:p>
          <a:p>
            <a:r>
              <a:rPr lang="ru-RU" dirty="0"/>
              <a:t>2. Какие бывают виды зонирования?</a:t>
            </a:r>
          </a:p>
          <a:p>
            <a:r>
              <a:rPr lang="ru-RU" dirty="0"/>
              <a:t>3. На какие 2 крупные функциональные зоны делится территория населённых мест?</a:t>
            </a:r>
          </a:p>
          <a:p>
            <a:r>
              <a:rPr lang="ru-RU" dirty="0"/>
              <a:t>4. Какие бывают планировочные схемы города?</a:t>
            </a:r>
          </a:p>
        </p:txBody>
      </p:sp>
    </p:spTree>
    <p:extLst>
      <p:ext uri="{BB962C8B-B14F-4D97-AF65-F5344CB8AC3E}">
        <p14:creationId xmlns:p14="http://schemas.microsoft.com/office/powerpoint/2010/main" xmlns="" val="14381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5E9C2B-7FB0-4845-A09A-0DD52B78F8C3}"/>
              </a:ext>
            </a:extLst>
          </p:cNvPr>
          <p:cNvSpPr/>
          <p:nvPr/>
        </p:nvSpPr>
        <p:spPr>
          <a:xfrm>
            <a:off x="1115616" y="1412776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 Горбатова,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В.И.Основы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садово-паркового искусства: Учебник для студ. учреждений сред. проф. образования / 3-е изд. стер. - М.: Академия, 2019. - 208 с.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 Гостев, В.Ф. Проектирование садов и парков: Учебник 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Юскевич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Н.Н.- 5-е изд., стер. - СПб.: Лань, 2018. - 344 с.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 Курицына,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Т.А.Озеленение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благоустройство различных территорий : Учебник для студ. учреждений сред. проф. образования 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Ермолович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Е.Л., Авксентьева Е.Ю. - М. : Академия, 2017. - 240 с. </a:t>
            </a:r>
          </a:p>
        </p:txBody>
      </p:sp>
    </p:spTree>
    <p:extLst>
      <p:ext uri="{BB962C8B-B14F-4D97-AF65-F5344CB8AC3E}">
        <p14:creationId xmlns:p14="http://schemas.microsoft.com/office/powerpoint/2010/main" xmlns="" val="205491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009890" cy="447692"/>
          </a:xfrm>
        </p:spPr>
        <p:txBody>
          <a:bodyPr/>
          <a:lstStyle/>
          <a:p>
            <a:r>
              <a:rPr lang="ru-RU" i="1" dirty="0"/>
              <a:t>Зонирование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857760"/>
            <a:ext cx="8358246" cy="1428760"/>
          </a:xfrm>
        </p:spPr>
        <p:txBody>
          <a:bodyPr>
            <a:normAutofit/>
          </a:bodyPr>
          <a:lstStyle/>
          <a:p>
            <a:r>
              <a:rPr lang="ru-RU" sz="1800" i="1" dirty="0"/>
              <a:t>Зонирование</a:t>
            </a:r>
            <a:r>
              <a:rPr lang="ru-RU" sz="1800" dirty="0"/>
              <a:t> — выделение территорий с различной интенсивностью каких-либо признаков. Одну и ту же территорию в процессе </a:t>
            </a:r>
            <a:r>
              <a:rPr lang="ru-RU" sz="1800" dirty="0" err="1"/>
              <a:t>предпроектного</a:t>
            </a:r>
            <a:r>
              <a:rPr lang="ru-RU" sz="1800" dirty="0"/>
              <a:t> анализа и при выработке проектных решений можно </a:t>
            </a:r>
            <a:r>
              <a:rPr lang="ru-RU" sz="1800" dirty="0" err="1"/>
              <a:t>зонировать</a:t>
            </a:r>
            <a:r>
              <a:rPr lang="ru-RU" sz="1800" dirty="0"/>
              <a:t> разными способами. </a:t>
            </a:r>
          </a:p>
        </p:txBody>
      </p:sp>
      <p:pic>
        <p:nvPicPr>
          <p:cNvPr id="5" name="Содержимое 4" descr="s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143932" cy="43557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428604"/>
            <a:ext cx="8358246" cy="5500726"/>
          </a:xfrm>
        </p:spPr>
        <p:txBody>
          <a:bodyPr>
            <a:normAutofit fontScale="92500"/>
          </a:bodyPr>
          <a:lstStyle/>
          <a:p>
            <a:r>
              <a:rPr lang="ru-RU" b="1" i="1" u="sng" dirty="0"/>
              <a:t>Основными из них являются следующие виды зонирования:</a:t>
            </a:r>
          </a:p>
          <a:p>
            <a:endParaRPr lang="ru-RU" b="1" i="1" u="sng" dirty="0"/>
          </a:p>
          <a:p>
            <a:pPr algn="just"/>
            <a:r>
              <a:rPr lang="ru-RU" dirty="0"/>
              <a:t>• По назначению территории (по функциональному использованию) — жилые (усадебной, </a:t>
            </a:r>
            <a:r>
              <a:rPr lang="ru-RU" dirty="0" err="1"/>
              <a:t>безусадебной</a:t>
            </a:r>
            <a:r>
              <a:rPr lang="ru-RU" dirty="0"/>
              <a:t>, смешанной застройки), промышленные, сельскохозяйственные, коммунально-складские, внешнего транспорта, рекреационные, многофункционального назначения, транспортные, пешеходные ит. п.;</a:t>
            </a:r>
          </a:p>
          <a:p>
            <a:pPr algn="just"/>
            <a:r>
              <a:rPr lang="ru-RU" dirty="0"/>
              <a:t>• По природным свойствам, влияющим на принятие проектных решений, — </a:t>
            </a:r>
            <a:r>
              <a:rPr lang="ru-RU" dirty="0" err="1"/>
              <a:t>геологически</a:t>
            </a:r>
            <a:r>
              <a:rPr lang="ru-RU" dirty="0"/>
              <a:t> и </a:t>
            </a:r>
            <a:r>
              <a:rPr lang="ru-RU" dirty="0" err="1"/>
              <a:t>гидрологически</a:t>
            </a:r>
            <a:r>
              <a:rPr lang="ru-RU" dirty="0"/>
              <a:t> опасные территории, зоны залегания полезных ископаемых и других ресурсов, с неблагоприятными для освоения условиями (затопляемые, </a:t>
            </a:r>
            <a:r>
              <a:rPr lang="ru-RU" dirty="0" err="1"/>
              <a:t>сейсмичные</a:t>
            </a:r>
            <a:r>
              <a:rPr lang="ru-RU" dirty="0"/>
              <a:t>) ит.п.;</a:t>
            </a:r>
          </a:p>
          <a:p>
            <a:pPr algn="just"/>
            <a:r>
              <a:rPr lang="ru-RU" dirty="0"/>
              <a:t>• По способам подготовки территории для последующего освоения — мелиорированные (обводняемые и осушаемые); территории, требующие различной инженерной подготовки или размещения защитных сооружений (дамб, обвал </a:t>
            </a:r>
            <a:r>
              <a:rPr lang="ru-RU" dirty="0" err="1"/>
              <a:t>омывания</a:t>
            </a:r>
            <a:r>
              <a:rPr lang="ru-RU" dirty="0"/>
              <a:t>, лесозащитных полос) ит.п.;</a:t>
            </a:r>
          </a:p>
          <a:p>
            <a:pPr algn="just"/>
            <a:r>
              <a:rPr lang="ru-RU" dirty="0"/>
              <a:t>• По градостроительной ценности территории — высокой, средней, низкой;</a:t>
            </a:r>
          </a:p>
          <a:p>
            <a:pPr algn="just"/>
            <a:r>
              <a:rPr lang="ru-RU" dirty="0"/>
              <a:t>• По режимам использования территории, накладывающим определенные ограничения или стимулы при выработке проектных решений и освоении территории;</a:t>
            </a:r>
          </a:p>
          <a:p>
            <a:pPr algn="just"/>
            <a:r>
              <a:rPr lang="ru-RU" dirty="0"/>
              <a:t>• по композиционным и визуально-художественным свойствам антропогенного и природного ландшафта;</a:t>
            </a:r>
          </a:p>
          <a:p>
            <a:pPr algn="just"/>
            <a:r>
              <a:rPr lang="ru-RU" dirty="0"/>
              <a:t>• По социально-демографическим характеристикам территории — по половозрастному составу населения, по имущественному составу населения, образовательному уровню, миграционному обороту, этническим характеристикам ит. п.;</a:t>
            </a:r>
          </a:p>
          <a:p>
            <a:pPr algn="just"/>
            <a:r>
              <a:rPr lang="ru-RU" dirty="0"/>
              <a:t>• По отношению к другим зонам — пред заводская, прирельсовая зоны, зоны влияния поселений и градостроительных комплексов, пригородная зона и т. п.</a:t>
            </a:r>
          </a:p>
          <a:p>
            <a:pPr algn="just"/>
            <a:r>
              <a:rPr lang="ru-RU" dirty="0"/>
              <a:t>• Укрупненное структурно-планировочное, основанное на дифференциации городского пространства по составу, разнообразию, интенсивности и степени интеграции общественных функций, частоте членения застроенных и открытых пространств, насыщенности линиями общественного транспорта, репрезентативности застройки и т. 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xemy-planirovki-uchastk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268757" cy="3286148"/>
          </a:xfrm>
        </p:spPr>
      </p:pic>
      <p:pic>
        <p:nvPicPr>
          <p:cNvPr id="5" name="Рисунок 4" descr="8b124b2b13212868e0e14f46f4bb36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4143436" cy="2589648"/>
          </a:xfrm>
          <a:prstGeom prst="rect">
            <a:avLst/>
          </a:prstGeom>
        </p:spPr>
      </p:pic>
      <p:pic>
        <p:nvPicPr>
          <p:cNvPr id="6" name="Рисунок 5" descr="33704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86190"/>
            <a:ext cx="4143371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76422" cy="385765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4143380"/>
            <a:ext cx="8082051" cy="2928958"/>
          </a:xfrm>
        </p:spPr>
        <p:txBody>
          <a:bodyPr>
            <a:normAutofit/>
          </a:bodyPr>
          <a:lstStyle/>
          <a:p>
            <a:pPr algn="just"/>
            <a:r>
              <a:rPr lang="ru-RU" i="1" dirty="0"/>
              <a:t>Функциональное зонирование,</a:t>
            </a:r>
            <a:r>
              <a:rPr lang="ru-RU" dirty="0"/>
              <a:t> являющееся одним из ведущих методов градостроительного проектирования, заключается в выделении территорий по превалирующей функции.</a:t>
            </a:r>
          </a:p>
          <a:p>
            <a:pPr algn="just"/>
            <a:r>
              <a:rPr lang="ru-RU" dirty="0"/>
              <a:t>Вся территория населенных мест подразделяется на две крупные функциональные зоны — </a:t>
            </a:r>
            <a:r>
              <a:rPr lang="ru-RU" i="1" dirty="0"/>
              <a:t>селитебную и внеселитебную.</a:t>
            </a:r>
            <a:r>
              <a:rPr lang="ru-RU" dirty="0"/>
              <a:t> В городских территориях селитебная территория, составляющая в среднем 60 % всей территории города, включает жилые образования, зоны центров общественного обслуживания, открытые озелененные пространства общего пользования, улицы, площади, автостоянки. Соотношение площадей этих составляющих оптимизируется на основе нормативно-методических указаний.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428604"/>
            <a:ext cx="8010613" cy="5225310"/>
          </a:xfrm>
        </p:spPr>
        <p:txBody>
          <a:bodyPr/>
          <a:lstStyle/>
          <a:p>
            <a:pPr algn="just"/>
            <a:r>
              <a:rPr lang="ru-RU" dirty="0"/>
              <a:t>Внеселитебная территория включает: промышленную и коммунально-складскую зоны, зону внешнего транспорта, городские ландшафтно-рекреационные территории, защитные озелененные территории и пр. Площадь этих составляющих определяется исходя из функционального профиля города, численности его населения, конкретной пространственной ситуации.</a:t>
            </a:r>
          </a:p>
        </p:txBody>
      </p:sp>
      <p:pic>
        <p:nvPicPr>
          <p:cNvPr id="5" name="Содержимое 4" descr="c87dd72535f70d17eabe68acc7dbe5c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5143536" cy="42148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5500702"/>
            <a:ext cx="8082051" cy="1214446"/>
          </a:xfrm>
        </p:spPr>
        <p:txBody>
          <a:bodyPr/>
          <a:lstStyle/>
          <a:p>
            <a:pPr algn="just"/>
            <a:r>
              <a:rPr lang="ru-RU" i="1" u="sng" dirty="0"/>
              <a:t>В принципиальном плане можно выделить три вида планировочных схем города:</a:t>
            </a:r>
            <a:r>
              <a:rPr lang="ru-RU" dirty="0"/>
              <a:t> </a:t>
            </a:r>
            <a:r>
              <a:rPr lang="ru-RU" b="1" i="1" dirty="0"/>
              <a:t>радиально-</a:t>
            </a:r>
            <a:r>
              <a:rPr lang="ru-RU" b="1" dirty="0"/>
              <a:t>кольцеву</a:t>
            </a:r>
            <a:r>
              <a:rPr lang="ru-RU" b="1" i="1" dirty="0"/>
              <a:t>ю, шахматную </a:t>
            </a:r>
            <a:r>
              <a:rPr lang="ru-RU" b="1" dirty="0"/>
              <a:t>и </a:t>
            </a:r>
            <a:r>
              <a:rPr lang="ru-RU" b="1" i="1" dirty="0"/>
              <a:t>свободную</a:t>
            </a:r>
            <a:r>
              <a:rPr lang="ru-RU" b="1" dirty="0"/>
              <a:t>.</a:t>
            </a:r>
          </a:p>
          <a:p>
            <a:pPr algn="just"/>
            <a:r>
              <a:rPr lang="ru-RU" b="1" i="1" dirty="0"/>
              <a:t>Радиально-кольцевая </a:t>
            </a:r>
            <a:r>
              <a:rPr lang="ru-RU" dirty="0"/>
              <a:t>(концентрическая) схема содержит два принципиально разных типа магистралей - радиальные и кольцевые.</a:t>
            </a:r>
          </a:p>
          <a:p>
            <a:endParaRPr lang="ru-RU" dirty="0"/>
          </a:p>
        </p:txBody>
      </p:sp>
      <p:pic>
        <p:nvPicPr>
          <p:cNvPr id="5" name="Содержимое 4" descr="analitika-cen-12-2016-1024x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215238" cy="49292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os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193025" cy="323181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8501122" cy="2286016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Радиальные</a:t>
            </a:r>
            <a:r>
              <a:rPr lang="ru-RU" dirty="0"/>
              <a:t> магистрали служат для связи центра города с периферийными районами, а кольцевые улицы соединяют радиальные и обеспечивают перевод транспортных потоков с одного радиального направления на другое. Эта планировка позволяет гармонично расположить застройку вокруг центра, где сосредоточены (сконцентрированы) основные объекты общественной и деловой застройки. При такой планировке можно достаточно легко попасть в центр города. Достоинством радиально-кольцевой схемы является компактная форма плана, при которой в наименьшей степени нарушается природное окружение города.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e-Guard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579570" cy="337878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3933056"/>
            <a:ext cx="8153489" cy="228601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/>
              <a:t>Шахматная </a:t>
            </a:r>
            <a:r>
              <a:rPr lang="ru-RU" b="1" dirty="0"/>
              <a:t>схема</a:t>
            </a:r>
            <a:r>
              <a:rPr lang="ru-RU" dirty="0"/>
              <a:t>, при которой улицы пересекаются под углом 90°, предполагает относительно равномерное освоение территории. Этот тип планировочной структуры широко использовался во все времена. Достоинством шахматной структуры является возможность равномерного распределения транспортных потоков. При такой планировке легко осуществляется размежевание участков.</a:t>
            </a:r>
          </a:p>
          <a:p>
            <a:pPr algn="just"/>
            <a:r>
              <a:rPr lang="ru-RU" dirty="0"/>
              <a:t>Однако большое число пересечений улиц увеличивает пробег транспорта, удлиняет поездки. Шахматная схема затрудняет формирование четко выраженного центрального ядра и системы центров жилых районов города.</a:t>
            </a:r>
          </a:p>
          <a:p>
            <a:endParaRPr lang="ru-RU" dirty="0"/>
          </a:p>
        </p:txBody>
      </p:sp>
      <p:pic>
        <p:nvPicPr>
          <p:cNvPr id="5" name="Содержимое 4" descr="1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879798" cy="349932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</TotalTime>
  <Words>654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Организация планировочных зон</vt:lpstr>
      <vt:lpstr>Зонирование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планировочных зон</dc:title>
  <dc:creator>Пользователь</dc:creator>
  <cp:lastModifiedBy>avanesyan</cp:lastModifiedBy>
  <cp:revision>13</cp:revision>
  <dcterms:created xsi:type="dcterms:W3CDTF">2019-02-27T18:59:46Z</dcterms:created>
  <dcterms:modified xsi:type="dcterms:W3CDTF">2021-03-10T05:27:13Z</dcterms:modified>
</cp:coreProperties>
</file>