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361102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2261129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10393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318969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4212572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997912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476670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247419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83411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1340124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AEBFC6-5AA1-481A-8215-6FD7031D4461}"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52105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EBFC6-5AA1-481A-8215-6FD7031D4461}" type="datetimeFigureOut">
              <a:rPr lang="ru-RU" smtClean="0"/>
              <a:pPr/>
              <a:t>10.03.2021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F6CEB-158D-404D-A086-80BFA1B3F3C6}" type="slidenum">
              <a:rPr lang="ru-RU" smtClean="0"/>
              <a:pPr/>
              <a:t>‹#›</a:t>
            </a:fld>
            <a:endParaRPr lang="ru-RU"/>
          </a:p>
        </p:txBody>
      </p:sp>
    </p:spTree>
    <p:extLst>
      <p:ext uri="{BB962C8B-B14F-4D97-AF65-F5344CB8AC3E}">
        <p14:creationId xmlns:p14="http://schemas.microsoft.com/office/powerpoint/2010/main" xmlns="" val="1368941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1772816"/>
            <a:ext cx="5184576" cy="1938992"/>
          </a:xfrm>
          <a:prstGeom prst="rect">
            <a:avLst/>
          </a:prstGeom>
          <a:noFill/>
        </p:spPr>
        <p:txBody>
          <a:bodyPr wrap="square" rtlCol="0">
            <a:spAutoFit/>
          </a:bodyPr>
          <a:lstStyle/>
          <a:p>
            <a:pPr algn="ctr"/>
            <a:r>
              <a:rPr lang="ru-RU" sz="4000" dirty="0" smtClean="0">
                <a:effectLst>
                  <a:outerShdw blurRad="38100" dist="38100" dir="2700000" algn="tl">
                    <a:srgbClr val="000000">
                      <a:alpha val="43137"/>
                    </a:srgbClr>
                  </a:outerShdw>
                </a:effectLst>
                <a:latin typeface="Times New Roman" pitchFamily="18" charset="0"/>
                <a:cs typeface="Times New Roman" pitchFamily="18" charset="0"/>
              </a:rPr>
              <a:t>Управление инвестиционными проектами</a:t>
            </a:r>
            <a:endParaRPr lang="ru-RU"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1891939" y="0"/>
            <a:ext cx="5360122" cy="1384995"/>
          </a:xfrm>
          <a:prstGeom prst="rect">
            <a:avLst/>
          </a:prstGeom>
          <a:noFill/>
        </p:spPr>
        <p:txBody>
          <a:bodyPr wrap="none" rtlCol="0">
            <a:spAutoFit/>
          </a:bodyPr>
          <a:lstStyle/>
          <a:p>
            <a:pPr algn="ctr"/>
            <a:r>
              <a:rPr lang="ru-RU" sz="1200" dirty="0">
                <a:solidFill>
                  <a:prstClr val="black"/>
                </a:solidFill>
                <a:latin typeface="Times New Roman" pitchFamily="18" charset="0"/>
                <a:cs typeface="Times New Roman" pitchFamily="18" charset="0"/>
              </a:rPr>
              <a:t>МИНИСТЕРСТВО ОБРАЗОВАНИЯ, НАУКИ И МОЛОДЕЖНОЙ ПОЛИТИКИ</a:t>
            </a:r>
          </a:p>
          <a:p>
            <a:pPr algn="ctr"/>
            <a:r>
              <a:rPr lang="ru-RU" sz="1200" dirty="0">
                <a:solidFill>
                  <a:prstClr val="black"/>
                </a:solidFill>
                <a:latin typeface="Times New Roman" pitchFamily="18" charset="0"/>
                <a:cs typeface="Times New Roman" pitchFamily="18" charset="0"/>
              </a:rPr>
              <a:t>КРАСНОДАРСКОГО КРАЯ</a:t>
            </a:r>
          </a:p>
          <a:p>
            <a:pPr algn="ctr"/>
            <a:r>
              <a:rPr lang="ru-RU" sz="1200" dirty="0">
                <a:solidFill>
                  <a:prstClr val="black"/>
                </a:solidFill>
                <a:latin typeface="Times New Roman" pitchFamily="18" charset="0"/>
                <a:cs typeface="Times New Roman" pitchFamily="18" charset="0"/>
              </a:rPr>
              <a:t>Государственное автономное профессиональное образовательное учреждение</a:t>
            </a:r>
          </a:p>
          <a:p>
            <a:pPr algn="ctr"/>
            <a:r>
              <a:rPr lang="ru-RU" sz="1200" dirty="0">
                <a:solidFill>
                  <a:prstClr val="black"/>
                </a:solidFill>
                <a:latin typeface="Times New Roman" pitchFamily="18" charset="0"/>
                <a:cs typeface="Times New Roman" pitchFamily="18" charset="0"/>
              </a:rPr>
              <a:t>Краснодарского края</a:t>
            </a:r>
          </a:p>
          <a:p>
            <a:pPr algn="ctr"/>
            <a:r>
              <a:rPr lang="ru-RU" sz="1200" b="1" dirty="0">
                <a:solidFill>
                  <a:prstClr val="black"/>
                </a:solidFill>
                <a:latin typeface="Times New Roman" pitchFamily="18" charset="0"/>
                <a:cs typeface="Times New Roman" pitchFamily="18" charset="0"/>
              </a:rPr>
              <a:t>«Новороссийский колледж строительства и экономики»</a:t>
            </a:r>
          </a:p>
          <a:p>
            <a:pPr algn="ctr"/>
            <a:r>
              <a:rPr lang="ru-RU" sz="1200" b="1" dirty="0">
                <a:solidFill>
                  <a:prstClr val="black"/>
                </a:solidFill>
                <a:latin typeface="Times New Roman" pitchFamily="18" charset="0"/>
                <a:cs typeface="Times New Roman" pitchFamily="18" charset="0"/>
              </a:rPr>
              <a:t>Краснодарского края</a:t>
            </a:r>
          </a:p>
          <a:p>
            <a:pPr algn="ctr"/>
            <a:r>
              <a:rPr lang="ru-RU" sz="1200" b="1" dirty="0">
                <a:solidFill>
                  <a:prstClr val="black"/>
                </a:solidFill>
                <a:latin typeface="Times New Roman" pitchFamily="18" charset="0"/>
                <a:cs typeface="Times New Roman" pitchFamily="18" charset="0"/>
              </a:rPr>
              <a:t>(ГАПОУ КК «НКСЭ»)</a:t>
            </a:r>
          </a:p>
        </p:txBody>
      </p:sp>
      <p:sp>
        <p:nvSpPr>
          <p:cNvPr id="7" name="TextBox 6"/>
          <p:cNvSpPr txBox="1"/>
          <p:nvPr/>
        </p:nvSpPr>
        <p:spPr>
          <a:xfrm>
            <a:off x="3837055" y="6375810"/>
            <a:ext cx="1469890" cy="276999"/>
          </a:xfrm>
          <a:prstGeom prst="rect">
            <a:avLst/>
          </a:prstGeom>
          <a:noFill/>
        </p:spPr>
        <p:txBody>
          <a:bodyPr wrap="none" rtlCol="0">
            <a:spAutoFit/>
          </a:bodyPr>
          <a:lstStyle/>
          <a:p>
            <a:r>
              <a:rPr lang="ru-RU" sz="1200" dirty="0" smtClean="0">
                <a:solidFill>
                  <a:prstClr val="black"/>
                </a:solidFill>
                <a:latin typeface="Times New Roman" pitchFamily="18" charset="0"/>
                <a:cs typeface="Times New Roman" pitchFamily="18" charset="0"/>
              </a:rPr>
              <a:t>Новороссийск 2020</a:t>
            </a:r>
            <a:endParaRPr lang="ru-RU" sz="1200" dirty="0">
              <a:solidFill>
                <a:prstClr val="black"/>
              </a:solidFill>
              <a:latin typeface="Times New Roman" pitchFamily="18" charset="0"/>
              <a:cs typeface="Times New Roman" pitchFamily="18" charset="0"/>
            </a:endParaRPr>
          </a:p>
        </p:txBody>
      </p:sp>
      <p:sp>
        <p:nvSpPr>
          <p:cNvPr id="10241" name="Rectangle 1"/>
          <p:cNvSpPr>
            <a:spLocks noChangeArrowheads="1"/>
          </p:cNvSpPr>
          <p:nvPr/>
        </p:nvSpPr>
        <p:spPr bwMode="auto">
          <a:xfrm>
            <a:off x="6300192" y="5805264"/>
            <a:ext cx="252028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Преподаватель: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Ишмаева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Н.Д.</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156976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017287"/>
            <a:ext cx="4572000" cy="646331"/>
          </a:xfrm>
          <a:prstGeom prst="rect">
            <a:avLst/>
          </a:prstGeom>
        </p:spPr>
        <p:txBody>
          <a:bodyPr>
            <a:spAutoFit/>
          </a:bodyPr>
          <a:lstStyle/>
          <a:p>
            <a:r>
              <a:rPr lang="ru-RU" dirty="0" smtClean="0">
                <a:latin typeface="Times New Roman" pitchFamily="18" charset="0"/>
                <a:cs typeface="Times New Roman" pitchFamily="18" charset="0"/>
              </a:rPr>
              <a:t>1. Концептуальный бизнес-план. Форма и содержание разделов.</a:t>
            </a:r>
            <a:endParaRPr lang="ru-RU" dirty="0">
              <a:latin typeface="Times New Roman" pitchFamily="18" charset="0"/>
              <a:cs typeface="Times New Roman" pitchFamily="18" charset="0"/>
            </a:endParaRPr>
          </a:p>
        </p:txBody>
      </p:sp>
      <p:sp>
        <p:nvSpPr>
          <p:cNvPr id="4" name="TextBox 3"/>
          <p:cNvSpPr txBox="1"/>
          <p:nvPr/>
        </p:nvSpPr>
        <p:spPr>
          <a:xfrm>
            <a:off x="3280948" y="476672"/>
            <a:ext cx="2453364" cy="369332"/>
          </a:xfrm>
          <a:prstGeom prst="rect">
            <a:avLst/>
          </a:prstGeom>
          <a:noFill/>
        </p:spPr>
        <p:txBody>
          <a:bodyPr wrap="none" rtlCol="0">
            <a:spAutoFit/>
          </a:bodyPr>
          <a:lstStyle/>
          <a:p>
            <a:pPr algn="ctr"/>
            <a:r>
              <a:rPr lang="ru-RU" dirty="0" smtClean="0">
                <a:latin typeface="Times New Roman" pitchFamily="18" charset="0"/>
                <a:cs typeface="Times New Roman" pitchFamily="18" charset="0"/>
              </a:rPr>
              <a:t>Контрольные вопросы:</a:t>
            </a:r>
            <a:endParaRPr lang="ru-RU" dirty="0">
              <a:latin typeface="Times New Roman" pitchFamily="18" charset="0"/>
              <a:cs typeface="Times New Roman" pitchFamily="18" charset="0"/>
            </a:endParaRPr>
          </a:p>
        </p:txBody>
      </p:sp>
      <p:sp>
        <p:nvSpPr>
          <p:cNvPr id="5" name="Прямоугольник 4"/>
          <p:cNvSpPr/>
          <p:nvPr/>
        </p:nvSpPr>
        <p:spPr>
          <a:xfrm>
            <a:off x="395536" y="1693898"/>
            <a:ext cx="4572000" cy="646331"/>
          </a:xfrm>
          <a:prstGeom prst="rect">
            <a:avLst/>
          </a:prstGeom>
        </p:spPr>
        <p:txBody>
          <a:bodyPr>
            <a:spAutoFit/>
          </a:bodyPr>
          <a:lstStyle/>
          <a:p>
            <a:r>
              <a:rPr lang="ru-RU" dirty="0" smtClean="0">
                <a:latin typeface="Times New Roman" pitchFamily="18" charset="0"/>
                <a:cs typeface="Times New Roman" pitchFamily="18" charset="0"/>
              </a:rPr>
              <a:t>2. Планирование временных характеристик проекта, типы связей между задачами.</a:t>
            </a:r>
            <a:endParaRPr lang="ru-RU" dirty="0">
              <a:latin typeface="Times New Roman" pitchFamily="18" charset="0"/>
              <a:cs typeface="Times New Roman" pitchFamily="18" charset="0"/>
            </a:endParaRPr>
          </a:p>
        </p:txBody>
      </p:sp>
      <p:sp>
        <p:nvSpPr>
          <p:cNvPr id="6" name="Прямоугольник 5"/>
          <p:cNvSpPr/>
          <p:nvPr/>
        </p:nvSpPr>
        <p:spPr>
          <a:xfrm>
            <a:off x="395536" y="2325772"/>
            <a:ext cx="4572000" cy="646331"/>
          </a:xfrm>
          <a:prstGeom prst="rect">
            <a:avLst/>
          </a:prstGeom>
        </p:spPr>
        <p:txBody>
          <a:bodyPr>
            <a:spAutoFit/>
          </a:bodyPr>
          <a:lstStyle/>
          <a:p>
            <a:r>
              <a:rPr lang="ru-RU" dirty="0" smtClean="0">
                <a:latin typeface="Times New Roman" pitchFamily="18" charset="0"/>
                <a:cs typeface="Times New Roman" pitchFamily="18" charset="0"/>
              </a:rPr>
              <a:t>3. Анализ реализуемости проекта: стоимостной, временной, ресурсный.</a:t>
            </a:r>
            <a:endParaRPr lang="ru-RU" dirty="0">
              <a:latin typeface="Times New Roman" pitchFamily="18" charset="0"/>
              <a:cs typeface="Times New Roman" pitchFamily="18" charset="0"/>
            </a:endParaRPr>
          </a:p>
        </p:txBody>
      </p:sp>
      <p:sp>
        <p:nvSpPr>
          <p:cNvPr id="7" name="Прямоугольник 6"/>
          <p:cNvSpPr/>
          <p:nvPr/>
        </p:nvSpPr>
        <p:spPr>
          <a:xfrm>
            <a:off x="395536" y="2950840"/>
            <a:ext cx="4572000" cy="646331"/>
          </a:xfrm>
          <a:prstGeom prst="rect">
            <a:avLst/>
          </a:prstGeom>
        </p:spPr>
        <p:txBody>
          <a:bodyPr>
            <a:spAutoFit/>
          </a:bodyPr>
          <a:lstStyle/>
          <a:p>
            <a:pPr algn="just"/>
            <a:r>
              <a:rPr lang="ru-RU" dirty="0" smtClean="0">
                <a:latin typeface="Times New Roman" pitchFamily="18" charset="0"/>
                <a:cs typeface="Times New Roman" pitchFamily="18" charset="0"/>
              </a:rPr>
              <a:t>4. Методы контроля за ходом выполнения работ. Типичные ошибки при УП.</a:t>
            </a:r>
            <a:endParaRPr lang="ru-RU" dirty="0">
              <a:latin typeface="Times New Roman" pitchFamily="18" charset="0"/>
              <a:cs typeface="Times New Roman" pitchFamily="18" charset="0"/>
            </a:endParaRPr>
          </a:p>
        </p:txBody>
      </p:sp>
      <p:sp>
        <p:nvSpPr>
          <p:cNvPr id="8" name="Прямоугольник 7"/>
          <p:cNvSpPr/>
          <p:nvPr/>
        </p:nvSpPr>
        <p:spPr>
          <a:xfrm>
            <a:off x="395536" y="3597127"/>
            <a:ext cx="4572000" cy="1200329"/>
          </a:xfrm>
          <a:prstGeom prst="rect">
            <a:avLst/>
          </a:prstGeom>
        </p:spPr>
        <p:txBody>
          <a:bodyPr>
            <a:spAutoFit/>
          </a:bodyPr>
          <a:lstStyle/>
          <a:p>
            <a:pPr algn="just"/>
            <a:r>
              <a:rPr lang="ru-RU" dirty="0" smtClean="0">
                <a:latin typeface="Times New Roman" pitchFamily="18" charset="0"/>
                <a:cs typeface="Times New Roman" pitchFamily="18" charset="0"/>
              </a:rPr>
              <a:t>5. Сетевое планирование. Основные понятия, порядок и правила построения. Основные временные параметры работы. Расчёт критического пути, резерва времени</a:t>
            </a:r>
            <a:r>
              <a:rPr lang="ru-RU" dirty="0" smtClean="0"/>
              <a:t>.</a:t>
            </a:r>
            <a:endParaRPr lang="ru-RU" dirty="0"/>
          </a:p>
        </p:txBody>
      </p:sp>
      <p:sp>
        <p:nvSpPr>
          <p:cNvPr id="9" name="Прямоугольник 8"/>
          <p:cNvSpPr/>
          <p:nvPr/>
        </p:nvSpPr>
        <p:spPr>
          <a:xfrm>
            <a:off x="395536" y="4793446"/>
            <a:ext cx="4572000" cy="923330"/>
          </a:xfrm>
          <a:prstGeom prst="rect">
            <a:avLst/>
          </a:prstGeom>
        </p:spPr>
        <p:txBody>
          <a:bodyPr>
            <a:spAutoFit/>
          </a:bodyPr>
          <a:lstStyle/>
          <a:p>
            <a:pPr algn="just"/>
            <a:r>
              <a:rPr lang="ru-RU" dirty="0" smtClean="0">
                <a:latin typeface="Times New Roman" pitchFamily="18" charset="0"/>
                <a:cs typeface="Times New Roman" pitchFamily="18" charset="0"/>
              </a:rPr>
              <a:t>6. Бизнес-планирование инновационных проектов. Классификация по логическим основаниям</a:t>
            </a:r>
            <a:r>
              <a:rPr lang="ru-RU" dirty="0" smtClean="0"/>
              <a:t>.</a:t>
            </a:r>
            <a:endParaRPr lang="ru-RU" dirty="0"/>
          </a:p>
        </p:txBody>
      </p:sp>
      <p:sp>
        <p:nvSpPr>
          <p:cNvPr id="10" name="Прямоугольник 9"/>
          <p:cNvSpPr/>
          <p:nvPr/>
        </p:nvSpPr>
        <p:spPr>
          <a:xfrm>
            <a:off x="395536" y="5679106"/>
            <a:ext cx="4572000" cy="646331"/>
          </a:xfrm>
          <a:prstGeom prst="rect">
            <a:avLst/>
          </a:prstGeom>
        </p:spPr>
        <p:txBody>
          <a:bodyPr>
            <a:spAutoFit/>
          </a:bodyPr>
          <a:lstStyle/>
          <a:p>
            <a:pPr algn="just"/>
            <a:r>
              <a:rPr lang="ru-RU" dirty="0" smtClean="0">
                <a:latin typeface="Times New Roman" pitchFamily="18" charset="0"/>
                <a:cs typeface="Times New Roman" pitchFamily="18" charset="0"/>
              </a:rPr>
              <a:t>7. Функции управления проектами и критерии оценки.</a:t>
            </a:r>
            <a:endParaRPr lang="ru-RU" dirty="0">
              <a:latin typeface="Times New Roman" pitchFamily="18" charset="0"/>
              <a:cs typeface="Times New Roman" pitchFamily="18" charset="0"/>
            </a:endParaRPr>
          </a:p>
        </p:txBody>
      </p:sp>
      <p:sp>
        <p:nvSpPr>
          <p:cNvPr id="11" name="Прямоугольник 10"/>
          <p:cNvSpPr/>
          <p:nvPr/>
        </p:nvSpPr>
        <p:spPr>
          <a:xfrm>
            <a:off x="4788024" y="1017287"/>
            <a:ext cx="4572000" cy="923330"/>
          </a:xfrm>
          <a:prstGeom prst="rect">
            <a:avLst/>
          </a:prstGeom>
        </p:spPr>
        <p:txBody>
          <a:bodyPr>
            <a:spAutoFit/>
          </a:bodyPr>
          <a:lstStyle/>
          <a:p>
            <a:r>
              <a:rPr lang="ru-RU" dirty="0" smtClean="0">
                <a:latin typeface="Times New Roman" pitchFamily="18" charset="0"/>
                <a:cs typeface="Times New Roman" pitchFamily="18" charset="0"/>
              </a:rPr>
              <a:t>8. Технология CALS . Обеспечение непрерывности поставок и жизненного цикла изделия.</a:t>
            </a:r>
            <a:endParaRPr lang="ru-RU" dirty="0">
              <a:latin typeface="Times New Roman" pitchFamily="18" charset="0"/>
              <a:cs typeface="Times New Roman" pitchFamily="18" charset="0"/>
            </a:endParaRPr>
          </a:p>
        </p:txBody>
      </p:sp>
      <p:sp>
        <p:nvSpPr>
          <p:cNvPr id="12" name="Прямоугольник 11"/>
          <p:cNvSpPr/>
          <p:nvPr/>
        </p:nvSpPr>
        <p:spPr>
          <a:xfrm>
            <a:off x="4788024" y="1844824"/>
            <a:ext cx="4572000" cy="646331"/>
          </a:xfrm>
          <a:prstGeom prst="rect">
            <a:avLst/>
          </a:prstGeom>
        </p:spPr>
        <p:txBody>
          <a:bodyPr>
            <a:spAutoFit/>
          </a:bodyPr>
          <a:lstStyle/>
          <a:p>
            <a:r>
              <a:rPr lang="ru-RU" dirty="0" smtClean="0">
                <a:latin typeface="Times New Roman" pitchFamily="18" charset="0"/>
                <a:cs typeface="Times New Roman" pitchFamily="18" charset="0"/>
              </a:rPr>
              <a:t>9. Определение и классификация рисков инновационных проектов.</a:t>
            </a:r>
            <a:endParaRPr lang="ru-RU" dirty="0">
              <a:latin typeface="Times New Roman" pitchFamily="18" charset="0"/>
              <a:cs typeface="Times New Roman" pitchFamily="18" charset="0"/>
            </a:endParaRPr>
          </a:p>
        </p:txBody>
      </p:sp>
      <p:sp>
        <p:nvSpPr>
          <p:cNvPr id="13" name="Прямоугольник 12"/>
          <p:cNvSpPr/>
          <p:nvPr/>
        </p:nvSpPr>
        <p:spPr>
          <a:xfrm>
            <a:off x="4788024" y="2481899"/>
            <a:ext cx="4572000" cy="1200329"/>
          </a:xfrm>
          <a:prstGeom prst="rect">
            <a:avLst/>
          </a:prstGeom>
        </p:spPr>
        <p:txBody>
          <a:bodyPr>
            <a:spAutoFit/>
          </a:bodyPr>
          <a:lstStyle/>
          <a:p>
            <a:r>
              <a:rPr lang="ru-RU" dirty="0" smtClean="0">
                <a:latin typeface="Times New Roman" pitchFamily="18" charset="0"/>
                <a:cs typeface="Times New Roman" pitchFamily="18" charset="0"/>
              </a:rPr>
              <a:t>10. Управление проектом. Определение, методы и средства. Наиболее распространенные причины неудач проектов.</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77821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1052736"/>
            <a:ext cx="7776864" cy="1477328"/>
          </a:xfrm>
          <a:prstGeom prst="rect">
            <a:avLst/>
          </a:prstGeom>
        </p:spPr>
        <p:txBody>
          <a:bodyPr wrap="square">
            <a:spAutoFit/>
          </a:bodyPr>
          <a:lstStyle/>
          <a:p>
            <a:pPr algn="just"/>
            <a:r>
              <a:rPr lang="ru-RU" dirty="0" smtClean="0">
                <a:latin typeface="Times New Roman" pitchFamily="18" charset="0"/>
                <a:cs typeface="Times New Roman" pitchFamily="18" charset="0"/>
              </a:rPr>
              <a:t>Ученые-экономисты и хозяйственные руководители сходятся в том, что оживление инвестиционной активности — основное условие выхода России из экономического кризиса и создания предпосылок для устойчивого развития. Тем не менее практические результаты в этой сфере пока далеки от достижения поставленной цели. </a:t>
            </a:r>
            <a:endParaRPr lang="ru-RU" dirty="0">
              <a:latin typeface="Times New Roman" pitchFamily="18" charset="0"/>
              <a:cs typeface="Times New Roman" pitchFamily="18" charset="0"/>
            </a:endParaRPr>
          </a:p>
        </p:txBody>
      </p:sp>
      <p:sp>
        <p:nvSpPr>
          <p:cNvPr id="5" name="Прямоугольник 4"/>
          <p:cNvSpPr/>
          <p:nvPr/>
        </p:nvSpPr>
        <p:spPr>
          <a:xfrm>
            <a:off x="683568" y="2636912"/>
            <a:ext cx="7776864" cy="1754326"/>
          </a:xfrm>
          <a:prstGeom prst="rect">
            <a:avLst/>
          </a:prstGeom>
        </p:spPr>
        <p:txBody>
          <a:bodyPr wrap="square">
            <a:spAutoFit/>
          </a:bodyPr>
          <a:lstStyle/>
          <a:p>
            <a:pPr algn="just"/>
            <a:r>
              <a:rPr lang="ru-RU" dirty="0" smtClean="0">
                <a:latin typeface="Times New Roman" pitchFamily="18" charset="0"/>
                <a:cs typeface="Times New Roman" pitchFamily="18" charset="0"/>
              </a:rPr>
              <a:t>Вопреки давно прогнозируемому росту инвестиционной активности спад капитальных вложений возрастает. Причина провала всех целевых установок на активизацию инвестиционной активности и улучшение инвестиционного климата в стране заключается в том, что либерально ориентированная стратегия преобразований изначально была направлена на отказ государства от поддержки инвестиций в реальный сектор российской экономики. </a:t>
            </a:r>
            <a:endParaRPr lang="ru-RU" dirty="0">
              <a:latin typeface="Times New Roman" pitchFamily="18" charset="0"/>
              <a:cs typeface="Times New Roman" pitchFamily="18" charset="0"/>
            </a:endParaRPr>
          </a:p>
        </p:txBody>
      </p:sp>
      <p:sp>
        <p:nvSpPr>
          <p:cNvPr id="6" name="Прямоугольник 5"/>
          <p:cNvSpPr/>
          <p:nvPr/>
        </p:nvSpPr>
        <p:spPr>
          <a:xfrm>
            <a:off x="683568" y="4509120"/>
            <a:ext cx="7776864" cy="923330"/>
          </a:xfrm>
          <a:prstGeom prst="rect">
            <a:avLst/>
          </a:prstGeom>
        </p:spPr>
        <p:txBody>
          <a:bodyPr wrap="square">
            <a:spAutoFit/>
          </a:bodyPr>
          <a:lstStyle/>
          <a:p>
            <a:pPr algn="just"/>
            <a:r>
              <a:rPr lang="ru-RU" dirty="0" smtClean="0">
                <a:latin typeface="Times New Roman" pitchFamily="18" charset="0"/>
                <a:cs typeface="Times New Roman" pitchFamily="18" charset="0"/>
              </a:rPr>
              <a:t>Этих ошибок можно было бы избежать, если бы каждый проект предприятия всесторонне рассматривался, как это повсеместно принято. Инструментом такого всестороннего анализа и моделирования является бизнес-план.</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411201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476672"/>
            <a:ext cx="7776864" cy="646331"/>
          </a:xfrm>
          <a:prstGeom prst="rect">
            <a:avLst/>
          </a:prstGeom>
        </p:spPr>
        <p:txBody>
          <a:bodyPr wrap="square">
            <a:spAutoFit/>
          </a:bodyPr>
          <a:lstStyle/>
          <a:p>
            <a:pPr algn="just"/>
            <a:r>
              <a:rPr lang="ru-RU" dirty="0" smtClean="0">
                <a:latin typeface="Times New Roman" pitchFamily="18" charset="0"/>
                <a:cs typeface="Times New Roman" pitchFamily="18" charset="0"/>
              </a:rPr>
              <a:t>Бизнес-план является основным документом, на базе которого инвесторы и кредиторы предоставляют средства.</a:t>
            </a:r>
            <a:endParaRPr lang="ru-RU" dirty="0">
              <a:latin typeface="Times New Roman" pitchFamily="18" charset="0"/>
              <a:cs typeface="Times New Roman" pitchFamily="18" charset="0"/>
            </a:endParaRPr>
          </a:p>
        </p:txBody>
      </p:sp>
      <p:sp>
        <p:nvSpPr>
          <p:cNvPr id="4" name="Прямоугольник 3"/>
          <p:cNvSpPr/>
          <p:nvPr/>
        </p:nvSpPr>
        <p:spPr>
          <a:xfrm>
            <a:off x="681299" y="1140932"/>
            <a:ext cx="7776864" cy="1200329"/>
          </a:xfrm>
          <a:prstGeom prst="rect">
            <a:avLst/>
          </a:prstGeom>
        </p:spPr>
        <p:txBody>
          <a:bodyPr wrap="square">
            <a:spAutoFit/>
          </a:bodyPr>
          <a:lstStyle/>
          <a:p>
            <a:pPr algn="just"/>
            <a:r>
              <a:rPr lang="ru-RU" dirty="0" smtClean="0">
                <a:latin typeface="Times New Roman" pitchFamily="18" charset="0"/>
                <a:cs typeface="Times New Roman" pitchFamily="18" charset="0"/>
              </a:rPr>
              <a:t>Прежде всего, он должен соответствовать требованиям, которые диктует Федеральный фонд поддержки малого предпринимательства. Эта требования разработаны в соответствии с рекомендациями международных стандартов ЮНИДО*, поэтому принимаются и банковскими кредиторами.</a:t>
            </a:r>
            <a:endParaRPr lang="ru-RU" dirty="0">
              <a:latin typeface="Times New Roman" pitchFamily="18" charset="0"/>
              <a:cs typeface="Times New Roman" pitchFamily="18" charset="0"/>
            </a:endParaRPr>
          </a:p>
        </p:txBody>
      </p:sp>
      <p:sp>
        <p:nvSpPr>
          <p:cNvPr id="5" name="Прямоугольник 4"/>
          <p:cNvSpPr/>
          <p:nvPr/>
        </p:nvSpPr>
        <p:spPr>
          <a:xfrm>
            <a:off x="681299" y="2420888"/>
            <a:ext cx="7776864" cy="923330"/>
          </a:xfrm>
          <a:prstGeom prst="rect">
            <a:avLst/>
          </a:prstGeom>
        </p:spPr>
        <p:txBody>
          <a:bodyPr wrap="square">
            <a:spAutoFit/>
          </a:bodyPr>
          <a:lstStyle/>
          <a:p>
            <a:pPr algn="just"/>
            <a:r>
              <a:rPr lang="ru-RU" dirty="0" smtClean="0">
                <a:latin typeface="Times New Roman" pitchFamily="18" charset="0"/>
                <a:cs typeface="Times New Roman" pitchFamily="18" charset="0"/>
              </a:rPr>
              <a:t>При оценке бизнес-идеи следует помнить, что "люди покупают пользу, а не свойства". Ядро любого продукта составляют преимущества, которые видит в них покупатель. Они и лежат в основе принимаемого решения. </a:t>
            </a:r>
            <a:endParaRPr lang="ru-RU" dirty="0">
              <a:latin typeface="Times New Roman" pitchFamily="18" charset="0"/>
              <a:cs typeface="Times New Roman" pitchFamily="18" charset="0"/>
            </a:endParaRPr>
          </a:p>
        </p:txBody>
      </p:sp>
      <p:sp>
        <p:nvSpPr>
          <p:cNvPr id="7" name="Овал 6"/>
          <p:cNvSpPr/>
          <p:nvPr/>
        </p:nvSpPr>
        <p:spPr>
          <a:xfrm>
            <a:off x="2267744" y="3429000"/>
            <a:ext cx="4752528" cy="309634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Овал 8"/>
          <p:cNvSpPr/>
          <p:nvPr/>
        </p:nvSpPr>
        <p:spPr>
          <a:xfrm>
            <a:off x="2881735" y="4009256"/>
            <a:ext cx="3375992" cy="19358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TextBox 9"/>
          <p:cNvSpPr txBox="1"/>
          <p:nvPr/>
        </p:nvSpPr>
        <p:spPr>
          <a:xfrm>
            <a:off x="3635896" y="3573016"/>
            <a:ext cx="1944216" cy="369332"/>
          </a:xfrm>
          <a:prstGeom prst="rect">
            <a:avLst/>
          </a:prstGeom>
          <a:noFill/>
        </p:spPr>
        <p:txBody>
          <a:bodyPr wrap="square" rtlCol="0">
            <a:spAutoFit/>
          </a:bodyPr>
          <a:lstStyle/>
          <a:p>
            <a:r>
              <a:rPr lang="ru-RU" dirty="0" smtClean="0">
                <a:latin typeface="Times New Roman" pitchFamily="18" charset="0"/>
                <a:cs typeface="Times New Roman" pitchFamily="18" charset="0"/>
              </a:rPr>
              <a:t>Дополнительный</a:t>
            </a:r>
            <a:endParaRPr lang="ru-RU" dirty="0">
              <a:latin typeface="Times New Roman" pitchFamily="18" charset="0"/>
              <a:cs typeface="Times New Roman" pitchFamily="18" charset="0"/>
            </a:endParaRPr>
          </a:p>
        </p:txBody>
      </p:sp>
      <p:sp>
        <p:nvSpPr>
          <p:cNvPr id="11" name="TextBox 10"/>
          <p:cNvSpPr txBox="1"/>
          <p:nvPr/>
        </p:nvSpPr>
        <p:spPr>
          <a:xfrm>
            <a:off x="3836197" y="4272984"/>
            <a:ext cx="1467068" cy="369332"/>
          </a:xfrm>
          <a:prstGeom prst="rect">
            <a:avLst/>
          </a:prstGeom>
          <a:noFill/>
        </p:spPr>
        <p:txBody>
          <a:bodyPr wrap="none" rtlCol="0">
            <a:spAutoFit/>
          </a:bodyPr>
          <a:lstStyle/>
          <a:p>
            <a:r>
              <a:rPr lang="ru-RU" dirty="0" smtClean="0">
                <a:latin typeface="Times New Roman" pitchFamily="18" charset="0"/>
                <a:cs typeface="Times New Roman" pitchFamily="18" charset="0"/>
              </a:rPr>
              <a:t>формальный</a:t>
            </a:r>
            <a:endParaRPr lang="ru-RU" dirty="0">
              <a:latin typeface="Times New Roman" pitchFamily="18" charset="0"/>
              <a:cs typeface="Times New Roman" pitchFamily="18" charset="0"/>
            </a:endParaRPr>
          </a:p>
        </p:txBody>
      </p:sp>
      <p:sp>
        <p:nvSpPr>
          <p:cNvPr id="13" name="Овал 12"/>
          <p:cNvSpPr/>
          <p:nvPr/>
        </p:nvSpPr>
        <p:spPr>
          <a:xfrm>
            <a:off x="3299011" y="4270853"/>
            <a:ext cx="2545977" cy="135557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TextBox 13"/>
          <p:cNvSpPr txBox="1"/>
          <p:nvPr/>
        </p:nvSpPr>
        <p:spPr>
          <a:xfrm>
            <a:off x="3838466" y="3974120"/>
            <a:ext cx="1467068" cy="369332"/>
          </a:xfrm>
          <a:prstGeom prst="rect">
            <a:avLst/>
          </a:prstGeom>
          <a:noFill/>
        </p:spPr>
        <p:txBody>
          <a:bodyPr wrap="none" rtlCol="0">
            <a:spAutoFit/>
          </a:bodyPr>
          <a:lstStyle/>
          <a:p>
            <a:r>
              <a:rPr lang="ru-RU" dirty="0" smtClean="0">
                <a:latin typeface="Times New Roman" pitchFamily="18" charset="0"/>
                <a:cs typeface="Times New Roman" pitchFamily="18" charset="0"/>
              </a:rPr>
              <a:t>формальный</a:t>
            </a:r>
            <a:endParaRPr lang="ru-RU" dirty="0">
              <a:latin typeface="Times New Roman" pitchFamily="18" charset="0"/>
              <a:cs typeface="Times New Roman" pitchFamily="18" charset="0"/>
            </a:endParaRPr>
          </a:p>
        </p:txBody>
      </p:sp>
      <p:sp>
        <p:nvSpPr>
          <p:cNvPr id="15" name="TextBox 14"/>
          <p:cNvSpPr txBox="1"/>
          <p:nvPr/>
        </p:nvSpPr>
        <p:spPr>
          <a:xfrm>
            <a:off x="3572526" y="4763975"/>
            <a:ext cx="1998945" cy="369332"/>
          </a:xfrm>
          <a:prstGeom prst="rect">
            <a:avLst/>
          </a:prstGeom>
          <a:noFill/>
        </p:spPr>
        <p:txBody>
          <a:bodyPr wrap="none" rtlCol="0">
            <a:spAutoFit/>
          </a:bodyPr>
          <a:lstStyle/>
          <a:p>
            <a:r>
              <a:rPr lang="ru-RU" dirty="0" smtClean="0">
                <a:latin typeface="Times New Roman" pitchFamily="18" charset="0"/>
                <a:cs typeface="Times New Roman" pitchFamily="18" charset="0"/>
              </a:rPr>
              <a:t>Основной продукт</a:t>
            </a:r>
            <a:endParaRPr lang="ru-RU" dirty="0">
              <a:latin typeface="Times New Roman" pitchFamily="18" charset="0"/>
              <a:cs typeface="Times New Roman" pitchFamily="18" charset="0"/>
            </a:endParaRPr>
          </a:p>
        </p:txBody>
      </p:sp>
      <p:sp>
        <p:nvSpPr>
          <p:cNvPr id="16" name="TextBox 15"/>
          <p:cNvSpPr txBox="1"/>
          <p:nvPr/>
        </p:nvSpPr>
        <p:spPr>
          <a:xfrm>
            <a:off x="4084822" y="5575756"/>
            <a:ext cx="969817" cy="369332"/>
          </a:xfrm>
          <a:prstGeom prst="rect">
            <a:avLst/>
          </a:prstGeom>
          <a:noFill/>
        </p:spPr>
        <p:txBody>
          <a:bodyPr wrap="none" rtlCol="0">
            <a:spAutoFit/>
          </a:bodyPr>
          <a:lstStyle/>
          <a:p>
            <a:r>
              <a:rPr lang="ru-RU" dirty="0" smtClean="0">
                <a:latin typeface="Times New Roman" pitchFamily="18" charset="0"/>
                <a:cs typeface="Times New Roman" pitchFamily="18" charset="0"/>
              </a:rPr>
              <a:t>продукт</a:t>
            </a:r>
            <a:endParaRPr lang="ru-RU" dirty="0">
              <a:latin typeface="Times New Roman" pitchFamily="18" charset="0"/>
              <a:cs typeface="Times New Roman" pitchFamily="18" charset="0"/>
            </a:endParaRPr>
          </a:p>
        </p:txBody>
      </p:sp>
      <p:sp>
        <p:nvSpPr>
          <p:cNvPr id="17" name="TextBox 16"/>
          <p:cNvSpPr txBox="1"/>
          <p:nvPr/>
        </p:nvSpPr>
        <p:spPr>
          <a:xfrm>
            <a:off x="4087091" y="6021288"/>
            <a:ext cx="969817" cy="369332"/>
          </a:xfrm>
          <a:prstGeom prst="rect">
            <a:avLst/>
          </a:prstGeom>
          <a:noFill/>
        </p:spPr>
        <p:txBody>
          <a:bodyPr wrap="none" rtlCol="0">
            <a:spAutoFit/>
          </a:bodyPr>
          <a:lstStyle/>
          <a:p>
            <a:r>
              <a:rPr lang="ru-RU" dirty="0" smtClean="0">
                <a:latin typeface="Times New Roman" pitchFamily="18" charset="0"/>
                <a:cs typeface="Times New Roman" pitchFamily="18" charset="0"/>
              </a:rPr>
              <a:t>продукт</a:t>
            </a:r>
            <a:endParaRPr lang="ru-RU" dirty="0">
              <a:latin typeface="Times New Roman" pitchFamily="18" charset="0"/>
              <a:cs typeface="Times New Roman" pitchFamily="18" charset="0"/>
            </a:endParaRPr>
          </a:p>
        </p:txBody>
      </p:sp>
      <p:sp>
        <p:nvSpPr>
          <p:cNvPr id="18" name="Прямоугольник 17"/>
          <p:cNvSpPr/>
          <p:nvPr/>
        </p:nvSpPr>
        <p:spPr>
          <a:xfrm>
            <a:off x="7113445" y="3344218"/>
            <a:ext cx="1866755" cy="1754326"/>
          </a:xfrm>
          <a:prstGeom prst="rect">
            <a:avLst/>
          </a:prstGeom>
        </p:spPr>
        <p:txBody>
          <a:bodyPr wrap="square">
            <a:spAutoFit/>
          </a:bodyPr>
          <a:lstStyle/>
          <a:p>
            <a:r>
              <a:rPr lang="ru-RU" dirty="0" smtClean="0">
                <a:latin typeface="Times New Roman" pitchFamily="18" charset="0"/>
                <a:cs typeface="Times New Roman" pitchFamily="18" charset="0"/>
              </a:rPr>
              <a:t>ЮНИДО - Организация объединенных наций по промышленному развитию.</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494573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1918" y="1628800"/>
            <a:ext cx="7632848" cy="646331"/>
          </a:xfrm>
          <a:prstGeom prst="rect">
            <a:avLst/>
          </a:prstGeom>
        </p:spPr>
        <p:txBody>
          <a:bodyPr wrap="square">
            <a:spAutoFit/>
          </a:bodyPr>
          <a:lstStyle/>
          <a:p>
            <a:pPr marL="285750" indent="-285750" algn="just">
              <a:buFont typeface="Arial" pitchFamily="34" charset="0"/>
              <a:buChar char="•"/>
            </a:pPr>
            <a:r>
              <a:rPr lang="ru-RU" dirty="0" smtClean="0">
                <a:latin typeface="Times New Roman" pitchFamily="18" charset="0"/>
                <a:cs typeface="Times New Roman" pitchFamily="18" charset="0"/>
              </a:rPr>
              <a:t>Формальный продукт — это и есть само изделие, предназначенное для продажи. Его характеризует марка, тип и параметры. </a:t>
            </a:r>
            <a:endParaRPr lang="ru-RU" dirty="0">
              <a:latin typeface="Times New Roman" pitchFamily="18" charset="0"/>
              <a:cs typeface="Times New Roman" pitchFamily="18" charset="0"/>
            </a:endParaRPr>
          </a:p>
        </p:txBody>
      </p:sp>
      <p:sp>
        <p:nvSpPr>
          <p:cNvPr id="6" name="Прямоугольник 5"/>
          <p:cNvSpPr/>
          <p:nvPr/>
        </p:nvSpPr>
        <p:spPr>
          <a:xfrm>
            <a:off x="691918" y="2420888"/>
            <a:ext cx="7632848" cy="646331"/>
          </a:xfrm>
          <a:prstGeom prst="rect">
            <a:avLst/>
          </a:prstGeom>
        </p:spPr>
        <p:txBody>
          <a:bodyPr wrap="square">
            <a:spAutoFit/>
          </a:bodyPr>
          <a:lstStyle/>
          <a:p>
            <a:pPr marL="285750" indent="-285750" algn="just">
              <a:buFont typeface="Arial" pitchFamily="34" charset="0"/>
              <a:buChar char="•"/>
            </a:pPr>
            <a:r>
              <a:rPr lang="ru-RU" dirty="0" smtClean="0">
                <a:latin typeface="Times New Roman" pitchFamily="18" charset="0"/>
                <a:cs typeface="Times New Roman" pitchFamily="18" charset="0"/>
              </a:rPr>
              <a:t>Дополнительный продукт — это все, что можно предложить покупателю для наиболее эффективного использования данного изделия. </a:t>
            </a:r>
            <a:endParaRPr lang="ru-RU" dirty="0">
              <a:latin typeface="Times New Roman" pitchFamily="18" charset="0"/>
              <a:cs typeface="Times New Roman" pitchFamily="18" charset="0"/>
            </a:endParaRPr>
          </a:p>
        </p:txBody>
      </p:sp>
      <p:sp>
        <p:nvSpPr>
          <p:cNvPr id="7" name="Прямоугольник 6"/>
          <p:cNvSpPr/>
          <p:nvPr/>
        </p:nvSpPr>
        <p:spPr>
          <a:xfrm>
            <a:off x="971600" y="3140968"/>
            <a:ext cx="7632848" cy="923330"/>
          </a:xfrm>
          <a:prstGeom prst="rect">
            <a:avLst/>
          </a:prstGeom>
        </p:spPr>
        <p:txBody>
          <a:bodyPr wrap="square">
            <a:spAutoFit/>
          </a:bodyPr>
          <a:lstStyle/>
          <a:p>
            <a:pPr algn="just"/>
            <a:r>
              <a:rPr lang="ru-RU" dirty="0" smtClean="0">
                <a:latin typeface="Times New Roman" pitchFamily="18" charset="0"/>
                <a:cs typeface="Times New Roman" pitchFamily="18" charset="0"/>
              </a:rPr>
              <a:t>Эти три элемента в совокупности и составляют то, что называется продуктом. Каждый из них играет свою роль в принятии решения о покупке.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501717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2639" y="1124744"/>
            <a:ext cx="7632848" cy="4247317"/>
          </a:xfrm>
          <a:prstGeom prst="rect">
            <a:avLst/>
          </a:prstGeom>
        </p:spPr>
        <p:txBody>
          <a:bodyPr wrap="square">
            <a:spAutoFit/>
          </a:bodyPr>
          <a:lstStyle/>
          <a:p>
            <a:pPr algn="just"/>
            <a:r>
              <a:rPr lang="ru-RU" dirty="0" smtClean="0">
                <a:latin typeface="Times New Roman" pitchFamily="18" charset="0"/>
                <a:cs typeface="Times New Roman" pitchFamily="18" charset="0"/>
              </a:rPr>
              <a:t>В успешном осуществлении проекта и его эффективной эксплуатации заинтересованы все его участники, реализующие таким образом свои индивидуальные интересы:</a:t>
            </a:r>
          </a:p>
          <a:p>
            <a:pPr algn="just"/>
            <a:endParaRPr lang="ru-RU" dirty="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 инвесторы получают возврат вложенных капиталов и предусмотренные дивиденды;</a:t>
            </a:r>
          </a:p>
          <a:p>
            <a:pPr algn="just"/>
            <a:r>
              <a:rPr lang="ru-RU" dirty="0" smtClean="0">
                <a:latin typeface="Times New Roman" pitchFamily="18" charset="0"/>
                <a:cs typeface="Times New Roman" pitchFamily="18" charset="0"/>
              </a:rPr>
              <a:t>• владелец получает реализованный проект и доходы от его использования; • команда проекта получает плату по контракту, дополнительное вознаграждение по результатам работы и повышение профессионального уровня; </a:t>
            </a:r>
          </a:p>
          <a:p>
            <a:pPr algn="just"/>
            <a:r>
              <a:rPr lang="ru-RU" dirty="0" smtClean="0">
                <a:latin typeface="Times New Roman" pitchFamily="18" charset="0"/>
                <a:cs typeface="Times New Roman" pitchFamily="18" charset="0"/>
              </a:rPr>
              <a:t>• органы власти пополняют бюджет региона за счет сбора налогов со всех участников хозяйственной деятельности, а также удовлетворяют социальные и др. потребности на конкретной территории; </a:t>
            </a:r>
          </a:p>
          <a:p>
            <a:pPr algn="just"/>
            <a:r>
              <a:rPr lang="ru-RU" dirty="0" smtClean="0">
                <a:latin typeface="Times New Roman" pitchFamily="18" charset="0"/>
                <a:cs typeface="Times New Roman" pitchFamily="18" charset="0"/>
              </a:rPr>
              <a:t>• потребители получают необходимые товары.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167136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82013"/>
            <a:ext cx="7776864" cy="1200329"/>
          </a:xfrm>
          <a:prstGeom prst="rect">
            <a:avLst/>
          </a:prstGeom>
        </p:spPr>
        <p:txBody>
          <a:bodyPr wrap="square">
            <a:spAutoFit/>
          </a:bodyPr>
          <a:lstStyle/>
          <a:p>
            <a:pPr algn="just"/>
            <a:r>
              <a:rPr lang="ru-RU" dirty="0" smtClean="0">
                <a:latin typeface="Times New Roman" pitchFamily="18" charset="0"/>
                <a:cs typeface="Times New Roman" pitchFamily="18" charset="0"/>
              </a:rPr>
              <a:t>Мониторинг в ходе планирования, организации и реализации инвестиционных проектов позволяет легче преодолеть помехи и препятствия, связанные с внешними и внутренними факторами, характерными для переходного периода в России:</a:t>
            </a:r>
            <a:endParaRPr lang="ru-RU" dirty="0">
              <a:latin typeface="Times New Roman" pitchFamily="18" charset="0"/>
              <a:cs typeface="Times New Roman" pitchFamily="18" charset="0"/>
            </a:endParaRPr>
          </a:p>
        </p:txBody>
      </p:sp>
      <p:sp>
        <p:nvSpPr>
          <p:cNvPr id="3" name="Прямоугольник 2"/>
          <p:cNvSpPr/>
          <p:nvPr/>
        </p:nvSpPr>
        <p:spPr>
          <a:xfrm>
            <a:off x="755576" y="1700808"/>
            <a:ext cx="7776864" cy="2308324"/>
          </a:xfrm>
          <a:prstGeom prst="rect">
            <a:avLst/>
          </a:prstGeom>
        </p:spPr>
        <p:txBody>
          <a:bodyPr wrap="square">
            <a:spAutoFit/>
          </a:bodyPr>
          <a:lstStyle/>
          <a:p>
            <a:pPr marL="285750" indent="-285750">
              <a:buFont typeface="Arial" pitchFamily="34" charset="0"/>
              <a:buChar char="•"/>
            </a:pPr>
            <a:r>
              <a:rPr lang="ru-RU" dirty="0" smtClean="0">
                <a:latin typeface="Times New Roman" pitchFamily="18" charset="0"/>
                <a:cs typeface="Times New Roman" pitchFamily="18" charset="0"/>
              </a:rPr>
              <a:t>нестабильная экономика; </a:t>
            </a:r>
          </a:p>
          <a:p>
            <a:pPr marL="285750" indent="-285750">
              <a:buFont typeface="Arial" pitchFamily="34" charset="0"/>
              <a:buChar char="•"/>
            </a:pPr>
            <a:r>
              <a:rPr lang="ru-RU" dirty="0" smtClean="0">
                <a:latin typeface="Times New Roman" pitchFamily="18" charset="0"/>
                <a:cs typeface="Times New Roman" pitchFamily="18" charset="0"/>
              </a:rPr>
              <a:t>дефицит и ограниченность ресурсов;</a:t>
            </a:r>
          </a:p>
          <a:p>
            <a:pPr marL="285750" indent="-285750">
              <a:buFont typeface="Arial" pitchFamily="34" charset="0"/>
              <a:buChar char="•"/>
            </a:pPr>
            <a:r>
              <a:rPr lang="ru-RU" dirty="0" smtClean="0">
                <a:latin typeface="Times New Roman" pitchFamily="18" charset="0"/>
                <a:cs typeface="Times New Roman" pitchFamily="18" charset="0"/>
              </a:rPr>
              <a:t>инфляция и возрастание стоимости проекта; </a:t>
            </a:r>
          </a:p>
          <a:p>
            <a:pPr marL="285750" indent="-285750">
              <a:buFont typeface="Arial" pitchFamily="34" charset="0"/>
              <a:buChar char="•"/>
            </a:pPr>
            <a:r>
              <a:rPr lang="ru-RU" dirty="0" smtClean="0">
                <a:latin typeface="Times New Roman" pitchFamily="18" charset="0"/>
                <a:cs typeface="Times New Roman" pitchFamily="18" charset="0"/>
              </a:rPr>
              <a:t>возрастающая сложность осуществления проекта; </a:t>
            </a:r>
          </a:p>
          <a:p>
            <a:pPr marL="285750" indent="-285750">
              <a:buFont typeface="Arial" pitchFamily="34" charset="0"/>
              <a:buChar char="•"/>
            </a:pPr>
            <a:r>
              <a:rPr lang="ru-RU" dirty="0" smtClean="0">
                <a:latin typeface="Times New Roman" pitchFamily="18" charset="0"/>
                <a:cs typeface="Times New Roman" pitchFamily="18" charset="0"/>
              </a:rPr>
              <a:t>усиление конкуренции; </a:t>
            </a:r>
          </a:p>
          <a:p>
            <a:pPr marL="285750" indent="-285750">
              <a:buFont typeface="Arial" pitchFamily="34" charset="0"/>
              <a:buChar char="•"/>
            </a:pPr>
            <a:r>
              <a:rPr lang="ru-RU" dirty="0" smtClean="0">
                <a:latin typeface="Times New Roman" pitchFamily="18" charset="0"/>
                <a:cs typeface="Times New Roman" pitchFamily="18" charset="0"/>
              </a:rPr>
              <a:t>социальные проблемы и требования;</a:t>
            </a:r>
          </a:p>
          <a:p>
            <a:pPr marL="285750" indent="-285750">
              <a:buFont typeface="Arial" pitchFamily="34" charset="0"/>
              <a:buChar char="•"/>
            </a:pPr>
            <a:r>
              <a:rPr lang="ru-RU" dirty="0" smtClean="0">
                <a:latin typeface="Times New Roman" pitchFamily="18" charset="0"/>
                <a:cs typeface="Times New Roman" pitchFamily="18" charset="0"/>
              </a:rPr>
              <a:t>требования потребительского рынка;</a:t>
            </a:r>
          </a:p>
          <a:p>
            <a:pPr marL="285750" indent="-285750">
              <a:buFont typeface="Arial" pitchFamily="34" charset="0"/>
              <a:buChar char="•"/>
            </a:pPr>
            <a:r>
              <a:rPr lang="ru-RU" dirty="0" smtClean="0">
                <a:latin typeface="Times New Roman" pitchFamily="18" charset="0"/>
                <a:cs typeface="Times New Roman" pitchFamily="18" charset="0"/>
              </a:rPr>
              <a:t>возрастающие требования к качеству продукта.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876907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0370" y="1196752"/>
            <a:ext cx="7688970" cy="3139321"/>
          </a:xfrm>
          <a:prstGeom prst="rect">
            <a:avLst/>
          </a:prstGeom>
        </p:spPr>
        <p:txBody>
          <a:bodyPr wrap="square">
            <a:spAutoFit/>
          </a:bodyPr>
          <a:lstStyle/>
          <a:p>
            <a:pPr algn="just"/>
            <a:r>
              <a:rPr lang="ru-RU" dirty="0" smtClean="0">
                <a:latin typeface="Times New Roman" pitchFamily="18" charset="0"/>
                <a:cs typeface="Times New Roman" pitchFamily="18" charset="0"/>
              </a:rPr>
              <a:t>Игнорирование таких изменений при управлении инвестиционными проектами приводит к негативным результатам:</a:t>
            </a:r>
          </a:p>
          <a:p>
            <a:pPr algn="just"/>
            <a:r>
              <a:rPr lang="ru-RU" dirty="0" smtClean="0">
                <a:latin typeface="Times New Roman" pitchFamily="18" charset="0"/>
                <a:cs typeface="Times New Roman" pitchFamily="18" charset="0"/>
              </a:rPr>
              <a:t>• снижение доходов участников;</a:t>
            </a:r>
          </a:p>
          <a:p>
            <a:pPr algn="just"/>
            <a:r>
              <a:rPr lang="ru-RU" dirty="0" smtClean="0">
                <a:latin typeface="Times New Roman" pitchFamily="18" charset="0"/>
                <a:cs typeface="Times New Roman" pitchFamily="18" charset="0"/>
              </a:rPr>
              <a:t>• превышение ранее установленных стоимости, продолжительности и сроков завершения проекта; </a:t>
            </a:r>
          </a:p>
          <a:p>
            <a:pPr algn="just"/>
            <a:r>
              <a:rPr lang="ru-RU" dirty="0" smtClean="0">
                <a:latin typeface="Times New Roman" pitchFamily="18" charset="0"/>
                <a:cs typeface="Times New Roman" pitchFamily="18" charset="0"/>
              </a:rPr>
              <a:t>• возникновение штрафов за нарушение обязательств; </a:t>
            </a:r>
          </a:p>
          <a:p>
            <a:pPr algn="just"/>
            <a:r>
              <a:rPr lang="ru-RU" dirty="0" smtClean="0">
                <a:latin typeface="Times New Roman" pitchFamily="18" charset="0"/>
                <a:cs typeface="Times New Roman" pitchFamily="18" charset="0"/>
              </a:rPr>
              <a:t>• расширение границ на потребляемые трудовые и материальные ресурсы; </a:t>
            </a:r>
          </a:p>
          <a:p>
            <a:pPr algn="just"/>
            <a:r>
              <a:rPr lang="ru-RU" dirty="0" smtClean="0">
                <a:latin typeface="Times New Roman" pitchFamily="18" charset="0"/>
                <a:cs typeface="Times New Roman" pitchFamily="18" charset="0"/>
              </a:rPr>
              <a:t>• задержка введения инноваций; </a:t>
            </a:r>
          </a:p>
          <a:p>
            <a:pPr algn="just"/>
            <a:r>
              <a:rPr lang="ru-RU" dirty="0" smtClean="0">
                <a:latin typeface="Times New Roman" pitchFamily="18" charset="0"/>
                <a:cs typeface="Times New Roman" pitchFamily="18" charset="0"/>
              </a:rPr>
              <a:t>• отставание в сроках выпуска новой продукции; </a:t>
            </a:r>
          </a:p>
          <a:p>
            <a:pPr algn="just"/>
            <a:r>
              <a:rPr lang="ru-RU" dirty="0" smtClean="0">
                <a:latin typeface="Times New Roman" pitchFamily="18" charset="0"/>
                <a:cs typeface="Times New Roman" pitchFamily="18" charset="0"/>
              </a:rPr>
              <a:t>• поспешность и непродуманность в принятии решений; </a:t>
            </a:r>
          </a:p>
          <a:p>
            <a:pPr algn="just"/>
            <a:r>
              <a:rPr lang="ru-RU" dirty="0" smtClean="0">
                <a:latin typeface="Times New Roman" pitchFamily="18" charset="0"/>
                <a:cs typeface="Times New Roman" pitchFamily="18" charset="0"/>
              </a:rPr>
              <a:t>• увеличение сроков окупаемости проекта.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82456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764704"/>
            <a:ext cx="7128792" cy="1754326"/>
          </a:xfrm>
          <a:prstGeom prst="rect">
            <a:avLst/>
          </a:prstGeom>
        </p:spPr>
        <p:txBody>
          <a:bodyPr wrap="square">
            <a:spAutoFit/>
          </a:bodyPr>
          <a:lstStyle/>
          <a:p>
            <a:pPr algn="just"/>
            <a:r>
              <a:rPr lang="ru-RU" dirty="0" smtClean="0">
                <a:latin typeface="Times New Roman" pitchFamily="18" charset="0"/>
                <a:cs typeface="Times New Roman" pitchFamily="18" charset="0"/>
              </a:rPr>
              <a:t>Планирование и определение цели проекта по своему содержанию можно сравнить с постановкой задачи. </a:t>
            </a:r>
          </a:p>
          <a:p>
            <a:pPr algn="just"/>
            <a:endParaRPr lang="ru-RU" dirty="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При нахождении цели, как и при постановке задачи, нельзя ограничиться только абстрактной формулировкой желаемого результата, необходимо найти ответы на вопросы: </a:t>
            </a:r>
            <a:endParaRPr lang="ru-RU" dirty="0">
              <a:latin typeface="Times New Roman" pitchFamily="18" charset="0"/>
              <a:cs typeface="Times New Roman" pitchFamily="18" charset="0"/>
            </a:endParaRPr>
          </a:p>
        </p:txBody>
      </p:sp>
      <p:sp>
        <p:nvSpPr>
          <p:cNvPr id="4" name="Прямоугольник 3"/>
          <p:cNvSpPr/>
          <p:nvPr/>
        </p:nvSpPr>
        <p:spPr>
          <a:xfrm>
            <a:off x="896683" y="2708920"/>
            <a:ext cx="7128792" cy="923330"/>
          </a:xfrm>
          <a:prstGeom prst="rect">
            <a:avLst/>
          </a:prstGeom>
        </p:spPr>
        <p:txBody>
          <a:bodyPr wrap="square">
            <a:spAutoFit/>
          </a:bodyPr>
          <a:lstStyle/>
          <a:p>
            <a:pPr algn="just"/>
            <a:r>
              <a:rPr lang="ru-RU" dirty="0" smtClean="0">
                <a:latin typeface="Times New Roman" pitchFamily="18" charset="0"/>
                <a:cs typeface="Times New Roman" pitchFamily="18" charset="0"/>
              </a:rPr>
              <a:t>• как должен выглядеть результат проекта (характеристики);</a:t>
            </a:r>
          </a:p>
          <a:p>
            <a:pPr algn="just"/>
            <a:r>
              <a:rPr lang="ru-RU" dirty="0" smtClean="0">
                <a:latin typeface="Times New Roman" pitchFamily="18" charset="0"/>
                <a:cs typeface="Times New Roman" pitchFamily="18" charset="0"/>
              </a:rPr>
              <a:t>• какие условия должны учитываться при реализации проекта (требования и ограничения). </a:t>
            </a:r>
            <a:endParaRPr lang="ru-RU" dirty="0">
              <a:latin typeface="Times New Roman" pitchFamily="18" charset="0"/>
              <a:cs typeface="Times New Roman" pitchFamily="18" charset="0"/>
            </a:endParaRPr>
          </a:p>
        </p:txBody>
      </p:sp>
      <p:sp>
        <p:nvSpPr>
          <p:cNvPr id="5" name="Прямоугольник 4"/>
          <p:cNvSpPr/>
          <p:nvPr/>
        </p:nvSpPr>
        <p:spPr>
          <a:xfrm>
            <a:off x="971600" y="3717032"/>
            <a:ext cx="7128792" cy="923330"/>
          </a:xfrm>
          <a:prstGeom prst="rect">
            <a:avLst/>
          </a:prstGeom>
        </p:spPr>
        <p:txBody>
          <a:bodyPr wrap="square">
            <a:spAutoFit/>
          </a:bodyPr>
          <a:lstStyle/>
          <a:p>
            <a:pPr algn="just"/>
            <a:r>
              <a:rPr lang="ru-RU" dirty="0" smtClean="0">
                <a:latin typeface="Times New Roman" pitchFamily="18" charset="0"/>
                <a:cs typeface="Times New Roman" pitchFamily="18" charset="0"/>
              </a:rPr>
              <a:t>Нахождение цели проекта составляет важнейший этап в разработке его концепции. После определения цели приступают к поиску и оценке способов ее достижения.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776872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95605"/>
            <a:ext cx="8280920" cy="2585323"/>
          </a:xfrm>
          <a:prstGeom prst="rect">
            <a:avLst/>
          </a:prstGeom>
        </p:spPr>
        <p:txBody>
          <a:bodyPr wrap="square">
            <a:spAutoFit/>
          </a:bodyPr>
          <a:lstStyle/>
          <a:p>
            <a:pPr algn="just"/>
            <a:r>
              <a:rPr lang="ru-RU" dirty="0" smtClean="0">
                <a:latin typeface="Times New Roman" pitchFamily="18" charset="0"/>
                <a:cs typeface="Times New Roman" pitchFamily="18" charset="0"/>
              </a:rPr>
              <a:t>Для возможности определения степени достижения целей проекта необходимо выбрать соответствующие критерии, на основе которых можно оценивать альтернативные решения по достижении конечных результатов. Таким образом, можно отметить, что цели проекта должны быть четко определены и иметь ясный смысл, результаты должны быть измеримы, заданные ограничения адекватны, а требования выполнимы, т.е. цели должны находиться в области допустимых решений проекта. Обычно эта область ограничивается временем, бюджетом и требуемым качеством результатов. Могут быть и другие ограничения.</a:t>
            </a:r>
          </a:p>
          <a:p>
            <a:pPr marL="285750" indent="-285750">
              <a:buFont typeface="Arial" pitchFamily="34" charset="0"/>
              <a:buChar char="•"/>
            </a:pPr>
            <a:endParaRPr lang="ru-RU" dirty="0">
              <a:latin typeface="Times New Roman" pitchFamily="18" charset="0"/>
              <a:cs typeface="Times New Roman" pitchFamily="18" charset="0"/>
            </a:endParaRPr>
          </a:p>
        </p:txBody>
      </p:sp>
      <p:sp>
        <p:nvSpPr>
          <p:cNvPr id="6" name="Прямоугольник 5"/>
          <p:cNvSpPr/>
          <p:nvPr/>
        </p:nvSpPr>
        <p:spPr>
          <a:xfrm>
            <a:off x="323528" y="2636912"/>
            <a:ext cx="8424936" cy="1754326"/>
          </a:xfrm>
          <a:prstGeom prst="rect">
            <a:avLst/>
          </a:prstGeom>
        </p:spPr>
        <p:txBody>
          <a:bodyPr wrap="square">
            <a:spAutoFit/>
          </a:bodyPr>
          <a:lstStyle/>
          <a:p>
            <a:pPr algn="just"/>
            <a:r>
              <a:rPr lang="ru-RU" dirty="0">
                <a:latin typeface="Times New Roman" pitchFamily="18" charset="0"/>
                <a:cs typeface="Times New Roman" pitchFamily="18" charset="0"/>
              </a:rPr>
              <a:t>Ц</a:t>
            </a:r>
            <a:r>
              <a:rPr lang="ru-RU" dirty="0" smtClean="0">
                <a:latin typeface="Times New Roman" pitchFamily="18" charset="0"/>
                <a:cs typeface="Times New Roman" pitchFamily="18" charset="0"/>
              </a:rPr>
              <a:t>ели проекта не должны рассматриваться как нечто неизменное. В ходе реализации под воздействием изменений в окружении или в зависимости от внутреннего процесса и получаемых промежуточных результатов конечные цели могут претерпевать изменения. Поэтому целеполагание нужно рассматривать как непрерывный динамический процесс, в котором анализируется сложившаяся ситуация и тенденции ее развития.</a:t>
            </a:r>
            <a:endParaRPr lang="ru-RU" dirty="0">
              <a:latin typeface="Times New Roman" pitchFamily="18" charset="0"/>
              <a:cs typeface="Times New Roman" pitchFamily="18" charset="0"/>
            </a:endParaRPr>
          </a:p>
        </p:txBody>
      </p:sp>
      <p:sp>
        <p:nvSpPr>
          <p:cNvPr id="7" name="Прямоугольник 6"/>
          <p:cNvSpPr/>
          <p:nvPr/>
        </p:nvSpPr>
        <p:spPr>
          <a:xfrm>
            <a:off x="323527" y="4391238"/>
            <a:ext cx="8568951" cy="2031325"/>
          </a:xfrm>
          <a:prstGeom prst="rect">
            <a:avLst/>
          </a:prstGeom>
        </p:spPr>
        <p:txBody>
          <a:bodyPr wrap="square">
            <a:spAutoFit/>
          </a:bodyPr>
          <a:lstStyle/>
          <a:p>
            <a:pPr algn="just"/>
            <a:r>
              <a:rPr lang="ru-RU" dirty="0" smtClean="0">
                <a:latin typeface="Times New Roman" pitchFamily="18" charset="0"/>
                <a:cs typeface="Times New Roman" pitchFamily="18" charset="0"/>
              </a:rPr>
              <a:t>Определение цели рассматривается как творческий процесс и требует изучения различных источников, которые могут содержать искомую информацию об окружении и задачах самого предприятия, требованиях и ограничениях по потенциальному проекту. В описании целей проекта должны найти отражение конечные результаты, сроки исполнения, расходы и порядок изменения целей. Описание целей проекта определяет его сущность и является основой для дальнейшей работы.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1573348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975</Words>
  <Application>Microsoft Office PowerPoint</Application>
  <PresentationFormat>Экран (4:3)</PresentationFormat>
  <Paragraphs>71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Алла</dc:creator>
  <cp:lastModifiedBy>avanesyan</cp:lastModifiedBy>
  <cp:revision>11</cp:revision>
  <dcterms:created xsi:type="dcterms:W3CDTF">2020-11-07T07:06:33Z</dcterms:created>
  <dcterms:modified xsi:type="dcterms:W3CDTF">2021-03-10T09:56:30Z</dcterms:modified>
</cp:coreProperties>
</file>