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EFBDEAE-B339-4BBE-BE05-7DA4A9372AAF}" type="datetimeFigureOut">
              <a:rPr lang="ru-RU" smtClean="0"/>
              <a:pPr/>
              <a:t>13.04.2021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4953212-1E79-4B51-87DF-0B3C572E01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FBDEAE-B339-4BBE-BE05-7DA4A9372AAF}" type="datetimeFigureOut">
              <a:rPr lang="ru-RU" smtClean="0"/>
              <a:pPr/>
              <a:t>13.04.2021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4953212-1E79-4B51-87DF-0B3C572E01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FBDEAE-B339-4BBE-BE05-7DA4A9372AAF}" type="datetimeFigureOut">
              <a:rPr lang="ru-RU" smtClean="0"/>
              <a:pPr/>
              <a:t>13.04.2021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4953212-1E79-4B51-87DF-0B3C572E01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FBDEAE-B339-4BBE-BE05-7DA4A9372AAF}" type="datetimeFigureOut">
              <a:rPr lang="ru-RU" smtClean="0"/>
              <a:pPr/>
              <a:t>13.04.2021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4953212-1E79-4B51-87DF-0B3C572E018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FBDEAE-B339-4BBE-BE05-7DA4A9372AAF}" type="datetimeFigureOut">
              <a:rPr lang="ru-RU" smtClean="0"/>
              <a:pPr/>
              <a:t>13.04.2021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4953212-1E79-4B51-87DF-0B3C572E018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FBDEAE-B339-4BBE-BE05-7DA4A9372AAF}" type="datetimeFigureOut">
              <a:rPr lang="ru-RU" smtClean="0"/>
              <a:pPr/>
              <a:t>13.04.2021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4953212-1E79-4B51-87DF-0B3C572E018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FBDEAE-B339-4BBE-BE05-7DA4A9372AAF}" type="datetimeFigureOut">
              <a:rPr lang="ru-RU" smtClean="0"/>
              <a:pPr/>
              <a:t>13.04.2021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4953212-1E79-4B51-87DF-0B3C572E01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FBDEAE-B339-4BBE-BE05-7DA4A9372AAF}" type="datetimeFigureOut">
              <a:rPr lang="ru-RU" smtClean="0"/>
              <a:pPr/>
              <a:t>13.04.2021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4953212-1E79-4B51-87DF-0B3C572E018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FBDEAE-B339-4BBE-BE05-7DA4A9372AAF}" type="datetimeFigureOut">
              <a:rPr lang="ru-RU" smtClean="0"/>
              <a:pPr/>
              <a:t>13.04.2021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4953212-1E79-4B51-87DF-0B3C572E01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6EFBDEAE-B339-4BBE-BE05-7DA4A9372AAF}" type="datetimeFigureOut">
              <a:rPr lang="ru-RU" smtClean="0"/>
              <a:pPr/>
              <a:t>13.04.2021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4953212-1E79-4B51-87DF-0B3C572E01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EFBDEAE-B339-4BBE-BE05-7DA4A9372AAF}" type="datetimeFigureOut">
              <a:rPr lang="ru-RU" smtClean="0"/>
              <a:pPr/>
              <a:t>13.04.2021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4953212-1E79-4B51-87DF-0B3C572E018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6EFBDEAE-B339-4BBE-BE05-7DA4A9372AAF}" type="datetimeFigureOut">
              <a:rPr lang="ru-RU" smtClean="0"/>
              <a:pPr/>
              <a:t>13.04.2021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24953212-1E79-4B51-87DF-0B3C572E018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0034" y="357166"/>
            <a:ext cx="8062912" cy="4572031"/>
          </a:xfrm>
        </p:spPr>
        <p:txBody>
          <a:bodyPr>
            <a:noAutofit/>
          </a:bodyPr>
          <a:lstStyle/>
          <a:p>
            <a:pPr algn="l"/>
            <a:r>
              <a:rPr lang="ru-RU" sz="4800" dirty="0" smtClean="0">
                <a:solidFill>
                  <a:schemeClr val="tx1"/>
                </a:solidFill>
                <a:latin typeface="Segoe UI Semilight" pitchFamily="34" charset="0"/>
                <a:cs typeface="Segoe UI Semilight" pitchFamily="34" charset="0"/>
              </a:rPr>
              <a:t>Гуманистическое</a:t>
            </a:r>
            <a:br>
              <a:rPr lang="ru-RU" sz="4800" dirty="0" smtClean="0">
                <a:solidFill>
                  <a:schemeClr val="tx1"/>
                </a:solidFill>
                <a:latin typeface="Segoe UI Semilight" pitchFamily="34" charset="0"/>
                <a:cs typeface="Segoe UI Semilight" pitchFamily="34" charset="0"/>
              </a:rPr>
            </a:br>
            <a:r>
              <a:rPr lang="ru-RU" sz="4800" dirty="0" smtClean="0">
                <a:solidFill>
                  <a:schemeClr val="tx1"/>
                </a:solidFill>
                <a:latin typeface="Segoe UI Semilight" pitchFamily="34" charset="0"/>
                <a:cs typeface="Segoe UI Semilight" pitchFamily="34" charset="0"/>
              </a:rPr>
              <a:t>воспитание  современной  молодежи </a:t>
            </a:r>
            <a:r>
              <a:rPr lang="ru-RU" sz="4800" dirty="0" smtClean="0">
                <a:solidFill>
                  <a:schemeClr val="tx1"/>
                </a:solidFill>
              </a:rPr>
              <a:t/>
            </a:r>
            <a:br>
              <a:rPr lang="ru-RU" sz="4800" dirty="0" smtClean="0">
                <a:solidFill>
                  <a:schemeClr val="tx1"/>
                </a:solidFill>
              </a:rPr>
            </a:br>
            <a:endParaRPr lang="ru-RU" sz="4800" dirty="0">
              <a:solidFill>
                <a:schemeClr val="tx1"/>
              </a:solidFill>
            </a:endParaRPr>
          </a:p>
        </p:txBody>
      </p:sp>
      <p:sp>
        <p:nvSpPr>
          <p:cNvPr id="10241" name="Rectangle 1"/>
          <p:cNvSpPr>
            <a:spLocks noChangeArrowheads="1"/>
          </p:cNvSpPr>
          <p:nvPr/>
        </p:nvSpPr>
        <p:spPr bwMode="auto">
          <a:xfrm>
            <a:off x="5508104" y="6381328"/>
            <a:ext cx="349188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539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Преподаватель: Базылева Л. В.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C:\Users\Polina\Desktop\00f38202a5aa51ca54e9a24bff1f2ac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260648"/>
            <a:ext cx="4392488" cy="547260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4" name="Прямоугольник 3"/>
          <p:cNvSpPr/>
          <p:nvPr/>
        </p:nvSpPr>
        <p:spPr>
          <a:xfrm>
            <a:off x="4572000" y="188640"/>
            <a:ext cx="457200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настоящее время самым главным источником проблем в социализации подростков является замена нравственных ценностей и трудность адаптации к условиям современной жизни без веры к стремлению найти «свои» идеалы как нечто отличное и противоположное ценностям старшего поколения. А также неправильное воспитание или ошибочный стиль семейного воспитания, наличие семейной разобщённости. Нерадостны будут плоды такого воспитания, когда семейные ценности подвергаются крушению и молодежь делается своенравной, дерзкой, гордой, расточительной, беспечной, в семьях происходит нарушение порядка, царит непослушание, дети спорят о правах с родителями и выходят из естественных условий своей жизни.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2154230"/>
          </a:xfrm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chemeClr val="tx1"/>
                </a:solidFill>
                <a:effectLst/>
                <a:latin typeface="Segoe UI Semilight" pitchFamily="34" charset="0"/>
                <a:cs typeface="Segoe UI Semilight" pitchFamily="34" charset="0"/>
              </a:rPr>
              <a:t>Задача общества -воспитание личности. </a:t>
            </a: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dirty="0"/>
          </a:p>
        </p:txBody>
      </p:sp>
      <p:pic>
        <p:nvPicPr>
          <p:cNvPr id="1026" name="Picture 2" descr="C:\Users\Polina\Desktop\3177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786" y="1857364"/>
            <a:ext cx="4938342" cy="399119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9217" name="Rectangle 1"/>
          <p:cNvSpPr>
            <a:spLocks noChangeArrowheads="1"/>
          </p:cNvSpPr>
          <p:nvPr/>
        </p:nvSpPr>
        <p:spPr bwMode="auto">
          <a:xfrm>
            <a:off x="5868144" y="2636912"/>
            <a:ext cx="3131840" cy="160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Ведущая тенденция современной науки и практики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«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возвращение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»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к личности. Ориентация на человека и его развитие, возрождение гуманистической традиции является важнейшей задачей, поставленной самой жизнью.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Текст 5"/>
          <p:cNvSpPr>
            <a:spLocks noGrp="1"/>
          </p:cNvSpPr>
          <p:nvPr>
            <p:ph type="body" idx="2"/>
          </p:nvPr>
        </p:nvSpPr>
        <p:spPr>
          <a:xfrm flipH="1" flipV="1">
            <a:off x="8820472" y="7415728"/>
            <a:ext cx="323528" cy="45719"/>
          </a:xfrm>
        </p:spPr>
        <p:txBody>
          <a:bodyPr>
            <a:normAutofit fontScale="25000" lnSpcReduction="20000"/>
          </a:bodyPr>
          <a:lstStyle/>
          <a:p>
            <a:pPr algn="l"/>
            <a:endParaRPr lang="ru-RU" b="1" dirty="0">
              <a:latin typeface="Segoe UI Semilight" pitchFamily="34" charset="0"/>
              <a:cs typeface="Segoe UI Semilight" pitchFamily="34" charset="0"/>
            </a:endParaRPr>
          </a:p>
        </p:txBody>
      </p:sp>
      <p:pic>
        <p:nvPicPr>
          <p:cNvPr id="2050" name="Picture 2" descr="C:\Users\Polina\Desktop\1514211014_fotolia_40681581_m_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2" y="571480"/>
            <a:ext cx="8321008" cy="444169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8193" name="Rectangle 1"/>
          <p:cNvSpPr>
            <a:spLocks noChangeArrowheads="1"/>
          </p:cNvSpPr>
          <p:nvPr/>
        </p:nvSpPr>
        <p:spPr bwMode="auto">
          <a:xfrm>
            <a:off x="611560" y="5229200"/>
            <a:ext cx="8352928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Сущность гуманистического воспитания заключается в том, что оно направлено на воспитание гуманной и всесторонне развитой личности. Каждый воспитанник является равноправным участником воспитательного процесса. Педагог уважает права и свободы детей, прислушивается и учитывает мнения всех воспитанников.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Polina\Desktop\unnamed (2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548680"/>
            <a:ext cx="4032448" cy="3183543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3075" name="Picture 3" descr="C:\Users\Polina\Desktop\Без названия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3933056"/>
            <a:ext cx="4032448" cy="259228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4427984" y="761505"/>
            <a:ext cx="4572000" cy="4832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Основная цель гуманистического воспитания заключается в развитии духовности личности. Духовное развитие связано с интеллектуальным и эмоциональным развитием ребенка, в котором отражаются общечеловеческие и нравственные ценности общества.</a:t>
            </a:r>
            <a:r>
              <a:rPr kumimoji="0" lang="ru-RU" sz="1400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Развитие личности каждого ребенка осуществляется под воздействием внешней окружающей среды и общества, так же большое значение имеет влияние родителей. Однако основное воздействие, целенаправленное, оказывает воспитание. Именно воспитание способно ускорить, либо замедлить формирование определенных черт личности ребенка. Гуманистическое воспитание должно обеспечивать положительную мотивацию к процессу преодоления возможных жизненных трудностей. Основой полноценного и эффективного воспитания является формирование самооценки собственной личности каждым ребенком, осознанием своего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«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»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его роли и месте в обществе. Процесс гуманистического воспитания заключается в передаче правил поведения в обществе, знакомстве и усвоении этических норм. Во время воспитательного процесса ребенок обогащает свой жизненный и культурный опыт.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58204" cy="2808312"/>
          </a:xfrm>
        </p:spPr>
        <p:txBody>
          <a:bodyPr>
            <a:normAutofit fontScale="90000"/>
          </a:bodyPr>
          <a:lstStyle/>
          <a:p>
            <a:r>
              <a:rPr lang="ru-RU" sz="2700" dirty="0" smtClean="0">
                <a:solidFill>
                  <a:schemeClr val="tx1"/>
                </a:solidFill>
                <a:latin typeface="Segoe UI Semilight" pitchFamily="34" charset="0"/>
                <a:cs typeface="Segoe UI Semilight" pitchFamily="34" charset="0"/>
              </a:rPr>
              <a:t/>
            </a:r>
            <a:br>
              <a:rPr lang="ru-RU" sz="2700" dirty="0" smtClean="0">
                <a:solidFill>
                  <a:schemeClr val="tx1"/>
                </a:solidFill>
                <a:latin typeface="Segoe UI Semilight" pitchFamily="34" charset="0"/>
                <a:cs typeface="Segoe UI Semilight" pitchFamily="34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Гуманное  и всестороннее развитие  личности  формируется под воздействием различных видов воспитания: </a:t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- Нравственное воспитание; </a:t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- Эстетическое воспитание; </a:t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- Умственное воспитание; </a:t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- Физическое воспитание; </a:t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- Трудовое воспитание. </a:t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400" dirty="0" smtClean="0"/>
              <a:t/>
            </a:r>
            <a:br>
              <a:rPr lang="ru-RU" sz="4400" dirty="0" smtClean="0"/>
            </a:br>
            <a:endParaRPr lang="ru-RU" sz="4400" dirty="0"/>
          </a:p>
        </p:txBody>
      </p:sp>
      <p:pic>
        <p:nvPicPr>
          <p:cNvPr id="4098" name="Picture 2" descr="C:\Users\Polina\Desktop\Без названия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3212976"/>
            <a:ext cx="7085791" cy="316835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Polina\Desktop\unnamed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16632"/>
            <a:ext cx="5472608" cy="331926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5123" name="Picture 3" descr="C:\Users\Polina\Desktop\2895666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3645024"/>
            <a:ext cx="5544616" cy="292494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5796136" y="188640"/>
            <a:ext cx="3347864" cy="56938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Для молодёжной среды характерны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«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двойная мораль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»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нравственная глухота,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«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дегуманизация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»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поведения. Широкий размах приобрела ориентация молодёжи на атрибуты массовой, в основном западной культуры за счет снижения истинных духовных, культурных, национальных ценностей, характерных для российского менталитета. Новая эпоха в истории России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это эпоха духовно-нравственной политики государства, эпоха формирования нового человека. Глубокие изменения, происходящие в нашем обществе, не могли не сказаться на такой сфере общественной жизни как образование, остро реагирующей на всё происходящее. Образование в многонациональном обществе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это сфера развивающегося этнокультурного диалога. В такой стране как многонациональная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поликонфессиональная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Россия в вопросах образования непременно должны отстаиваться принципы взаимного национального признания.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5508104" y="548680"/>
            <a:ext cx="3419872" cy="6120680"/>
          </a:xfrm>
        </p:spPr>
        <p:txBody>
          <a:bodyPr>
            <a:normAutofit fontScale="25000" lnSpcReduction="20000"/>
          </a:bodyPr>
          <a:lstStyle/>
          <a:p>
            <a:pPr algn="just"/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Возрождение Российского государства, поворот к демократизации, </a:t>
            </a:r>
            <a:r>
              <a:rPr lang="ru-RU" sz="4800" dirty="0" err="1" smtClean="0">
                <a:latin typeface="Times New Roman" pitchFamily="18" charset="0"/>
                <a:cs typeface="Times New Roman" pitchFamily="18" charset="0"/>
              </a:rPr>
              <a:t>гуманизации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, к правам и свободам личности потребовали переосмысления государственной политики в области образования. Её новое понимание закреплено в действующей Конституции России, Законе РФ «Об Образовании». По сути, пересмотрена сама концепция развития отечественной системы образования. В Законе чётко определены новые принципы государственной образовательной политики, которые утверждают гуманистическую и демократическую ориентацию в работе учебных заведений. Воспитание рассматривается как целенаправленная деятельность, ориентированная на создание условий для развития </a:t>
            </a:r>
            <a:r>
              <a:rPr lang="ru-RU" sz="4800" dirty="0" err="1" smtClean="0">
                <a:latin typeface="Times New Roman" pitchFamily="18" charset="0"/>
                <a:cs typeface="Times New Roman" pitchFamily="18" charset="0"/>
              </a:rPr>
              <a:t>духовнонравственной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 культуры на основе общечеловеческих и традиционных ценностей.</a:t>
            </a:r>
            <a:r>
              <a:rPr lang="ru-RU" sz="4800" i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Российская высшая школа, средние специальные учебные заведения как основные институты социализации подрастающего поколения в современных условиях развития общества, берут на себя функцию духовно-нравственного воспитания обучающихся с устойчивой </a:t>
            </a:r>
            <a:r>
              <a:rPr lang="ru-RU" sz="4800" dirty="0" err="1" smtClean="0">
                <a:latin typeface="Times New Roman" pitchFamily="18" charset="0"/>
                <a:cs typeface="Times New Roman" pitchFamily="18" charset="0"/>
              </a:rPr>
              <a:t>социальногуманистической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 ориентацией.</a:t>
            </a:r>
          </a:p>
          <a:p>
            <a:endParaRPr lang="ru-RU" b="1" i="1" dirty="0">
              <a:latin typeface="Segoe UI Semilight" pitchFamily="34" charset="0"/>
              <a:cs typeface="Segoe UI Semilight" pitchFamily="34" charset="0"/>
            </a:endParaRPr>
          </a:p>
        </p:txBody>
      </p:sp>
      <p:pic>
        <p:nvPicPr>
          <p:cNvPr id="7" name="Рисунок 6" descr="10p_niz_new.jpg"/>
          <p:cNvPicPr>
            <a:picLocks noChangeAspect="1"/>
          </p:cNvPicPr>
          <p:nvPr/>
        </p:nvPicPr>
        <p:blipFill>
          <a:blip r:embed="rId2" cstate="print"/>
          <a:srcRect l="9901" r="29703"/>
          <a:stretch>
            <a:fillRect/>
          </a:stretch>
        </p:blipFill>
        <p:spPr>
          <a:xfrm>
            <a:off x="179512" y="404664"/>
            <a:ext cx="5292080" cy="5741834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3928" y="404664"/>
            <a:ext cx="4572000" cy="6072230"/>
          </a:xfrm>
        </p:spPr>
        <p:txBody>
          <a:bodyPr>
            <a:normAutofit/>
          </a:bodyPr>
          <a:lstStyle/>
          <a:p>
            <a:pPr algn="just"/>
            <a:r>
              <a:rPr lang="ru-RU" dirty="0" smtClean="0"/>
              <a:t>Духовно-нравственное воспитание молодёжи сегодня затруднено как вследствие недостаточной разработанности данной проблемы с точки зрения современных реалий, так и в силу слабой ориентированности многих положений исследований на современную социальную и педагогическую действительность.</a:t>
            </a:r>
          </a:p>
          <a:p>
            <a:endParaRPr lang="ru-RU" dirty="0"/>
          </a:p>
        </p:txBody>
      </p:sp>
      <p:pic>
        <p:nvPicPr>
          <p:cNvPr id="7170" name="Picture 2" descr="C:\Users\Polina\Desktop\unname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476672"/>
            <a:ext cx="2847057" cy="507209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Users\Polina\Desktop\tsitatyi-o-vospitanii-dete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620688"/>
            <a:ext cx="4896544" cy="518795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5220072" y="476672"/>
            <a:ext cx="3923928" cy="54784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Духовно-нравственное воспитание обучающихся в современном учебном заведении будет наиболее успешным, если: 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Духовно-нравственное воспитание обучающихся рассматривается как сложное интегративное личностное образование, включающее в качестве компонента традиционные ценности; 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Оно осуществляется в структуре целостного педагогического процесса в ходе приобщения обучающихся к национальным и общечеловеческим ценностям; 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При этом используется богатое наследие традиционной культуры воспитания молодёжи; 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Целенаправленно формируется гражданская позиция, толерантность, менталитет и самосознание обучающихся;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Приоритетное внимание уделяется обогащению самосознания на основе освоения культурологических знаний, этнических ценностей;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Обеспечивается привлечение обучающихся в многоплановые виды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созидательно-добротворческой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деятельности с ориентацией на отечественные духовные ценности.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56</TotalTime>
  <Words>701</Words>
  <Application>Microsoft Office PowerPoint</Application>
  <PresentationFormat>Экран (4:3)</PresentationFormat>
  <Paragraphs>18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Открытая</vt:lpstr>
      <vt:lpstr>Гуманистическое воспитание  современной  молодежи  </vt:lpstr>
      <vt:lpstr>Задача общества -воспитание личности.  </vt:lpstr>
      <vt:lpstr>Слайд 3</vt:lpstr>
      <vt:lpstr>Слайд 4</vt:lpstr>
      <vt:lpstr> Гуманное  и всестороннее развитие  личности  формируется под воздействием различных видов воспитания:  - Нравственное воспитание;  - Эстетическое воспитание;  - Умственное воспитание;  - Физическое воспитание;  - Трудовое воспитание.   </vt:lpstr>
      <vt:lpstr>Слайд 6</vt:lpstr>
      <vt:lpstr>Слайд 7</vt:lpstr>
      <vt:lpstr>Слайд 8</vt:lpstr>
      <vt:lpstr>Слайд 9</vt:lpstr>
      <vt:lpstr>Слайд 10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Проблемы гуманистического воспитания молодежи и пути их решения</dc:title>
  <dc:creator>Polina Sidorenko</dc:creator>
  <cp:lastModifiedBy>avanesyan</cp:lastModifiedBy>
  <cp:revision>10</cp:revision>
  <dcterms:created xsi:type="dcterms:W3CDTF">2020-11-15T19:14:32Z</dcterms:created>
  <dcterms:modified xsi:type="dcterms:W3CDTF">2021-04-13T06:06:43Z</dcterms:modified>
</cp:coreProperties>
</file>