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4" r:id="rId3"/>
    <p:sldId id="282" r:id="rId4"/>
    <p:sldId id="283" r:id="rId5"/>
    <p:sldId id="285" r:id="rId6"/>
    <p:sldId id="284" r:id="rId7"/>
    <p:sldId id="288" r:id="rId8"/>
    <p:sldId id="287" r:id="rId9"/>
    <p:sldId id="292" r:id="rId10"/>
    <p:sldId id="291" r:id="rId11"/>
    <p:sldId id="293" r:id="rId12"/>
    <p:sldId id="262" r:id="rId13"/>
    <p:sldId id="261" r:id="rId14"/>
    <p:sldId id="260" r:id="rId15"/>
    <p:sldId id="267" r:id="rId16"/>
    <p:sldId id="259" r:id="rId17"/>
    <p:sldId id="268" r:id="rId18"/>
    <p:sldId id="272" r:id="rId19"/>
    <p:sldId id="273" r:id="rId20"/>
    <p:sldId id="276" r:id="rId21"/>
    <p:sldId id="275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jpg"/>
          <p:cNvPicPr>
            <a:picLocks noChangeAspect="1"/>
          </p:cNvPicPr>
          <p:nvPr/>
        </p:nvPicPr>
        <p:blipFill rotWithShape="1">
          <a:blip r:embed="rId2" cstate="print"/>
          <a:srcRect b="10940"/>
          <a:stretch/>
        </p:blipFill>
        <p:spPr>
          <a:xfrm>
            <a:off x="762000" y="571500"/>
            <a:ext cx="7620000" cy="50897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B18700-6F53-408C-AF43-1DE2694CF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571500"/>
            <a:ext cx="8907028" cy="14893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8117B1-4BBD-4D81-8482-EA18801FAD1E}"/>
              </a:ext>
            </a:extLst>
          </p:cNvPr>
          <p:cNvSpPr/>
          <p:nvPr/>
        </p:nvSpPr>
        <p:spPr>
          <a:xfrm>
            <a:off x="762000" y="2060848"/>
            <a:ext cx="8058472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специальности: 38.02.01 «Экономика и бухгалтерский учет»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Финансы, денежное обращение и кредит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и банковская системы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Делиховская Н.В.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FDD4F6-46E9-4E8A-97A7-5D9E1F8E2D23}"/>
              </a:ext>
            </a:extLst>
          </p:cNvPr>
          <p:cNvSpPr/>
          <p:nvPr/>
        </p:nvSpPr>
        <p:spPr>
          <a:xfrm>
            <a:off x="107504" y="1266870"/>
            <a:ext cx="675049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600" b="1" dirty="0">
                <a:solidFill>
                  <a:prstClr val="black"/>
                </a:solidFill>
                <a:latin typeface="Trebuchet MS"/>
              </a:rPr>
              <a:t>По срокам, на которые оформляются потребительские кредиты, они бывают:</a:t>
            </a:r>
            <a:endParaRPr lang="ru-RU" sz="2600" dirty="0">
              <a:solidFill>
                <a:prstClr val="black"/>
              </a:solidFill>
              <a:latin typeface="Trebuchet MS"/>
            </a:endParaRPr>
          </a:p>
          <a:p>
            <a:pPr marL="274320" lvl="0" indent="-274320" fontAlgn="base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600" dirty="0">
                <a:solidFill>
                  <a:prstClr val="black"/>
                </a:solidFill>
                <a:latin typeface="Trebuchet MS"/>
              </a:rPr>
              <a:t>Краткосрочные (до 1 года);</a:t>
            </a:r>
          </a:p>
          <a:p>
            <a:pPr marL="274320" lvl="0" indent="-274320" fontAlgn="base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600" dirty="0">
                <a:solidFill>
                  <a:prstClr val="black"/>
                </a:solidFill>
                <a:latin typeface="Trebuchet MS"/>
              </a:rPr>
              <a:t>Среднесрочные (от 1 до 3 лет);</a:t>
            </a:r>
          </a:p>
          <a:p>
            <a:pPr marL="274320" lvl="0" indent="-274320" fontAlgn="base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600" dirty="0">
                <a:solidFill>
                  <a:prstClr val="black"/>
                </a:solidFill>
                <a:latin typeface="Trebuchet MS"/>
              </a:rPr>
              <a:t>Долгосрочные (свыше 3 лет)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011CD-9B11-47AD-80E3-6689C5605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77072"/>
            <a:ext cx="4176464" cy="221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79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4AAC80-DEB8-4554-831F-E2318B55C059}"/>
              </a:ext>
            </a:extLst>
          </p:cNvPr>
          <p:cNvSpPr/>
          <p:nvPr/>
        </p:nvSpPr>
        <p:spPr>
          <a:xfrm>
            <a:off x="0" y="-733678"/>
            <a:ext cx="63722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Clr>
                <a:srgbClr val="B13F9A"/>
              </a:buClr>
              <a:buSzPct val="73000"/>
            </a:pP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на получение потребительского кредита.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Паспорт с копией всех страниц (копии сделают сотрудники банка во время собеседования).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Заверенная работодателем копия трудовой книжки.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Справка о доходах заемщика (Форма 2-НДФЛ).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 участии поручителя ему потребуется предоставить те же документы, что и заемщику.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C22B93-0614-497C-8DAE-A8AC92D8A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3191"/>
            <a:ext cx="2177006" cy="17630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F9C0D7-843D-43ED-8E3C-1E3FA7FBC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15" y="2136566"/>
            <a:ext cx="2028443" cy="24696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B2CEB6-614F-490C-8A3C-24C2D9F153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1762"/>
          <a:stretch/>
        </p:blipFill>
        <p:spPr>
          <a:xfrm>
            <a:off x="3419872" y="4509120"/>
            <a:ext cx="2680275" cy="15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9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 (1).jpg"/>
          <p:cNvPicPr>
            <a:picLocks noChangeAspect="1"/>
          </p:cNvPicPr>
          <p:nvPr/>
        </p:nvPicPr>
        <p:blipFill rotWithShape="1">
          <a:blip r:embed="rId2" cstate="print"/>
          <a:srcRect b="8420"/>
          <a:stretch/>
        </p:blipFill>
        <p:spPr>
          <a:xfrm>
            <a:off x="762000" y="571500"/>
            <a:ext cx="7620000" cy="52337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4.jpg"/>
          <p:cNvPicPr>
            <a:picLocks noChangeAspect="1"/>
          </p:cNvPicPr>
          <p:nvPr/>
        </p:nvPicPr>
        <p:blipFill rotWithShape="1">
          <a:blip r:embed="rId2" cstate="print"/>
          <a:srcRect b="10940"/>
          <a:stretch/>
        </p:blipFill>
        <p:spPr>
          <a:xfrm>
            <a:off x="762000" y="571500"/>
            <a:ext cx="7620000" cy="50897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5.jpg"/>
          <p:cNvPicPr>
            <a:picLocks noChangeAspect="1"/>
          </p:cNvPicPr>
          <p:nvPr/>
        </p:nvPicPr>
        <p:blipFill rotWithShape="1">
          <a:blip r:embed="rId2" cstate="print"/>
          <a:srcRect b="10940"/>
          <a:stretch/>
        </p:blipFill>
        <p:spPr>
          <a:xfrm>
            <a:off x="762000" y="571500"/>
            <a:ext cx="7620000" cy="50897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jpg"/>
          <p:cNvPicPr>
            <a:picLocks noChangeAspect="1"/>
          </p:cNvPicPr>
          <p:nvPr/>
        </p:nvPicPr>
        <p:blipFill rotWithShape="1">
          <a:blip r:embed="rId2" cstate="print"/>
          <a:srcRect b="10940"/>
          <a:stretch/>
        </p:blipFill>
        <p:spPr>
          <a:xfrm>
            <a:off x="762000" y="571500"/>
            <a:ext cx="7620000" cy="50897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7.jpg"/>
          <p:cNvPicPr>
            <a:picLocks noChangeAspect="1"/>
          </p:cNvPicPr>
          <p:nvPr/>
        </p:nvPicPr>
        <p:blipFill rotWithShape="1">
          <a:blip r:embed="rId2" cstate="print"/>
          <a:srcRect b="12201"/>
          <a:stretch/>
        </p:blipFill>
        <p:spPr>
          <a:xfrm>
            <a:off x="762000" y="571500"/>
            <a:ext cx="7620000" cy="50177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0.jpg"/>
          <p:cNvPicPr>
            <a:picLocks noChangeAspect="1"/>
          </p:cNvPicPr>
          <p:nvPr/>
        </p:nvPicPr>
        <p:blipFill rotWithShape="1">
          <a:blip r:embed="rId2" cstate="print"/>
          <a:srcRect b="10940"/>
          <a:stretch/>
        </p:blipFill>
        <p:spPr>
          <a:xfrm>
            <a:off x="762000" y="571500"/>
            <a:ext cx="7620000" cy="50897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4.jpg"/>
          <p:cNvPicPr>
            <a:picLocks noChangeAspect="1"/>
          </p:cNvPicPr>
          <p:nvPr/>
        </p:nvPicPr>
        <p:blipFill rotWithShape="1">
          <a:blip r:embed="rId2" cstate="print"/>
          <a:srcRect b="9680"/>
          <a:stretch/>
        </p:blipFill>
        <p:spPr>
          <a:xfrm>
            <a:off x="762000" y="571500"/>
            <a:ext cx="7620000" cy="51617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5.jpg"/>
          <p:cNvPicPr>
            <a:picLocks noChangeAspect="1"/>
          </p:cNvPicPr>
          <p:nvPr/>
        </p:nvPicPr>
        <p:blipFill rotWithShape="1">
          <a:blip r:embed="rId2" cstate="print"/>
          <a:srcRect b="10940"/>
          <a:stretch/>
        </p:blipFill>
        <p:spPr>
          <a:xfrm>
            <a:off x="762000" y="571500"/>
            <a:ext cx="7620000" cy="50897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.jpg"/>
          <p:cNvPicPr>
            <a:picLocks noChangeAspect="1"/>
          </p:cNvPicPr>
          <p:nvPr/>
        </p:nvPicPr>
        <p:blipFill rotWithShape="1">
          <a:blip r:embed="rId2" cstate="print"/>
          <a:srcRect b="10940"/>
          <a:stretch/>
        </p:blipFill>
        <p:spPr>
          <a:xfrm>
            <a:off x="762000" y="571500"/>
            <a:ext cx="7620000" cy="50897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7.jpg"/>
          <p:cNvPicPr>
            <a:picLocks noChangeAspect="1"/>
          </p:cNvPicPr>
          <p:nvPr/>
        </p:nvPicPr>
        <p:blipFill rotWithShape="1">
          <a:blip r:embed="rId2" cstate="print"/>
          <a:srcRect b="12201"/>
          <a:stretch/>
        </p:blipFill>
        <p:spPr>
          <a:xfrm>
            <a:off x="762000" y="571500"/>
            <a:ext cx="7620000" cy="50177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8.jpg"/>
          <p:cNvPicPr>
            <a:picLocks noChangeAspect="1"/>
          </p:cNvPicPr>
          <p:nvPr/>
        </p:nvPicPr>
        <p:blipFill rotWithShape="1">
          <a:blip r:embed="rId2" cstate="print"/>
          <a:srcRect b="12201"/>
          <a:stretch/>
        </p:blipFill>
        <p:spPr>
          <a:xfrm>
            <a:off x="762000" y="571500"/>
            <a:ext cx="7620000" cy="50177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9.jpg"/>
          <p:cNvPicPr>
            <a:picLocks noChangeAspect="1"/>
          </p:cNvPicPr>
          <p:nvPr/>
        </p:nvPicPr>
        <p:blipFill rotWithShape="1">
          <a:blip r:embed="rId2" cstate="print"/>
          <a:srcRect b="10940"/>
          <a:stretch/>
        </p:blipFill>
        <p:spPr>
          <a:xfrm>
            <a:off x="762000" y="571500"/>
            <a:ext cx="7620000" cy="50897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2.jpg"/>
          <p:cNvPicPr>
            <a:picLocks noChangeAspect="1"/>
          </p:cNvPicPr>
          <p:nvPr/>
        </p:nvPicPr>
        <p:blipFill rotWithShape="1">
          <a:blip r:embed="rId2" cstate="print"/>
          <a:srcRect b="10940"/>
          <a:stretch/>
        </p:blipFill>
        <p:spPr>
          <a:xfrm>
            <a:off x="762000" y="571500"/>
            <a:ext cx="7620000" cy="5089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0B4C1E-DC93-455C-973D-3FD83B1F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700808"/>
            <a:ext cx="7992888" cy="41890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6DCC65-BEEC-4081-8FE3-05F8C2DD2461}"/>
              </a:ext>
            </a:extLst>
          </p:cNvPr>
          <p:cNvSpPr/>
          <p:nvPr/>
        </p:nvSpPr>
        <p:spPr>
          <a:xfrm>
            <a:off x="755576" y="404664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ЦБРФ Принадлежит государству, </a:t>
            </a:r>
            <a:r>
              <a:rPr kumimoji="0" lang="ru-RU" sz="2000" b="1" i="0" u="none" strike="noStrike" kern="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является главным финансовым учреждением страны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4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9B7DA912-F7D1-47DD-B102-82C8DC5A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28800"/>
            <a:ext cx="7239000" cy="424555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7E88EA-936F-4BEE-B534-959753FA551F}"/>
              </a:ext>
            </a:extLst>
          </p:cNvPr>
          <p:cNvSpPr/>
          <p:nvPr/>
        </p:nvSpPr>
        <p:spPr>
          <a:xfrm>
            <a:off x="952500" y="188640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коммерческие банки – это универсальные банки, занимающиеся непосредственным кредитованием всех субъектов экономики, в том числе предпринимательства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9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5E0BCF16-FE36-4A06-B8AF-7BA2B5A7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23764"/>
            <a:ext cx="7804720" cy="462131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3784B5-EDA7-460E-B248-E54DDAE827F3}"/>
              </a:ext>
            </a:extLst>
          </p:cNvPr>
          <p:cNvSpPr/>
          <p:nvPr/>
        </p:nvSpPr>
        <p:spPr>
          <a:xfrm>
            <a:off x="755576" y="-99392"/>
            <a:ext cx="75608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Банковская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система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– это совокупность действующих в стране банков, кредитных учреждений и отдельных экономических организаций, выполняющих банковские операции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088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C86F1F-F2EA-445C-8FFC-044F63552646}"/>
              </a:ext>
            </a:extLst>
          </p:cNvPr>
          <p:cNvSpPr/>
          <p:nvPr/>
        </p:nvSpPr>
        <p:spPr>
          <a:xfrm>
            <a:off x="539552" y="11663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Банк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- это  финансовая организация, которая в совокупности выполняет три банковские операции: кредитную, расчетную, депозитную. Остальные операции относятся к разряду дополнительных.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0D0911-0FE8-427A-BC6B-3FF6DBD68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07" y="2204864"/>
            <a:ext cx="2800321" cy="29520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49BF09-242D-4593-B21E-48724FFA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204864"/>
            <a:ext cx="1652159" cy="15119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006694-C704-468F-857F-00C2D56B5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687" y="4653136"/>
            <a:ext cx="1737842" cy="15119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3E5DF8-2B17-448B-8249-13A651C1C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181167"/>
            <a:ext cx="1841134" cy="1499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EE56FB-6821-43B2-A9CB-5EB587080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86" y="4400993"/>
            <a:ext cx="1798476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7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DCA1DC13-00C9-4FBE-A00A-A5D6A6935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88640"/>
            <a:ext cx="2810500" cy="19447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DD1A1-EC43-4483-85EA-7691CFF28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62" y="2348880"/>
            <a:ext cx="2917706" cy="19447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42B9EA-933C-4EF2-981B-37647D4C4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62" y="4483647"/>
            <a:ext cx="3024912" cy="21857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AB2EA5-4899-471C-B4AD-74FCAA0668B2}"/>
              </a:ext>
            </a:extLst>
          </p:cNvPr>
          <p:cNvSpPr/>
          <p:nvPr/>
        </p:nvSpPr>
        <p:spPr>
          <a:xfrm>
            <a:off x="971600" y="1751618"/>
            <a:ext cx="500536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банковские операции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ctr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</a:t>
            </a:r>
          </a:p>
          <a:p>
            <a:pPr marL="457200" lvl="0" indent="-457200" algn="ctr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Депозитная</a:t>
            </a:r>
          </a:p>
          <a:p>
            <a:pPr marL="457200" lvl="0" indent="-457200" algn="ctr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 algn="ctr">
              <a:buFontTx/>
              <a:buChar char="-"/>
            </a:pPr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ctr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Валютная</a:t>
            </a:r>
          </a:p>
          <a:p>
            <a:pPr marL="457200" lvl="0" indent="-457200" algn="ctr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Инкассация денежных средств</a:t>
            </a:r>
          </a:p>
          <a:p>
            <a:pPr marL="457200" lvl="0" indent="-457200" algn="ctr"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</a:t>
            </a:r>
          </a:p>
        </p:txBody>
      </p:sp>
    </p:spTree>
    <p:extLst>
      <p:ext uri="{BB962C8B-B14F-4D97-AF65-F5344CB8AC3E}">
        <p14:creationId xmlns:p14="http://schemas.microsoft.com/office/powerpoint/2010/main" val="156997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660CFF-6BEA-4948-8250-427BA77F7EF5}"/>
              </a:ext>
            </a:extLst>
          </p:cNvPr>
          <p:cNvSpPr/>
          <p:nvPr/>
        </p:nvSpPr>
        <p:spPr>
          <a:xfrm>
            <a:off x="251520" y="332656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кредитов:</a:t>
            </a:r>
          </a:p>
          <a:p>
            <a:pPr lvl="0"/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</a:t>
            </a:r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</a:t>
            </a:r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</a:t>
            </a:r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</a:t>
            </a:r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</a:t>
            </a:r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Ипотечный</a:t>
            </a:r>
          </a:p>
          <a:p>
            <a:pPr lvl="0"/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Межбанковский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A81FC-F101-49F4-9C64-34EA1EA2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19" r="-1271" b="25242"/>
          <a:stretch/>
        </p:blipFill>
        <p:spPr>
          <a:xfrm>
            <a:off x="4067944" y="204612"/>
            <a:ext cx="4294220" cy="617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10">
            <a:extLst>
              <a:ext uri="{FF2B5EF4-FFF2-40B4-BE49-F238E27FC236}">
                <a16:creationId xmlns:a16="http://schemas.microsoft.com/office/drawing/2014/main" id="{6A446C99-F063-4884-8D0F-268E92DD8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75196"/>
            <a:ext cx="3335502" cy="256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02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AF4800-22D5-4B95-A599-FB551B7C1760}"/>
              </a:ext>
            </a:extLst>
          </p:cNvPr>
          <p:cNvSpPr/>
          <p:nvPr/>
        </p:nvSpPr>
        <p:spPr>
          <a:xfrm>
            <a:off x="611560" y="1566952"/>
            <a:ext cx="64087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ru-RU" sz="2600" b="1" dirty="0">
                <a:solidFill>
                  <a:prstClr val="black"/>
                </a:solidFill>
                <a:latin typeface="Trebuchet MS"/>
              </a:rPr>
              <a:t>Формы кредитования</a:t>
            </a:r>
            <a:r>
              <a:rPr lang="ru-RU" sz="2600" dirty="0">
                <a:solidFill>
                  <a:prstClr val="black"/>
                </a:solidFill>
                <a:latin typeface="Trebuchet MS"/>
              </a:rPr>
              <a:t>:</a:t>
            </a:r>
          </a:p>
          <a:p>
            <a:pPr marL="274320" lvl="0" indent="-274320" fontAlgn="base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600" b="1" dirty="0">
                <a:solidFill>
                  <a:prstClr val="black"/>
                </a:solidFill>
                <a:latin typeface="Trebuchet MS"/>
              </a:rPr>
              <a:t>Целевые- 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для покупки определённых товаров ( мебели, холодильника, телевизора)</a:t>
            </a:r>
          </a:p>
          <a:p>
            <a:pPr marL="274320" lvl="0" indent="-274320" fontAlgn="base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ru-RU" sz="2400" b="1" dirty="0">
                <a:solidFill>
                  <a:prstClr val="black"/>
                </a:solidFill>
                <a:latin typeface="Trebuchet MS"/>
              </a:rPr>
              <a:t>нецелевые –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взятая в банке ссуда может быть потрачена заёмщиком так, как он пожелает.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9649B7-A322-4655-BFDE-3004B4BD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74" y="4221088"/>
            <a:ext cx="4124466" cy="25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15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</TotalTime>
  <Words>262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Делиховская Наталья Викторовна</cp:lastModifiedBy>
  <cp:revision>65</cp:revision>
  <dcterms:created xsi:type="dcterms:W3CDTF">2013-01-30T17:10:05Z</dcterms:created>
  <dcterms:modified xsi:type="dcterms:W3CDTF">2021-04-01T05:28:37Z</dcterms:modified>
</cp:coreProperties>
</file>