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7" r:id="rId4"/>
    <p:sldId id="281" r:id="rId5"/>
    <p:sldId id="282" r:id="rId6"/>
    <p:sldId id="283" r:id="rId7"/>
    <p:sldId id="28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8" r:id="rId30"/>
    <p:sldId id="289" r:id="rId31"/>
  </p:sldIdLst>
  <p:sldSz cx="9144000" cy="6858000" type="screen4x3"/>
  <p:notesSz cx="6858000" cy="9144000"/>
  <p:defaultTextStyle>
    <a:lvl1pPr>
      <a:defRPr>
        <a:latin typeface="Book Antiqua"/>
        <a:ea typeface="Book Antiqua"/>
        <a:cs typeface="Book Antiqua"/>
        <a:sym typeface="Book Antiqua"/>
      </a:defRPr>
    </a:lvl1pPr>
    <a:lvl2pPr indent="457200">
      <a:defRPr>
        <a:latin typeface="Book Antiqua"/>
        <a:ea typeface="Book Antiqua"/>
        <a:cs typeface="Book Antiqua"/>
        <a:sym typeface="Book Antiqua"/>
      </a:defRPr>
    </a:lvl2pPr>
    <a:lvl3pPr indent="914400">
      <a:defRPr>
        <a:latin typeface="Book Antiqua"/>
        <a:ea typeface="Book Antiqua"/>
        <a:cs typeface="Book Antiqua"/>
        <a:sym typeface="Book Antiqua"/>
      </a:defRPr>
    </a:lvl3pPr>
    <a:lvl4pPr indent="1371600">
      <a:defRPr>
        <a:latin typeface="Book Antiqua"/>
        <a:ea typeface="Book Antiqua"/>
        <a:cs typeface="Book Antiqua"/>
        <a:sym typeface="Book Antiqua"/>
      </a:defRPr>
    </a:lvl4pPr>
    <a:lvl5pPr indent="1828800">
      <a:defRPr>
        <a:latin typeface="Book Antiqua"/>
        <a:ea typeface="Book Antiqua"/>
        <a:cs typeface="Book Antiqua"/>
        <a:sym typeface="Book Antiqua"/>
      </a:defRPr>
    </a:lvl5pPr>
    <a:lvl6pPr indent="2286000">
      <a:defRPr>
        <a:latin typeface="Book Antiqua"/>
        <a:ea typeface="Book Antiqua"/>
        <a:cs typeface="Book Antiqua"/>
        <a:sym typeface="Book Antiqua"/>
      </a:defRPr>
    </a:lvl6pPr>
    <a:lvl7pPr indent="2743200">
      <a:defRPr>
        <a:latin typeface="Book Antiqua"/>
        <a:ea typeface="Book Antiqua"/>
        <a:cs typeface="Book Antiqua"/>
        <a:sym typeface="Book Antiqua"/>
      </a:defRPr>
    </a:lvl7pPr>
    <a:lvl8pPr indent="3200400">
      <a:defRPr>
        <a:latin typeface="Book Antiqua"/>
        <a:ea typeface="Book Antiqua"/>
        <a:cs typeface="Book Antiqua"/>
        <a:sym typeface="Book Antiqua"/>
      </a:defRPr>
    </a:lvl8pPr>
    <a:lvl9pPr indent="3657600">
      <a:defRPr>
        <a:latin typeface="Book Antiqua"/>
        <a:ea typeface="Book Antiqua"/>
        <a:cs typeface="Book Antiqua"/>
        <a:sym typeface="Book Antiqu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E6D2"/>
          </a:solidFill>
        </a:fill>
      </a:tcStyle>
    </a:wholeTbl>
    <a:band2H>
      <a:tcTxStyle/>
      <a:tcStyle>
        <a:tcBdr/>
        <a:fill>
          <a:solidFill>
            <a:srgbClr val="F6F3EA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E4EB"/>
          </a:solidFill>
        </a:fill>
      </a:tcStyle>
    </a:wholeTbl>
    <a:band2H>
      <a:tcTxStyle/>
      <a:tcStyle>
        <a:tcBdr/>
        <a:fill>
          <a:solidFill>
            <a:srgbClr val="EAF2F5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D6E7"/>
          </a:solidFill>
        </a:fill>
      </a:tcStyle>
    </a:wholeTbl>
    <a:band2H>
      <a:tcTxStyle/>
      <a:tcStyle>
        <a:tcBdr/>
        <a:fill>
          <a:solidFill>
            <a:srgbClr val="F0EBF3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7336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22031" y="0"/>
            <a:ext cx="8229601" cy="32004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800" cap="all"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4800" b="1" cap="all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331698"/>
            <a:ext cx="6400800" cy="34671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658336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bg>
      <p:bgPr>
        <a:gradFill flip="none" rotWithShape="1">
          <a:gsLst>
            <a:gs pos="30000">
              <a:srgbClr val="D49E6C"/>
            </a:gs>
            <a:gs pos="50000">
              <a:srgbClr val="B9CDE5">
                <a:alpha val="70000"/>
              </a:srgbClr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spcBef>
                <a:spcPts val="7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gradFill flip="none" rotWithShape="1">
          <a:gsLst>
            <a:gs pos="30000">
              <a:srgbClr val="D49E6C"/>
            </a:gs>
            <a:gs pos="50000">
              <a:srgbClr val="B9CDE5">
                <a:alpha val="70000"/>
              </a:srgbClr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4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/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2438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>
                <a:solidFill>
                  <a:srgbClr val="DCC67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800" b="1">
                <a:solidFill>
                  <a:srgbClr val="DCC678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32242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44287"/>
            <a:ext cx="8229600" cy="120052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1" y="1444812"/>
            <a:ext cx="4040188" cy="931489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cap="all"/>
            </a:lvl1pPr>
            <a:lvl2pPr marL="0" indent="585216">
              <a:spcBef>
                <a:spcPts val="500"/>
              </a:spcBef>
              <a:buClrTx/>
              <a:buSzTx/>
              <a:buFontTx/>
              <a:buNone/>
              <a:defRPr sz="2400" cap="all"/>
            </a:lvl2pPr>
            <a:lvl3pPr marL="0" indent="905255">
              <a:spcBef>
                <a:spcPts val="500"/>
              </a:spcBef>
              <a:buClrTx/>
              <a:buSzTx/>
              <a:buFontTx/>
              <a:buNone/>
              <a:defRPr sz="2400" cap="all"/>
            </a:lvl3pPr>
            <a:lvl4pPr marL="0" indent="1170431">
              <a:spcBef>
                <a:spcPts val="500"/>
              </a:spcBef>
              <a:buClrTx/>
              <a:buSzTx/>
              <a:buFontTx/>
              <a:buNone/>
              <a:defRPr sz="2400" cap="all"/>
            </a:lvl4pPr>
            <a:lvl5pPr marL="0" indent="1362455">
              <a:spcBef>
                <a:spcPts val="500"/>
              </a:spcBef>
              <a:buClrTx/>
              <a:buSzTx/>
              <a:buFontTx/>
              <a:buNone/>
              <a:defRPr sz="2400" cap="all"/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1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rgbClr val="F4DB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4DB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1" y="1524000"/>
            <a:ext cx="3008314" cy="533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11318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0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828800" y="1166787"/>
            <a:ext cx="5486400" cy="2244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algn="ctr">
              <a:spcBef>
                <a:spcPts val="300"/>
              </a:spcBef>
              <a:buClrTx/>
              <a:buFontTx/>
              <a:defRPr sz="1400"/>
            </a:lvl2pPr>
            <a:lvl3pPr marL="1225295" indent="-320039" algn="ctr">
              <a:spcBef>
                <a:spcPts val="300"/>
              </a:spcBef>
              <a:buClrTx/>
              <a:buFontTx/>
              <a:defRPr sz="1400"/>
            </a:lvl3pPr>
            <a:lvl4pPr marL="1454911" indent="-284480" algn="ctr">
              <a:spcBef>
                <a:spcPts val="300"/>
              </a:spcBef>
              <a:buClrTx/>
              <a:buFontTx/>
              <a:defRPr sz="1400"/>
            </a:lvl4pPr>
            <a:lvl5pPr marL="1646935" indent="-284479" algn="ctr">
              <a:spcBef>
                <a:spcPts val="300"/>
              </a:spcBef>
              <a:buClrTx/>
              <a:buFont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100" b="1">
                <a:solidFill>
                  <a:srgbClr val="E8D38A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24800" y="6604001"/>
            <a:ext cx="762000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1pPr>
      <a:lvl2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2pPr>
      <a:lvl3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3pPr>
      <a:lvl4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4pPr>
      <a:lvl5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5pPr>
      <a:lvl6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6pPr>
      <a:lvl7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7pPr>
      <a:lvl8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8pPr>
      <a:lvl9pPr algn="ctr">
        <a:defRPr sz="4100" b="1">
          <a:solidFill>
            <a:srgbClr val="E8D38A"/>
          </a:solidFill>
          <a:effectLst>
            <a:outerShdw blurRad="114300" dist="101600" dir="2700000" rotWithShape="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9pPr>
    </p:titleStyle>
    <p:bodyStyle>
      <a:lvl1pPr marL="548640" indent="-411480">
        <a:spcBef>
          <a:spcPts val="600"/>
        </a:spcBef>
        <a:buClr>
          <a:srgbClr val="F9F9F9"/>
        </a:buClr>
        <a:buSzPct val="65000"/>
        <a:buFont typeface="Wingdings 2"/>
        <a:buChar char="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1pPr>
      <a:lvl2pPr marL="915924" indent="-330708">
        <a:spcBef>
          <a:spcPts val="600"/>
        </a:spcBef>
        <a:buClr>
          <a:srgbClr val="F9F9F9"/>
        </a:buClr>
        <a:buSzPct val="80000"/>
        <a:buFont typeface="Wingdings 2"/>
        <a:buChar char="◼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2pPr>
      <a:lvl3pPr marL="1196201" indent="-290945">
        <a:spcBef>
          <a:spcPts val="600"/>
        </a:spcBef>
        <a:buClr>
          <a:srgbClr val="F9F9F9"/>
        </a:buClr>
        <a:buSzPct val="95000"/>
        <a:buFont typeface="Wingdings 2"/>
        <a:buChar char="▫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3pPr>
      <a:lvl4pPr marL="1426463" indent="-256032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4pPr>
      <a:lvl5pPr marL="1618488" indent="-256032">
        <a:spcBef>
          <a:spcPts val="600"/>
        </a:spcBef>
        <a:buClr>
          <a:srgbClr val="F9F9F9"/>
        </a:buClr>
        <a:buSzPct val="100000"/>
        <a:buFont typeface="Wingdings 2"/>
        <a:buChar char="◾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5pPr>
      <a:lvl6pPr marL="1866392" indent="-284480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6pPr>
      <a:lvl7pPr marL="2103120" indent="-32003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7pPr>
      <a:lvl8pPr marL="2350007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8pPr>
      <a:lvl9pPr marL="2551175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22031" y="0"/>
            <a:ext cx="8229601" cy="46531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 smtClean="0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cap="all" dirty="0" smtClean="0">
                <a:solidFill>
                  <a:srgbClr val="E8D38A"/>
                </a:soli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Внутренняя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отделка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FF"/>
                </a:solidFill>
              </a:rPr>
              <a:t/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ознакомить студентов с темой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«Внутренняя отделка помещения»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Изучить основные понятия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-Штукатурные работы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-Малярные работы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-Облицовочные работы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вопросов.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Привить интерес к дисциплине и специальности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</a:t>
            </a:fld>
            <a:endParaRPr sz="1200">
              <a:solidFill>
                <a:srgbClr val="BABABA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70009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b="1" dirty="0" err="1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По</a:t>
            </a:r>
            <a:r>
              <a:rPr sz="2000" b="1" dirty="0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типу</a:t>
            </a:r>
            <a:r>
              <a:rPr sz="2000" b="1" dirty="0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связующего</a:t>
            </a:r>
            <a:r>
              <a:rPr sz="2000" b="1" dirty="0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краски</a:t>
            </a:r>
            <a:r>
              <a:rPr sz="2000" b="1" dirty="0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подразделяются</a:t>
            </a:r>
            <a:r>
              <a:rPr sz="2000" b="1" dirty="0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на</a:t>
            </a:r>
            <a:r>
              <a:rPr sz="2000" b="1" dirty="0">
                <a:solidFill>
                  <a:srgbClr val="382971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:</a:t>
            </a:r>
            <a:endParaRPr sz="14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sz="2300" u="sng" dirty="0">
              <a:solidFill>
                <a:srgbClr val="FFFFFF"/>
              </a:solidFill>
            </a:endParaRP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AF9738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     -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Водные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     -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Неводные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     -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Эмульсионные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Водные</a:t>
            </a: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краски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водным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краскам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относятся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клеевые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известковые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силикатные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казеиновые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Клеевые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применяют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покраски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оштукатуренных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деревянных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поверхностей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сухих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помещениях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Известковая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вспомогательных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помещений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она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пригодна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сырых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мест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где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клеевые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масляные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употреблять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нельзя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А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штукатурке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кирпичу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деревянным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поверхностям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или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бетону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силикатная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Неводные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неводным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краскам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относятся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масляные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связующим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которых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является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олифа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натуральная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или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Оксоль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и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эмали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лаки</a:t>
            </a:r>
            <a:r>
              <a:rPr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Эмали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свою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очередь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подразделяются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алкидные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масляные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эпоксидные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другие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Например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окраски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металлических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поверхностей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лучше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подходят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Эпоксидные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эмали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Эмульсионные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мульсионные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Особенность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таких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красок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том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что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после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нанесения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поверхность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полимерная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пленка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отвердевает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вода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испаряется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После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чего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эта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уже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совершенно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боится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воздействия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воды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Эмульсионные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краски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используются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покраски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давольно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как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хорошо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ложатся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многие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поверхности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1000100" y="0"/>
            <a:ext cx="7086601" cy="747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800" b="1">
                <a:solidFill>
                  <a:srgbClr val="00B050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Штукатурные работы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-28600" y="747693"/>
            <a:ext cx="9144001" cy="607220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Штукатурные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работы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-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это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вид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ремонтно-строительных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работ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,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которые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производятся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после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того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,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как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основные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строительные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работы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2000" b="1" dirty="0" err="1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закончены</a:t>
            </a:r>
            <a:r>
              <a:rPr sz="2000" b="1" dirty="0">
                <a:solidFill>
                  <a:srgbClr val="E2D5A3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.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FFFFFF"/>
                </a:solidFill>
              </a:rPr>
              <a:t>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700" b="1" dirty="0" err="1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Основные</a:t>
            </a:r>
            <a:r>
              <a:rPr sz="1700" b="1" dirty="0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1700" b="1" dirty="0" err="1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задачи</a:t>
            </a:r>
            <a:r>
              <a:rPr sz="1700" b="1" dirty="0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1700" b="1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штукатурных</a:t>
            </a:r>
            <a:r>
              <a:rPr sz="1700" b="1" dirty="0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 </a:t>
            </a:r>
            <a:r>
              <a:rPr sz="1700" b="1" dirty="0" err="1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работ</a:t>
            </a:r>
            <a:r>
              <a:rPr sz="1700" b="1" dirty="0">
                <a:solidFill>
                  <a:srgbClr val="0D0D0D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: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i="1" dirty="0">
                <a:solidFill>
                  <a:srgbClr val="0D0D0D"/>
                </a:solidFill>
              </a:rPr>
              <a:t>- </a:t>
            </a:r>
            <a:r>
              <a:rPr sz="1500" i="1" dirty="0" err="1">
                <a:solidFill>
                  <a:srgbClr val="0D0D0D"/>
                </a:solidFill>
              </a:rPr>
              <a:t>Защита</a:t>
            </a:r>
            <a:r>
              <a:rPr sz="1500" i="1" dirty="0">
                <a:solidFill>
                  <a:srgbClr val="0D0D0D"/>
                </a:solidFill>
              </a:rPr>
              <a:t>  </a:t>
            </a:r>
            <a:r>
              <a:rPr sz="1500" i="1" dirty="0" err="1">
                <a:solidFill>
                  <a:srgbClr val="0D0D0D"/>
                </a:solidFill>
              </a:rPr>
              <a:t>поверхностей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конструкций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от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вредных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атмосферных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воздействий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i="1" dirty="0">
                <a:solidFill>
                  <a:srgbClr val="0D0D0D"/>
                </a:solidFill>
              </a:rPr>
              <a:t>- </a:t>
            </a:r>
            <a:r>
              <a:rPr sz="1500" i="1" dirty="0" err="1">
                <a:solidFill>
                  <a:srgbClr val="0D0D0D"/>
                </a:solidFill>
              </a:rPr>
              <a:t>Обеспечения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полной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или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частичной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их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несгораемости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i="1" dirty="0">
                <a:solidFill>
                  <a:srgbClr val="0D0D0D"/>
                </a:solidFill>
              </a:rPr>
              <a:t>- </a:t>
            </a:r>
            <a:r>
              <a:rPr sz="1500" i="1" dirty="0" err="1">
                <a:solidFill>
                  <a:srgbClr val="0D0D0D"/>
                </a:solidFill>
              </a:rPr>
              <a:t>Уменьшения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тепло</a:t>
            </a:r>
            <a:r>
              <a:rPr sz="1500" i="1" dirty="0">
                <a:solidFill>
                  <a:srgbClr val="0D0D0D"/>
                </a:solidFill>
              </a:rPr>
              <a:t>- и </a:t>
            </a:r>
            <a:r>
              <a:rPr sz="1500" i="1" dirty="0" err="1">
                <a:solidFill>
                  <a:srgbClr val="0D0D0D"/>
                </a:solidFill>
              </a:rPr>
              <a:t>звукопроводности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i="1" dirty="0">
                <a:solidFill>
                  <a:srgbClr val="0D0D0D"/>
                </a:solidFill>
              </a:rPr>
              <a:t>- </a:t>
            </a:r>
            <a:r>
              <a:rPr sz="1500" i="1" dirty="0" err="1">
                <a:solidFill>
                  <a:srgbClr val="0D0D0D"/>
                </a:solidFill>
              </a:rPr>
              <a:t>Предохранения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деревянных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конструкций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от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гниения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i="1" dirty="0">
                <a:solidFill>
                  <a:srgbClr val="0D0D0D"/>
                </a:solidFill>
              </a:rPr>
              <a:t>- </a:t>
            </a:r>
            <a:r>
              <a:rPr sz="1500" i="1" dirty="0" err="1">
                <a:solidFill>
                  <a:srgbClr val="0D0D0D"/>
                </a:solidFill>
              </a:rPr>
              <a:t>Архитектурно-художественное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оформления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фасадов</a:t>
            </a:r>
            <a:r>
              <a:rPr sz="1500" i="1" dirty="0">
                <a:solidFill>
                  <a:srgbClr val="0D0D0D"/>
                </a:solidFill>
              </a:rPr>
              <a:t> и </a:t>
            </a:r>
            <a:r>
              <a:rPr sz="1500" i="1" dirty="0" err="1">
                <a:solidFill>
                  <a:srgbClr val="0D0D0D"/>
                </a:solidFill>
              </a:rPr>
              <a:t>внутренних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поверхностей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i="1" dirty="0">
                <a:solidFill>
                  <a:srgbClr val="0D0D0D"/>
                </a:solidFill>
              </a:rPr>
              <a:t>- </a:t>
            </a:r>
            <a:r>
              <a:rPr sz="1500" i="1" dirty="0" err="1">
                <a:solidFill>
                  <a:srgbClr val="0D0D0D"/>
                </a:solidFill>
              </a:rPr>
              <a:t>Создания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хороших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санитарно-гигиенических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условий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внутри</a:t>
            </a:r>
            <a:r>
              <a:rPr sz="1500" i="1" dirty="0">
                <a:solidFill>
                  <a:srgbClr val="0D0D0D"/>
                </a:solidFill>
              </a:rPr>
              <a:t> </a:t>
            </a:r>
            <a:r>
              <a:rPr sz="1500" i="1" dirty="0" err="1">
                <a:solidFill>
                  <a:srgbClr val="0D0D0D"/>
                </a:solidFill>
              </a:rPr>
              <a:t>зданий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500" dirty="0" err="1">
                <a:solidFill>
                  <a:srgbClr val="FFFFFF"/>
                </a:solidFill>
              </a:rPr>
              <a:t>Виды</a:t>
            </a:r>
            <a:r>
              <a:rPr sz="1500" dirty="0">
                <a:solidFill>
                  <a:srgbClr val="FFFFFF"/>
                </a:solidFill>
              </a:rPr>
              <a:t> </a:t>
            </a:r>
            <a:r>
              <a:rPr sz="1500" dirty="0" err="1">
                <a:solidFill>
                  <a:srgbClr val="FFFFFF"/>
                </a:solidFill>
              </a:rPr>
              <a:t>штукатурки</a:t>
            </a:r>
            <a:r>
              <a:rPr sz="1500" dirty="0">
                <a:solidFill>
                  <a:srgbClr val="FFFFFF"/>
                </a:solidFill>
              </a:rPr>
              <a:t>: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700" b="1" i="1" u="sng" dirty="0">
                <a:solidFill>
                  <a:srgbClr val="DAC9E4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- </a:t>
            </a:r>
            <a:r>
              <a:rPr sz="1700" b="1" i="1" u="sng" dirty="0" err="1">
                <a:solidFill>
                  <a:srgbClr val="DAC9E4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простая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700" b="1" i="1" u="sng" dirty="0">
                <a:solidFill>
                  <a:srgbClr val="DAC9E4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- </a:t>
            </a:r>
            <a:r>
              <a:rPr sz="1700" b="1" i="1" u="sng" dirty="0" err="1">
                <a:solidFill>
                  <a:srgbClr val="DAC9E4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улучшенная</a:t>
            </a:r>
            <a:endParaRPr sz="15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700" b="1" i="1" u="sng" dirty="0">
                <a:solidFill>
                  <a:srgbClr val="DAC9E4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- </a:t>
            </a:r>
            <a:r>
              <a:rPr sz="1700" b="1" i="1" u="sng" dirty="0" err="1">
                <a:solidFill>
                  <a:srgbClr val="DAC9E4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высококачественная</a:t>
            </a:r>
            <a:endParaRPr sz="1700" b="1" i="1" u="sng" dirty="0">
              <a:solidFill>
                <a:srgbClr val="DAC9E4"/>
              </a:solidFill>
              <a:latin typeface="Book Antiqua Bold"/>
              <a:ea typeface="Book Antiqua Bold"/>
              <a:cs typeface="Book Antiqua Bold"/>
              <a:sym typeface="Book Antiqua Bold"/>
            </a:endParaRPr>
          </a:p>
        </p:txBody>
      </p:sp>
      <p:grpSp>
        <p:nvGrpSpPr>
          <p:cNvPr id="80" name="Group 80" descr="shtukaturka_10_kopiya.jpg"/>
          <p:cNvGrpSpPr/>
          <p:nvPr/>
        </p:nvGrpSpPr>
        <p:grpSpPr>
          <a:xfrm>
            <a:off x="23802" y="4486264"/>
            <a:ext cx="3552868" cy="2368578"/>
            <a:chOff x="0" y="0"/>
            <a:chExt cx="3552867" cy="2368576"/>
          </a:xfrm>
        </p:grpSpPr>
        <p:sp>
          <p:nvSpPr>
            <p:cNvPr id="78" name="Shape 78"/>
            <p:cNvSpPr/>
            <p:nvPr/>
          </p:nvSpPr>
          <p:spPr>
            <a:xfrm>
              <a:off x="0" y="0"/>
              <a:ext cx="3552868" cy="236857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79" name="image3.jp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3552868" cy="236857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83" name="Group 83" descr="shtukaturka_9_kopiya16777.jpg"/>
          <p:cNvGrpSpPr/>
          <p:nvPr/>
        </p:nvGrpSpPr>
        <p:grpSpPr>
          <a:xfrm>
            <a:off x="5597537" y="4486262"/>
            <a:ext cx="3552870" cy="2368581"/>
            <a:chOff x="0" y="0"/>
            <a:chExt cx="3552869" cy="2368579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3552870" cy="236858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82" name="image4.jp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3552870" cy="236858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514336" y="1384300"/>
            <a:ext cx="8115328" cy="7953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54346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800" b="1">
                <a:solidFill>
                  <a:srgbClr val="543466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Облицовочные работы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0" y="2652693"/>
            <a:ext cx="9144000" cy="607220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300"/>
              </a:spcBef>
              <a:defRPr sz="2600" b="1">
                <a:solidFill>
                  <a:srgbClr val="000000"/>
                </a:solidFill>
                <a:latin typeface="Book Antiqua Bold"/>
                <a:ea typeface="Book Antiqua Bold"/>
                <a:cs typeface="Book Antiqua Bold"/>
                <a:sym typeface="Book Antiqua Bold"/>
              </a:defRPr>
            </a:lvl1pPr>
          </a:lstStyle>
          <a:p>
            <a:pPr lvl="0" algn="ctr">
              <a:defRPr sz="1800" b="0"/>
            </a:pP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Облицовочные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проводиться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здания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и с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наружи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Главная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таких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покрытие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поверхностей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штучными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изделиями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использоваться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естественные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 err="1">
                <a:latin typeface="Times New Roman" pitchFamily="18" charset="0"/>
                <a:cs typeface="Times New Roman" pitchFamily="18" charset="0"/>
              </a:rPr>
              <a:t>искусственные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sz="2600" dirty="0">
              <a:solidFill>
                <a:srgbClr val="FFFFFF"/>
              </a:solidFill>
              <a:latin typeface="Times New Roman" pitchFamily="18" charset="0"/>
              <a:ea typeface="Book Antiqua"/>
              <a:cs typeface="Times New Roman" pitchFamily="18" charset="0"/>
              <a:sym typeface="Book Antiqu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785786" y="1196752"/>
            <a:ext cx="7572428" cy="110510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77240">
              <a:defRPr sz="238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10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Монтаж</a:t>
            </a:r>
            <a:r>
              <a:rPr sz="3100" b="1" dirty="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</a:t>
            </a:r>
            <a:r>
              <a:rPr sz="3100" b="1" dirty="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sz="310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потолков</a:t>
            </a:r>
            <a:r>
              <a:rPr sz="3100" b="1" dirty="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310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перегородок</a:t>
            </a:r>
            <a:r>
              <a:rPr sz="3100" b="1" dirty="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листами</a:t>
            </a:r>
            <a:r>
              <a:rPr sz="3100" b="1" dirty="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ГКЛ </a:t>
            </a:r>
            <a:r>
              <a:rPr sz="310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3100" b="1" dirty="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310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металлическому</a:t>
            </a:r>
            <a:r>
              <a:rPr sz="3100" b="1" dirty="0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380" b="1" dirty="0" err="1">
                <a:solidFill>
                  <a:srgbClr val="543466"/>
                </a:solidFill>
                <a:effectLst>
                  <a:outerShdw blurRad="97155" dist="86360" dir="2700000" rotWithShape="0">
                    <a:srgbClr val="000000">
                      <a:alpha val="40000"/>
                    </a:srgbClr>
                  </a:outerShdw>
                </a:effectLst>
              </a:rPr>
              <a:t>каркасу</a:t>
            </a:r>
            <a:endParaRPr sz="2380" b="1" dirty="0">
              <a:solidFill>
                <a:srgbClr val="543466"/>
              </a:solidFill>
              <a:effectLst>
                <a:outerShdw blurRad="97155" dist="86360" dir="27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83641" y="3270231"/>
            <a:ext cx="8976718" cy="6357983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sz="2700" dirty="0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sz="2700" dirty="0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гипсокартонных</a:t>
            </a:r>
            <a:r>
              <a:rPr sz="2700" dirty="0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листов</a:t>
            </a:r>
            <a:r>
              <a:rPr sz="2700" dirty="0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sz="2700" dirty="0" err="1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700" dirty="0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sz="2700" dirty="0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700" dirty="0" err="1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потолки</a:t>
            </a:r>
            <a:r>
              <a:rPr sz="2700" dirty="0">
                <a:solidFill>
                  <a:srgbClr val="353437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sz="27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-1663700"/>
            <a:ext cx="8229600" cy="3200400"/>
          </a:xfrm>
          <a:prstGeom prst="rect">
            <a:avLst/>
          </a:prstGeom>
        </p:spPr>
        <p:txBody>
          <a:bodyPr/>
          <a:lstStyle/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1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этап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установки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листов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гипсокартона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  </a:t>
            </a:r>
          </a:p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На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этом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этапе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производится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разметка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помещения</a:t>
            </a:r>
            <a:r>
              <a:rPr sz="2600" dirty="0">
                <a:solidFill>
                  <a:srgbClr val="533EA9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200">
              <a:solidFill>
                <a:srgbClr val="BABABA"/>
              </a:solidFill>
            </a:endParaRPr>
          </a:p>
        </p:txBody>
      </p:sp>
      <p:pic>
        <p:nvPicPr>
          <p:cNvPr id="93" name="image1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567" y="1681948"/>
            <a:ext cx="9122866" cy="4879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-889000"/>
            <a:ext cx="8229600" cy="3200400"/>
          </a:xfrm>
          <a:prstGeom prst="rect">
            <a:avLst/>
          </a:prstGeom>
        </p:spPr>
        <p:txBody>
          <a:bodyPr/>
          <a:lstStyle/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2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этап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при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монтаже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стен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или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потолков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из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гипсокартона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 </a:t>
            </a:r>
            <a:endParaRPr sz="2600" dirty="0">
              <a:solidFill>
                <a:srgbClr val="FFFFFF"/>
              </a:solidFill>
              <a:latin typeface="Times New Roman" pitchFamily="18" charset="0"/>
              <a:ea typeface="Book Antiqua"/>
              <a:cs typeface="Times New Roman" pitchFamily="18" charset="0"/>
              <a:sym typeface="Book Antiqua"/>
            </a:endParaRPr>
          </a:p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На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данном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этапе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производится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установка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креплений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и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выравнивание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относительно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горизонта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,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несущих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металлических</a:t>
            </a:r>
            <a:r>
              <a:rPr sz="2600" dirty="0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профилей</a:t>
            </a:r>
            <a:endParaRPr sz="2600" dirty="0">
              <a:solidFill>
                <a:srgbClr val="002060"/>
              </a:solidFill>
              <a:latin typeface="Times New Roman" pitchFamily="18" charset="0"/>
              <a:ea typeface="Book Antiqua"/>
              <a:cs typeface="Times New Roman" pitchFamily="18" charset="0"/>
              <a:sym typeface="Book Antiqua"/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200">
              <a:solidFill>
                <a:srgbClr val="BABABA"/>
              </a:solidFill>
            </a:endParaRPr>
          </a:p>
        </p:txBody>
      </p:sp>
      <p:pic>
        <p:nvPicPr>
          <p:cNvPr id="97" name="image1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7273" y="2306225"/>
            <a:ext cx="7709454" cy="430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457200" y="-1003300"/>
            <a:ext cx="8229600" cy="3200400"/>
          </a:xfrm>
          <a:prstGeom prst="rect">
            <a:avLst/>
          </a:prstGeom>
        </p:spPr>
        <p:txBody>
          <a:bodyPr/>
          <a:lstStyle/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3 этап </a:t>
            </a:r>
            <a:endParaRPr sz="26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>
                <a:solidFill>
                  <a:srgbClr val="C00000"/>
                </a:solidFill>
                <a:latin typeface="Book Antiqua"/>
                <a:ea typeface="Book Antiqua"/>
                <a:cs typeface="Book Antiqua"/>
                <a:sym typeface="Book Antiqua"/>
              </a:rPr>
              <a:t>На этом этапе с помощью саморезов на металлокаркас производится крепление гипсокартонных листов.	</a:t>
            </a:r>
            <a:endParaRPr sz="26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200">
              <a:solidFill>
                <a:srgbClr val="BABABA"/>
              </a:solidFill>
            </a:endParaRPr>
          </a:p>
        </p:txBody>
      </p:sp>
      <p:pic>
        <p:nvPicPr>
          <p:cNvPr id="101" name="image1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656" y="2325955"/>
            <a:ext cx="8920688" cy="4149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-1651000"/>
            <a:ext cx="8229600" cy="3200400"/>
          </a:xfrm>
          <a:prstGeom prst="rect">
            <a:avLst/>
          </a:prstGeom>
        </p:spPr>
        <p:txBody>
          <a:bodyPr/>
          <a:lstStyle/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4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этап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монтажа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стен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и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потолков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из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гискокартона</a:t>
            </a:r>
            <a:endParaRPr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Book Antiqua"/>
              <a:cs typeface="Times New Roman" pitchFamily="18" charset="0"/>
              <a:sym typeface="Book Antiqua"/>
            </a:endParaRPr>
          </a:p>
          <a:p>
            <a:pPr lvl="0" indent="73152">
              <a:lnSpc>
                <a:spcPct val="90000"/>
              </a:lnSpc>
              <a:spcBef>
                <a:spcPts val="400"/>
              </a:spcBef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Заключительный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этап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,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на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котором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производится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 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шпаклевка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и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покраска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поверхностей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потолка</a:t>
            </a:r>
            <a:r>
              <a:rPr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 и </a:t>
            </a:r>
            <a:r>
              <a:rPr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сте</a:t>
            </a:r>
            <a:r>
              <a:rPr sz="2600" dirty="0" err="1">
                <a:solidFill>
                  <a:srgbClr val="FFFF0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н</a:t>
            </a:r>
            <a:r>
              <a:rPr sz="2600" dirty="0">
                <a:solidFill>
                  <a:srgbClr val="FFFF00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.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17</a:t>
            </a:fld>
            <a:endParaRPr sz="1200">
              <a:solidFill>
                <a:srgbClr val="BABABA"/>
              </a:solidFill>
            </a:endParaRPr>
          </a:p>
        </p:txBody>
      </p:sp>
      <p:pic>
        <p:nvPicPr>
          <p:cNvPr id="105" name="image1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652" y="2503501"/>
            <a:ext cx="9147304" cy="4041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17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225" y="17462"/>
            <a:ext cx="9097964" cy="682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8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 descr="282.jpg"/>
          <p:cNvGrpSpPr/>
          <p:nvPr/>
        </p:nvGrpSpPr>
        <p:grpSpPr>
          <a:xfrm>
            <a:off x="179512" y="428605"/>
            <a:ext cx="5904656" cy="3648468"/>
            <a:chOff x="0" y="0"/>
            <a:chExt cx="6135711" cy="4786345"/>
          </a:xfrm>
        </p:grpSpPr>
        <p:sp>
          <p:nvSpPr>
            <p:cNvPr id="62" name="Shape 62"/>
            <p:cNvSpPr/>
            <p:nvPr/>
          </p:nvSpPr>
          <p:spPr>
            <a:xfrm>
              <a:off x="0" y="0"/>
              <a:ext cx="6135712" cy="4786346"/>
            </a:xfrm>
            <a:prstGeom prst="rect">
              <a:avLst/>
            </a:prstGeom>
            <a:solidFill>
              <a:srgbClr val="6967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3" name="image2.jp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6135712" cy="4786346"/>
            </a:xfrm>
            <a:prstGeom prst="rect">
              <a:avLst/>
            </a:prstGeom>
            <a:ln w="44450" cap="sq">
              <a:solidFill>
                <a:srgbClr val="FFFFFF"/>
              </a:solidFill>
              <a:prstDash val="solid"/>
              <a:miter lim="800000"/>
            </a:ln>
            <a:effectLst>
              <a:outerShdw blurRad="190500" dist="228600" dir="2700000" rotWithShape="0">
                <a:srgbClr val="000000">
                  <a:alpha val="25000"/>
                </a:srgbClr>
              </a:outerShdw>
            </a:effectLst>
          </p:spPr>
        </p:pic>
      </p:grpSp>
      <p:sp>
        <p:nvSpPr>
          <p:cNvPr id="6" name="Прямоугольник 5"/>
          <p:cNvSpPr/>
          <p:nvPr/>
        </p:nvSpPr>
        <p:spPr>
          <a:xfrm>
            <a:off x="467544" y="4077072"/>
            <a:ext cx="7992888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351" lvl="0" indent="-457200">
              <a:spcBef>
                <a:spcPts val="700"/>
              </a:spcBef>
              <a:buClr>
                <a:srgbClr val="F9F9F9"/>
              </a:buClr>
              <a:buSzPct val="65000"/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Основные виды отделки помещений</a:t>
            </a:r>
          </a:p>
          <a:p>
            <a:pPr marL="530351" lvl="0" indent="-457200">
              <a:spcBef>
                <a:spcPts val="700"/>
              </a:spcBef>
              <a:buClr>
                <a:srgbClr val="F9F9F9"/>
              </a:buClr>
              <a:buSzPct val="65000"/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Малярные работы</a:t>
            </a:r>
          </a:p>
          <a:p>
            <a:pPr marL="530351" lvl="0" indent="-457200">
              <a:spcBef>
                <a:spcPts val="700"/>
              </a:spcBef>
              <a:buClr>
                <a:srgbClr val="F9F9F9"/>
              </a:buClr>
              <a:buSzPct val="65000"/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Штукатурные работы</a:t>
            </a:r>
          </a:p>
          <a:p>
            <a:pPr marL="530351" lvl="0" indent="-457200">
              <a:spcBef>
                <a:spcPts val="700"/>
              </a:spcBef>
              <a:buClr>
                <a:srgbClr val="F9F9F9"/>
              </a:buClr>
              <a:buSzPct val="65000"/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Облицовочные работы</a:t>
            </a:r>
          </a:p>
          <a:p>
            <a:pPr marL="530351" lvl="0" indent="-457200">
              <a:spcBef>
                <a:spcPts val="700"/>
              </a:spcBef>
              <a:buClr>
                <a:srgbClr val="F9F9F9"/>
              </a:buClr>
              <a:buSzPct val="65000"/>
              <a:buFont typeface="Wingdings" panose="05000000000000000000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Монтаж стен, потолков и перегородок листами ГКЛ по металлическому каркасу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1.jpg" descr="C:\Documents and Settings\Ziga\Рабочий стол\unreal-rage\vagonka-ked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5044" y="101600"/>
            <a:ext cx="91540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500034" y="3286123"/>
            <a:ext cx="7772401" cy="14700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effectLst/>
              </a:defRPr>
            </a:pPr>
            <a:r>
              <a:rPr sz="4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Обшивка</a:t>
            </a:r>
            <a:r>
              <a:rPr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вагонкой</a:t>
            </a:r>
            <a:r>
              <a:rPr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БАНЯ 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i="1" u="sng"/>
            </a:lvl1pPr>
          </a:lstStyle>
          <a:p>
            <a:pPr lvl="0">
              <a:defRPr sz="1800" i="0" u="none">
                <a:effectLst/>
              </a:defRPr>
            </a:pPr>
            <a:r>
              <a:rPr sz="4400" b="1" i="1" u="sng" dirty="0" err="1">
                <a:latin typeface="Times New Roman" pitchFamily="18" charset="0"/>
                <a:cs typeface="Times New Roman" pitchFamily="18" charset="0"/>
              </a:rPr>
              <a:t>Подготовительные</a:t>
            </a:r>
            <a:r>
              <a:rPr sz="4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i="1" u="sng" dirty="0" err="1">
                <a:latin typeface="Times New Roman" pitchFamily="18" charset="0"/>
                <a:cs typeface="Times New Roman" pitchFamily="18" charset="0"/>
              </a:rPr>
              <a:t>работы</a:t>
            </a:r>
            <a:endParaRPr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6383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подготовительных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смету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купить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отделочные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крепежные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 algn="ctr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касается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последнего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провода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трубы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водоснабжения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спрятать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обшивкой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заблаговременно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прификсировав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стене</a:t>
            </a:r>
            <a:r>
              <a:rPr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подготовительных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выровнять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явные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неровности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defRPr sz="1800"/>
            </a:pPr>
            <a:r>
              <a:rPr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выбоины</a:t>
            </a:r>
            <a:r>
              <a:rPr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defRPr sz="1800"/>
            </a:pPr>
            <a:r>
              <a:rPr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трещины</a:t>
            </a:r>
            <a:r>
              <a:rPr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defRPr sz="1800"/>
            </a:pPr>
            <a:r>
              <a:rPr sz="27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горбы</a:t>
            </a:r>
            <a:r>
              <a:rPr sz="2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последнее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мероприятие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данном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этапе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30200" lvl="0" indent="-330200" algn="ctr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defRPr sz="1800"/>
            </a:pP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поместить</a:t>
            </a: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закупленную</a:t>
            </a: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вагонку</a:t>
            </a: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помещение</a:t>
            </a: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sz="2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протяжении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1-2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вагонка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полежать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помещении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привыкнуть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микроклимату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2.jpg" descr="C:\Documents and Settings\Ziga\Рабочий стол\unreal-rage\923-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33413" y="1070984"/>
            <a:ext cx="7677174" cy="575788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22399" y="557529"/>
            <a:ext cx="9099202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500"/>
              <a:t>Установка подвесок</a:t>
            </a:r>
          </a:p>
        </p:txBody>
      </p:sp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50391">
              <a:defRPr sz="4092" i="1" u="sng"/>
            </a:lvl1pPr>
          </a:lstStyle>
          <a:p>
            <a:pPr lvl="0">
              <a:defRPr sz="1800" i="0" u="none">
                <a:effectLst/>
              </a:defRPr>
            </a:pPr>
            <a:r>
              <a:rPr sz="4092" i="1" u="sng" dirty="0" err="1">
                <a:latin typeface="Times New Roman" pitchFamily="18" charset="0"/>
                <a:cs typeface="Times New Roman" pitchFamily="18" charset="0"/>
              </a:rPr>
              <a:t>Утепление</a:t>
            </a:r>
            <a:r>
              <a:rPr sz="4092" i="1" u="sng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4092" i="1" u="sng" dirty="0" err="1">
                <a:latin typeface="Times New Roman" pitchFamily="18" charset="0"/>
                <a:cs typeface="Times New Roman" pitchFamily="18" charset="0"/>
              </a:rPr>
              <a:t>пароизоляция</a:t>
            </a:r>
            <a:r>
              <a:rPr sz="4092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92" i="1" u="sng" dirty="0" err="1">
                <a:latin typeface="Times New Roman" pitchFamily="18" charset="0"/>
                <a:cs typeface="Times New Roman" pitchFamily="18" charset="0"/>
              </a:rPr>
              <a:t>стен</a:t>
            </a:r>
            <a:endParaRPr sz="4092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" name="image4.jpeg" descr="K:\Чапаев\Новая папка (3)\Новая папка\Новая папка\Утепление бани базальтовой ватой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8714" y="1253522"/>
            <a:ext cx="7326572" cy="5499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428595" y="188640"/>
            <a:ext cx="8229601" cy="4337323"/>
          </a:xfrm>
          <a:prstGeom prst="rect">
            <a:avLst/>
          </a:prstGeom>
        </p:spPr>
        <p:txBody>
          <a:bodyPr/>
          <a:lstStyle/>
          <a:p>
            <a:pPr marL="257175" lvl="0" indent="-257175" algn="ctr">
              <a:spcBef>
                <a:spcPts val="500"/>
              </a:spcBef>
              <a:defRPr sz="1800"/>
            </a:pPr>
            <a:r>
              <a:rPr sz="24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пароизоляции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стен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бане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фольгированный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хорошие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гидроизоляционные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легко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крепится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обрешетке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строительного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степплера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57175" lvl="0" indent="-257175" algn="ctr">
              <a:spcBef>
                <a:spcPts val="500"/>
              </a:spcBef>
              <a:defRPr sz="1800"/>
            </a:pPr>
            <a:r>
              <a:rPr sz="2400" dirty="0" err="1">
                <a:latin typeface="Times New Roman" pitchFamily="18" charset="0"/>
                <a:cs typeface="Times New Roman" pitchFamily="18" charset="0"/>
              </a:rPr>
              <a:t>Стыки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фольги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изолируются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специальным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строительным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скотчем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пароизоляция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готова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9" name="image5.jpg" descr="C:\Documents and Settings\Ziga\Рабочий стол\unreal-rage\zadelka-stykov-pri-pomoschi-spetsialnogo-svetootrazhayuschego-sk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5430" y="2914329"/>
            <a:ext cx="7915932" cy="3957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3.jpeg" descr="C:\Documents and Settings\Ziga\Рабочий стол\unreal-rage\otdelka_bani5 (1)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000" y="812799"/>
            <a:ext cx="7934000" cy="595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15355" y="252729"/>
            <a:ext cx="911329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 dirty="0" err="1">
                <a:latin typeface="Times New Roman" pitchFamily="18" charset="0"/>
                <a:cs typeface="Times New Roman" pitchFamily="18" charset="0"/>
              </a:rPr>
              <a:t>Обрешетка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готовая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обшивки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вагонкой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32104">
              <a:defRPr sz="1800">
                <a:effectLst/>
              </a:defRPr>
            </a:pPr>
            <a:r>
              <a:rPr sz="3549" b="1" i="1" u="sng" dirty="0" err="1">
                <a:latin typeface="Times New Roman" pitchFamily="18" charset="0"/>
                <a:cs typeface="Times New Roman" pitchFamily="18" charset="0"/>
              </a:rPr>
              <a:t>Обшивка</a:t>
            </a:r>
            <a:r>
              <a:rPr sz="3549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549" b="1" i="1" u="sng" dirty="0" err="1"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sz="3549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549" b="1" i="1" u="sng" dirty="0" err="1">
                <a:latin typeface="Times New Roman" pitchFamily="18" charset="0"/>
                <a:cs typeface="Times New Roman" pitchFamily="18" charset="0"/>
              </a:rPr>
              <a:t>вагонкой</a:t>
            </a:r>
            <a:r>
              <a:rPr sz="3549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3549" b="1" i="1" u="sng" dirty="0">
                <a:latin typeface="Times New Roman" pitchFamily="18" charset="0"/>
                <a:cs typeface="Times New Roman" pitchFamily="18" charset="0"/>
              </a:rPr>
            </a:br>
            <a:endParaRPr sz="3549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166018"/>
            <a:ext cx="8229600" cy="452596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endParaRPr sz="27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700" dirty="0" err="1">
                <a:latin typeface="Times New Roman" pitchFamily="18" charset="0"/>
                <a:cs typeface="Times New Roman" pitchFamily="18" charset="0"/>
              </a:rPr>
              <a:t>Утепленные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тщательное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заизолированные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готовы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тому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бы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обшили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вагонкой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своему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вкусу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крепим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доски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брускам.Доски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вплотную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подбиваться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друг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другу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бы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стыков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зазоров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иначе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тепло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уходить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парилки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сам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интерьер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комнаты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желать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dirty="0" err="1">
                <a:latin typeface="Times New Roman" pitchFamily="18" charset="0"/>
                <a:cs typeface="Times New Roman" pitchFamily="18" charset="0"/>
              </a:rPr>
              <a:t>лучшего</a:t>
            </a:r>
            <a:r>
              <a:rPr sz="2700" dirty="0">
                <a:latin typeface="Times New Roman" pitchFamily="18" charset="0"/>
                <a:cs typeface="Times New Roman" pitchFamily="18" charset="0"/>
              </a:rPr>
              <a:t>! 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 lvl="0">
              <a:defRPr sz="1800">
                <a:effectLst/>
              </a:defRPr>
            </a:pPr>
            <a:r>
              <a:rPr sz="3564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3564" dirty="0" err="1">
                <a:latin typeface="Times New Roman" pitchFamily="18" charset="0"/>
                <a:cs typeface="Times New Roman" pitchFamily="18" charset="0"/>
              </a:rPr>
              <a:t>результате</a:t>
            </a:r>
            <a:r>
              <a:rPr sz="356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564" dirty="0" err="1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356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564" dirty="0" err="1">
                <a:latin typeface="Times New Roman" pitchFamily="18" charset="0"/>
                <a:cs typeface="Times New Roman" pitchFamily="18" charset="0"/>
              </a:rPr>
              <a:t>получаем</a:t>
            </a:r>
            <a:r>
              <a:rPr sz="356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564" dirty="0" err="1">
                <a:latin typeface="Times New Roman" pitchFamily="18" charset="0"/>
                <a:cs typeface="Times New Roman" pitchFamily="18" charset="0"/>
              </a:rPr>
              <a:t>красивую</a:t>
            </a:r>
            <a:r>
              <a:rPr sz="356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564" dirty="0" err="1">
                <a:latin typeface="Times New Roman" pitchFamily="18" charset="0"/>
                <a:cs typeface="Times New Roman" pitchFamily="18" charset="0"/>
              </a:rPr>
              <a:t>баню</a:t>
            </a:r>
            <a:r>
              <a:rPr sz="3564" dirty="0"/>
              <a:t>.</a:t>
            </a:r>
          </a:p>
        </p:txBody>
      </p:sp>
      <p:pic>
        <p:nvPicPr>
          <p:cNvPr id="138" name="image6.jpg" descr="C:\Documents and Settings\Ziga\Рабочий стол\unreal-rage\obreshetka-pod-vagonku-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19148" y="1609759"/>
            <a:ext cx="6305704" cy="4729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вопросы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Инструмент необходимый для </a:t>
            </a:r>
            <a:r>
              <a:rPr lang="ru-RU" sz="2000" dirty="0" err="1" smtClean="0">
                <a:solidFill>
                  <a:schemeClr val="tx1"/>
                </a:solidFill>
              </a:rPr>
              <a:t>шпаклевания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Последовательность действий при </a:t>
            </a:r>
            <a:r>
              <a:rPr lang="ru-RU" sz="2000" dirty="0" err="1" smtClean="0">
                <a:solidFill>
                  <a:schemeClr val="tx1"/>
                </a:solidFill>
              </a:rPr>
              <a:t>шпаклевании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задача облицовочных работ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Смысл малярных работ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Этапы при монтаже стен или потолков из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Book Antiqua"/>
                <a:cs typeface="Times New Roman" pitchFamily="18" charset="0"/>
                <a:sym typeface="Book Antiqua"/>
              </a:rPr>
              <a:t>гипсокартона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err="1">
                <a:solidFill>
                  <a:schemeClr val="tx1"/>
                </a:solidFill>
              </a:rPr>
              <a:t>Шпаклевание</a:t>
            </a:r>
            <a:r>
              <a:rPr lang="ru-RU" dirty="0">
                <a:solidFill>
                  <a:schemeClr val="tx1"/>
                </a:solidFill>
              </a:rPr>
              <a:t> стен — </a:t>
            </a:r>
            <a:r>
              <a:rPr lang="ru-RU" b="1" dirty="0">
                <a:solidFill>
                  <a:schemeClr val="tx1"/>
                </a:solidFill>
              </a:rPr>
              <a:t>это</a:t>
            </a:r>
            <a:r>
              <a:rPr lang="ru-RU" dirty="0">
                <a:solidFill>
                  <a:schemeClr val="tx1"/>
                </a:solidFill>
              </a:rPr>
              <a:t> процесс нанесения на стены особой смеси, с целью выравнивания поверхности и доведения её до финишной стадии отделки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.Б.П. Филимонов. Отделочные работы. Современные материалы и новые технологии. Москва, 2018 г. </a:t>
            </a:r>
          </a:p>
          <a:p>
            <a:pPr lvl="0"/>
            <a:r>
              <a:rPr lang="ru-RU" dirty="0" smtClean="0"/>
              <a:t>Черноус  Г.Г.Облицовочные работы  - М.: Издательский центр «Академия», 2019.-226с.</a:t>
            </a:r>
          </a:p>
          <a:p>
            <a:pPr lvl="0"/>
            <a:r>
              <a:rPr lang="ru-RU" dirty="0" smtClean="0"/>
              <a:t> Гамм Х. Современная отделка помещений с использованием комплектных систем КНАУФ.  Москва, 2019г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 НЕОБХОДИМЫЙ ДЛЯ ШПАКЛЕВАНИЯ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кой инструмент необходим для шпаклев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95386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847656" cy="11318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ИНСТРУМЕНТ НЕОБХОДИМЫЙ ДЛЯ ШПАКЛЕВАНИЯ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55427"/>
            <a:ext cx="8568952" cy="495389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Набор шпателей.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Дрель, оснащенная специальной насадкой - миксером.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Валики и кисти для грунтовки стен.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Правило.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Уровень.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Наждачная бумага.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Ручной </a:t>
            </a:r>
            <a:r>
              <a:rPr lang="ru-RU" sz="2800" dirty="0" err="1" smtClean="0">
                <a:solidFill>
                  <a:schemeClr val="tx1"/>
                </a:solidFill>
              </a:rPr>
              <a:t>шкуротер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Ёмкость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66786"/>
            <a:ext cx="8496944" cy="4926509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/>
                </a:solidFill>
              </a:rPr>
              <a:t>Последовательность действий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 Очистка стен: </a:t>
            </a:r>
            <a:r>
              <a:rPr lang="ru-RU" sz="2800" dirty="0" smtClean="0">
                <a:solidFill>
                  <a:schemeClr val="tx1"/>
                </a:solidFill>
              </a:rPr>
              <a:t>снятие старого покрытия копоти, жира.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Грунтовка:</a:t>
            </a:r>
            <a:r>
              <a:rPr lang="ru-RU" sz="2800" dirty="0" smtClean="0">
                <a:solidFill>
                  <a:schemeClr val="tx1"/>
                </a:solidFill>
              </a:rPr>
              <a:t> покрытие стен специальным жидким раствором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Стартовая шпаклевка </a:t>
            </a:r>
            <a:r>
              <a:rPr lang="ru-RU" sz="2800" dirty="0" smtClean="0">
                <a:solidFill>
                  <a:schemeClr val="tx1"/>
                </a:solidFill>
              </a:rPr>
              <a:t>(выравнивающая):</a:t>
            </a:r>
          </a:p>
          <a:p>
            <a:pPr marL="514350" indent="-514350"/>
            <a:r>
              <a:rPr lang="ru-RU" sz="2800" dirty="0" smtClean="0">
                <a:solidFill>
                  <a:schemeClr val="tx1"/>
                </a:solidFill>
              </a:rPr>
              <a:t>нанесение толстого слоя шпаклевки до 2 см 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>
                <a:solidFill>
                  <a:schemeClr val="tx1"/>
                </a:solidFill>
              </a:rPr>
              <a:t>Финишная шпаклевка: </a:t>
            </a:r>
            <a:r>
              <a:rPr lang="ru-RU" sz="2800" dirty="0" smtClean="0">
                <a:solidFill>
                  <a:schemeClr val="tx1"/>
                </a:solidFill>
              </a:rPr>
              <a:t>нанесение тонкого слоя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>
                <a:solidFill>
                  <a:schemeClr val="tx1"/>
                </a:solidFill>
              </a:rPr>
              <a:t>Шлифование наждачной бумагой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ОСНОВНЫЕ ПРАВИЛА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66787"/>
            <a:ext cx="8568952" cy="22448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Наносить шпаклевку только на очищенную поверхность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Каждый новый слой наносится ТОЛЬКО ПОСЛЕ ПОЛНОГО ВЫСЫХАНИЯ предыдущего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Для обработки ровных углов используй угловой шпатель</a:t>
            </a:r>
          </a:p>
          <a:p>
            <a:endParaRPr lang="ru-RU" sz="2400" dirty="0"/>
          </a:p>
        </p:txBody>
      </p:sp>
      <p:pic>
        <p:nvPicPr>
          <p:cNvPr id="4" name="Picture 2" descr="Шпаклевание уг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3796"/>
            <a:ext cx="8640960" cy="285420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2478880" y="548680"/>
            <a:ext cx="4186240" cy="64294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600" dirty="0" err="1"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Малярные</a:t>
            </a:r>
            <a:r>
              <a:rPr sz="3600" dirty="0"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3600" dirty="0" err="1"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</a:rPr>
              <a:t>работы</a:t>
            </a:r>
            <a:endParaRPr sz="3600" dirty="0">
              <a:effectLst>
                <a:outerShdw blurRad="114300" dist="101600" dir="27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571042" cy="768893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A6D0DF"/>
                </a:solidFill>
                <a:latin typeface="Arial Bold"/>
                <a:ea typeface="Arial Bold"/>
                <a:cs typeface="Arial Bold"/>
                <a:sym typeface="Arial Bold"/>
              </a:rPr>
              <a:t>	</a:t>
            </a:r>
            <a:endParaRPr lang="ru-RU" sz="2400" dirty="0" smtClean="0">
              <a:solidFill>
                <a:srgbClr val="A6D0D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Под</a:t>
            </a:r>
            <a:r>
              <a:rPr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малярными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работами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подразумевается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окраска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различных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отштукатуренных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,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каменных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,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металлических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и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деревянных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поверхностей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.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Смысл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малярных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работ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состоит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в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окраске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поверхности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цветными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или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же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бесцветными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составами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,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которые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при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высыхании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образуют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</a:t>
            </a:r>
            <a:r>
              <a:rPr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пленку</a:t>
            </a:r>
            <a:r>
              <a:rPr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.</a:t>
            </a:r>
          </a:p>
          <a:p>
            <a:pPr lvl="0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6597352"/>
          </a:xfrm>
          <a:prstGeom prst="rect">
            <a:avLst/>
          </a:prstGeom>
        </p:spPr>
        <p:txBody>
          <a:bodyPr/>
          <a:lstStyle/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Окраска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любых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поверхностей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состоит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из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нескольких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операций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,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которые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делятся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 </a:t>
            </a:r>
            <a:r>
              <a:rPr sz="1960" b="1" dirty="0" err="1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на</a:t>
            </a:r>
            <a:r>
              <a:rPr sz="1960" b="1" dirty="0">
                <a:solidFill>
                  <a:srgbClr val="262626"/>
                </a:solidFill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:</a:t>
            </a:r>
          </a:p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960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подготовку</a:t>
            </a:r>
            <a:r>
              <a:rPr sz="196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96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окраску</a:t>
            </a:r>
            <a:endParaRPr sz="1960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960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непосредственно</a:t>
            </a:r>
            <a:r>
              <a:rPr sz="196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окраску</a:t>
            </a:r>
            <a:r>
              <a:rPr sz="196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b="1" i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Подготовка</a:t>
            </a:r>
            <a:r>
              <a:rPr sz="1960" b="1" i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i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поверхности</a:t>
            </a:r>
            <a:r>
              <a:rPr sz="1960" b="1" i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под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окраску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включает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в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себя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: </a:t>
            </a:r>
            <a:r>
              <a:rPr sz="1960" b="1" i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очистку</a:t>
            </a:r>
            <a:r>
              <a:rPr sz="1960" b="1" i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i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поверхности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, </a:t>
            </a:r>
            <a:r>
              <a:rPr sz="1960" b="1" i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выравнивание</a:t>
            </a:r>
            <a:r>
              <a:rPr sz="1960" b="1" i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, </a:t>
            </a:r>
            <a:r>
              <a:rPr sz="1960" b="1" i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огрунтовку</a:t>
            </a:r>
            <a:r>
              <a:rPr sz="1960" b="1" i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,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следующие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действие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после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b="1" dirty="0" err="1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огрунтовки</a:t>
            </a:r>
            <a:r>
              <a:rPr sz="1960" b="1" dirty="0">
                <a:latin typeface="Times New Roman" pitchFamily="18" charset="0"/>
                <a:ea typeface="Book Antiqua Bold"/>
                <a:cs typeface="Times New Roman" pitchFamily="18" charset="0"/>
                <a:sym typeface="Book Antiqua Bold"/>
              </a:rPr>
              <a:t> 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шпатлевание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dirty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нанесение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равномерным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слоем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 в 1-3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мм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шпатлевачного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состава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огрунтованную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поверхность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Шлифование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сглаживание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устранение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неровностей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малярных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осуществляют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каждой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подмазки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шпатлевки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шлифовальными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машинами</a:t>
            </a:r>
            <a:r>
              <a:rPr sz="19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dirty="0" err="1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latin typeface="Times New Roman" pitchFamily="18" charset="0"/>
                <a:cs typeface="Times New Roman" pitchFamily="18" charset="0"/>
              </a:rPr>
              <a:t>окраски</a:t>
            </a:r>
            <a:r>
              <a:rPr sz="196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71688" algn="ctr" defTabSz="896111">
              <a:defRPr sz="1800">
                <a:solidFill>
                  <a:srgbClr val="000000"/>
                </a:solidFill>
              </a:defRPr>
            </a:pPr>
            <a:r>
              <a:rPr sz="1960" dirty="0">
                <a:solidFill>
                  <a:srgbClr val="FF83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подготовительного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слоя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огрунтовка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покраска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жидкими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окрасочными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составами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Огрунтовку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выполняют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пропитки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прочное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сцепление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последующих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окрасочных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слоев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придает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sz="19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9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однородность</a:t>
            </a:r>
            <a:r>
              <a:rPr sz="1960" dirty="0">
                <a:solidFill>
                  <a:srgbClr val="FF8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71688" algn="just" defTabSz="896111">
              <a:defRPr sz="1800">
                <a:solidFill>
                  <a:srgbClr val="000000"/>
                </a:solidFill>
              </a:defRPr>
            </a:pPr>
            <a:endParaRPr sz="1960" dirty="0">
              <a:solidFill>
                <a:srgbClr val="533EA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71688" algn="just" defTabSz="896111">
              <a:defRPr sz="1800">
                <a:solidFill>
                  <a:srgbClr val="000000"/>
                </a:solidFill>
              </a:defRPr>
            </a:pPr>
            <a:r>
              <a:rPr sz="19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blurRad="127000" dist="101600" dir="27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27000" dist="101600" dir="27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blurRad="190500" dist="228600" dir="2700000" rotWithShape="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blurRad="127000" dist="101600" dir="27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887</Words>
  <Application>Microsoft Office PowerPoint</Application>
  <PresentationFormat>Экран (4:3)</PresentationFormat>
  <Paragraphs>119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Default</vt:lpstr>
      <vt:lpstr>  Внутренняя отделка помещения  Цель урока: ознакомить студентов с темой   «Внутренняя отделка помещения» Задачи урока: Изучить основные понятия -Штукатурные работы  -Малярные работы  -Облицовочные работы  вопросов. Привить интерес к дисциплине и специальности</vt:lpstr>
      <vt:lpstr>Слайд 2</vt:lpstr>
      <vt:lpstr>Слайд 3</vt:lpstr>
      <vt:lpstr>ИНСТРУМЕНТ НЕОБХОДИМЫЙ ДЛЯ ШПАКЛЕВАНИЯ</vt:lpstr>
      <vt:lpstr>ИНСТРУМЕНТ НЕОБХОДИМЫЙ ДЛЯ ШПАКЛЕВАНИЯ </vt:lpstr>
      <vt:lpstr>Слайд 6</vt:lpstr>
      <vt:lpstr>ОСНОВНЫЕ ПРАВИЛА!</vt:lpstr>
      <vt:lpstr>Малярные работы</vt:lpstr>
      <vt:lpstr>Слайд 9</vt:lpstr>
      <vt:lpstr>Слайд 10</vt:lpstr>
      <vt:lpstr>Штукатурные работы</vt:lpstr>
      <vt:lpstr>Облицовочные работы</vt:lpstr>
      <vt:lpstr>Монтаж стен, потолков и перегородок листами ГКЛ по металлическому каркасу</vt:lpstr>
      <vt:lpstr>1 этап установки листов гипсокартона    На этом этапе производится разметка помещения </vt:lpstr>
      <vt:lpstr>2 этап при монтаже стен или потолков из гипсокартона   На данном этапе производится  установка креплений и выравнивание относительно горизонта, несущих металлических профилей</vt:lpstr>
      <vt:lpstr>3 этап  На этом этапе с помощью саморезов на металлокаркас производится крепление гипсокартонных листов. </vt:lpstr>
      <vt:lpstr>4 этап монтажа стен и потолков из гискокартона Заключительный этап, на котором производится   шпаклевка и покраска поверхностей потолка и стен.</vt:lpstr>
      <vt:lpstr>Слайд 18</vt:lpstr>
      <vt:lpstr>Слайд 19</vt:lpstr>
      <vt:lpstr>Обшивка вагонкой. БАНЯ </vt:lpstr>
      <vt:lpstr>Подготовительные работы</vt:lpstr>
      <vt:lpstr>Слайд 22</vt:lpstr>
      <vt:lpstr>Слайд 23</vt:lpstr>
      <vt:lpstr>Утепление и пароизоляция стен</vt:lpstr>
      <vt:lpstr>Слайд 25</vt:lpstr>
      <vt:lpstr>Слайд 26</vt:lpstr>
      <vt:lpstr>Обшивка бани вагонкой </vt:lpstr>
      <vt:lpstr>В результате мы получаем красивую баню.</vt:lpstr>
      <vt:lpstr>Слайд 29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MrVlaD237</dc:creator>
  <cp:lastModifiedBy>avanesyan</cp:lastModifiedBy>
  <cp:revision>11</cp:revision>
  <dcterms:modified xsi:type="dcterms:W3CDTF">2021-05-17T07:59:20Z</dcterms:modified>
</cp:coreProperties>
</file>