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6" r:id="rId4"/>
    <p:sldId id="258" r:id="rId5"/>
    <p:sldId id="259" r:id="rId6"/>
    <p:sldId id="260" r:id="rId7"/>
    <p:sldId id="263" r:id="rId8"/>
    <p:sldId id="267" r:id="rId9"/>
    <p:sldId id="264" r:id="rId10"/>
    <p:sldId id="262" r:id="rId11"/>
    <p:sldId id="261"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xmlns="">
        <p14:section name="Раздел по умолчанию" id="{11C98CE3-E713-405C-8FDF-EF5DFE83025C}">
          <p14:sldIdLst>
            <p14:sldId id="256"/>
            <p14:sldId id="265"/>
            <p14:sldId id="266"/>
            <p14:sldId id="258"/>
            <p14:sldId id="259"/>
            <p14:sldId id="260"/>
            <p14:sldId id="263"/>
            <p14:sldId id="267"/>
            <p14:sldId id="264"/>
            <p14:sldId id="262"/>
            <p14:sldId id="261"/>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222682502"/>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3488037192"/>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3239503576"/>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32A9BA-AE55-4612-AE42-69F2AE9D15D2}" type="slidenum">
              <a:rPr lang="ru-RU" smtClean="0"/>
              <a:pPr/>
              <a:t>‹#›</a:t>
            </a:fld>
            <a:endParaRPr lang="ru-RU"/>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xmlns="" val="3654560821"/>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3081924952"/>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2632889629"/>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3828521725"/>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885289377"/>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2498833663"/>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208591536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2312020328"/>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1743517111"/>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2542856884"/>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53540674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2289610300"/>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2329441000"/>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7F5ECF7-3772-4AA3-A3AE-0276ADF00BCD}" type="datetimeFigureOut">
              <a:rPr lang="ru-RU" smtClean="0"/>
              <a:pPr/>
              <a:t>17.05.2021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2421711190"/>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B7F5ECF7-3772-4AA3-A3AE-0276ADF00BCD}" type="datetimeFigureOut">
              <a:rPr lang="ru-RU" smtClean="0"/>
              <a:pPr/>
              <a:t>17.05.2021</a:t>
            </a:fld>
            <a:endParaRPr lang="ru-RU"/>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ru-RU"/>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932A9BA-AE55-4612-AE42-69F2AE9D15D2}" type="slidenum">
              <a:rPr lang="ru-RU" smtClean="0"/>
              <a:pPr/>
              <a:t>‹#›</a:t>
            </a:fld>
            <a:endParaRPr lang="ru-RU"/>
          </a:p>
        </p:txBody>
      </p:sp>
    </p:spTree>
    <p:extLst>
      <p:ext uri="{BB962C8B-B14F-4D97-AF65-F5344CB8AC3E}">
        <p14:creationId xmlns:p14="http://schemas.microsoft.com/office/powerpoint/2010/main" xmlns="" val="670714479"/>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ransition spd="slow">
    <p:cover/>
  </p:transition>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5097" y="2490652"/>
            <a:ext cx="9156488" cy="1219200"/>
          </a:xfrm>
        </p:spPr>
        <p:txBody>
          <a:bodyPr>
            <a:noAutofit/>
          </a:bodyPr>
          <a:lstStyle/>
          <a:p>
            <a:r>
              <a:rPr lang="ru-RU" sz="4000" b="1" dirty="0">
                <a:latin typeface="Times New Roman" panose="02020603050405020304" pitchFamily="18" charset="0"/>
                <a:cs typeface="Times New Roman" panose="02020603050405020304" pitchFamily="18" charset="0"/>
              </a:rPr>
              <a:t>Михайлов Владимир Андреевич</a:t>
            </a:r>
          </a:p>
        </p:txBody>
      </p:sp>
      <p:sp>
        <p:nvSpPr>
          <p:cNvPr id="5" name="TextBox 4"/>
          <p:cNvSpPr txBox="1"/>
          <p:nvPr/>
        </p:nvSpPr>
        <p:spPr>
          <a:xfrm>
            <a:off x="3597336" y="3840479"/>
            <a:ext cx="4566186" cy="461665"/>
          </a:xfrm>
          <a:prstGeom prst="rect">
            <a:avLst/>
          </a:prstGeom>
          <a:noFill/>
        </p:spPr>
        <p:txBody>
          <a:bodyPr wrap="none" rtlCol="0">
            <a:spAutoFit/>
          </a:bodyPr>
          <a:lstStyle/>
          <a:p>
            <a:r>
              <a:rPr lang="ru-RU" sz="2400" dirty="0">
                <a:latin typeface="Times New Roman" panose="02020603050405020304" pitchFamily="18" charset="0"/>
                <a:cs typeface="Times New Roman" panose="02020603050405020304" pitchFamily="18" charset="0"/>
              </a:rPr>
              <a:t>6</a:t>
            </a:r>
            <a:r>
              <a:rPr lang="ru-RU" sz="2400" dirty="0" smtClean="0">
                <a:latin typeface="Times New Roman" panose="02020603050405020304" pitchFamily="18" charset="0"/>
                <a:cs typeface="Times New Roman" panose="02020603050405020304" pitchFamily="18" charset="0"/>
              </a:rPr>
              <a:t> апреля 1919 - 15 сентября 1943 </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66468469"/>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Улица в Новороссийске</a:t>
            </a:r>
            <a:endParaRPr lang="ru-RU" dirty="0"/>
          </a:p>
        </p:txBody>
      </p:sp>
      <p:sp>
        <p:nvSpPr>
          <p:cNvPr id="3" name="Объект 2"/>
          <p:cNvSpPr>
            <a:spLocks noGrp="1"/>
          </p:cNvSpPr>
          <p:nvPr>
            <p:ph idx="1"/>
          </p:nvPr>
        </p:nvSpPr>
        <p:spPr>
          <a:xfrm>
            <a:off x="913795" y="1732449"/>
            <a:ext cx="10353762" cy="1533265"/>
          </a:xfrm>
        </p:spPr>
        <p:txBody>
          <a:bodyPr/>
          <a:lstStyle/>
          <a:p>
            <a:r>
              <a:rPr lang="ru-RU" dirty="0">
                <a:effectLst/>
              </a:rPr>
              <a:t> В целях увековечения памяти об </a:t>
            </a:r>
            <a:r>
              <a:rPr lang="ru-RU" dirty="0" smtClean="0">
                <a:effectLst/>
              </a:rPr>
              <a:t>защитниках Родины</a:t>
            </a:r>
            <a:r>
              <a:rPr lang="en-US" dirty="0" smtClean="0">
                <a:effectLst/>
              </a:rPr>
              <a:t>, </a:t>
            </a:r>
            <a:r>
              <a:rPr lang="ru-RU" dirty="0" smtClean="0">
                <a:effectLst/>
              </a:rPr>
              <a:t>- </a:t>
            </a:r>
            <a:r>
              <a:rPr lang="ru-RU" dirty="0">
                <a:effectLst/>
              </a:rPr>
              <a:t>исполнительный комитет утвердил переименование 2-х улиц, в том числе и улицу 4-я Траншея в улицу Михайлова</a:t>
            </a:r>
            <a:endParaRPr lang="ru-RU" dirty="0"/>
          </a:p>
        </p:txBody>
      </p:sp>
      <p:pic>
        <p:nvPicPr>
          <p:cNvPr id="4098" name="Picture 2" descr="https://admnvrsk.ru/upload/iblock/784/784281759541302b9c21095de4d15c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8516" y="2960915"/>
            <a:ext cx="5277207" cy="3139938"/>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Из истории переименования улиц Новороссийска. Улица, названная в честь  Героя Советского Союза Владимира Андреевича Михайлова :: Новости ::  Управление архива :: Управления :: Подразделения - Администрация и  городская Дума муниципального образования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1002" y="2960915"/>
            <a:ext cx="5464882" cy="31399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4808908"/>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0583" y="2211699"/>
            <a:ext cx="10353762" cy="970450"/>
          </a:xfrm>
        </p:spPr>
        <p:txBody>
          <a:bodyPr/>
          <a:lstStyle/>
          <a:p>
            <a:r>
              <a:rPr lang="ru-RU" dirty="0" smtClean="0"/>
              <a:t>Источники</a:t>
            </a:r>
            <a:endParaRPr lang="ru-RU" dirty="0"/>
          </a:p>
        </p:txBody>
      </p:sp>
      <p:sp>
        <p:nvSpPr>
          <p:cNvPr id="3" name="Объект 2"/>
          <p:cNvSpPr>
            <a:spLocks noGrp="1"/>
          </p:cNvSpPr>
          <p:nvPr>
            <p:ph idx="1"/>
          </p:nvPr>
        </p:nvSpPr>
        <p:spPr>
          <a:xfrm>
            <a:off x="800583" y="3469810"/>
            <a:ext cx="10353762" cy="4058751"/>
          </a:xfrm>
        </p:spPr>
        <p:txBody>
          <a:bodyPr/>
          <a:lstStyle/>
          <a:p>
            <a:r>
              <a:rPr lang="en-US" dirty="0" smtClean="0"/>
              <a:t>pochta-polevaya.ru</a:t>
            </a:r>
            <a:endParaRPr lang="ru-RU" dirty="0" smtClean="0"/>
          </a:p>
          <a:p>
            <a:r>
              <a:rPr lang="en-US" dirty="0" smtClean="0"/>
              <a:t>warheroes.ru</a:t>
            </a:r>
            <a:endParaRPr lang="ru-RU" dirty="0" smtClean="0"/>
          </a:p>
          <a:p>
            <a:r>
              <a:rPr lang="en-US" dirty="0" smtClean="0"/>
              <a:t>admnvrsk.ru</a:t>
            </a:r>
            <a:endParaRPr lang="ru-RU" dirty="0" smtClean="0"/>
          </a:p>
          <a:p>
            <a:r>
              <a:rPr lang="en-US" dirty="0" smtClean="0"/>
              <a:t>victorymuseum.ru</a:t>
            </a:r>
            <a:endParaRPr lang="ru-RU" dirty="0" smtClean="0"/>
          </a:p>
          <a:p>
            <a:r>
              <a:rPr lang="en-US" dirty="0" smtClean="0"/>
              <a:t>wikipedia.org</a:t>
            </a:r>
            <a:endParaRPr lang="ru-RU" dirty="0"/>
          </a:p>
        </p:txBody>
      </p:sp>
      <p:sp>
        <p:nvSpPr>
          <p:cNvPr id="4" name="Заголовок 1"/>
          <p:cNvSpPr txBox="1">
            <a:spLocks/>
          </p:cNvSpPr>
          <p:nvPr/>
        </p:nvSpPr>
        <p:spPr>
          <a:xfrm>
            <a:off x="800583" y="953588"/>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dirty="0" smtClean="0"/>
              <a:t>Спасибо за внимание!</a:t>
            </a:r>
            <a:endParaRPr lang="ru-RU" dirty="0"/>
          </a:p>
        </p:txBody>
      </p:sp>
    </p:spTree>
    <p:extLst>
      <p:ext uri="{BB962C8B-B14F-4D97-AF65-F5344CB8AC3E}">
        <p14:creationId xmlns:p14="http://schemas.microsoft.com/office/powerpoint/2010/main" xmlns="" val="2202673022"/>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Биография</a:t>
            </a:r>
            <a:endParaRPr lang="ru-RU" dirty="0"/>
          </a:p>
        </p:txBody>
      </p:sp>
      <p:sp>
        <p:nvSpPr>
          <p:cNvPr id="3" name="Объект 2"/>
          <p:cNvSpPr>
            <a:spLocks noGrp="1"/>
          </p:cNvSpPr>
          <p:nvPr>
            <p:ph idx="1"/>
          </p:nvPr>
        </p:nvSpPr>
        <p:spPr>
          <a:xfrm>
            <a:off x="913795" y="2176588"/>
            <a:ext cx="10353762" cy="1916442"/>
          </a:xfrm>
        </p:spPr>
        <p:txBody>
          <a:bodyPr/>
          <a:lstStyle/>
          <a:p>
            <a:r>
              <a:rPr lang="ru-RU" dirty="0">
                <a:effectLst/>
              </a:rPr>
              <a:t>Родился </a:t>
            </a:r>
            <a:r>
              <a:rPr lang="ru-RU" dirty="0" smtClean="0">
                <a:effectLst/>
              </a:rPr>
              <a:t>6 </a:t>
            </a:r>
            <a:r>
              <a:rPr lang="ru-RU" dirty="0">
                <a:effectLst/>
              </a:rPr>
              <a:t>апреля 1919 года в городе Петроград, ныне Санкт-Петербург, в семье рабочего. </a:t>
            </a:r>
            <a:endParaRPr lang="ru-RU" dirty="0" smtClean="0">
              <a:effectLst/>
            </a:endParaRPr>
          </a:p>
          <a:p>
            <a:r>
              <a:rPr lang="ru-RU" dirty="0" smtClean="0">
                <a:effectLst/>
              </a:rPr>
              <a:t>Окончил </a:t>
            </a:r>
            <a:r>
              <a:rPr lang="ru-RU" dirty="0">
                <a:effectLst/>
              </a:rPr>
              <a:t>семь классов неполной средней школы. </a:t>
            </a:r>
            <a:endParaRPr lang="ru-RU" dirty="0"/>
          </a:p>
        </p:txBody>
      </p:sp>
      <p:pic>
        <p:nvPicPr>
          <p:cNvPr id="1028" name="Picture 4" descr="Оборона Петрограда — Википедия"/>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61926" y="3802244"/>
            <a:ext cx="2857500" cy="2095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2226010"/>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Служба</a:t>
            </a:r>
            <a:endParaRPr lang="ru-RU" dirty="0"/>
          </a:p>
        </p:txBody>
      </p:sp>
      <p:sp>
        <p:nvSpPr>
          <p:cNvPr id="3" name="Объект 2"/>
          <p:cNvSpPr>
            <a:spLocks noGrp="1"/>
          </p:cNvSpPr>
          <p:nvPr>
            <p:ph idx="1"/>
          </p:nvPr>
        </p:nvSpPr>
        <p:spPr>
          <a:xfrm>
            <a:off x="913795" y="1706323"/>
            <a:ext cx="10353762" cy="4058751"/>
          </a:xfrm>
        </p:spPr>
        <p:txBody>
          <a:bodyPr/>
          <a:lstStyle/>
          <a:p>
            <a:r>
              <a:rPr lang="ru-RU" dirty="0">
                <a:effectLst/>
              </a:rPr>
              <a:t>В 1939 году Михайлов был призван на службу в Рабоче-крестьянскую Красную Армию. </a:t>
            </a:r>
            <a:endParaRPr lang="ru-RU" dirty="0" smtClean="0">
              <a:effectLst/>
            </a:endParaRPr>
          </a:p>
          <a:p>
            <a:r>
              <a:rPr lang="ru-RU" dirty="0" smtClean="0">
                <a:effectLst/>
              </a:rPr>
              <a:t>В </a:t>
            </a:r>
            <a:r>
              <a:rPr lang="ru-RU" dirty="0">
                <a:effectLst/>
              </a:rPr>
              <a:t>1943 </a:t>
            </a:r>
            <a:r>
              <a:rPr lang="ru-RU" dirty="0" smtClean="0">
                <a:effectLst/>
              </a:rPr>
              <a:t>году </a:t>
            </a:r>
            <a:r>
              <a:rPr lang="ru-RU" dirty="0">
                <a:effectLst/>
              </a:rPr>
              <a:t>окончил школу младших командиров.</a:t>
            </a:r>
          </a:p>
          <a:p>
            <a:r>
              <a:rPr lang="ru-RU" dirty="0" smtClean="0">
                <a:effectLst/>
              </a:rPr>
              <a:t>В боях </a:t>
            </a:r>
            <a:r>
              <a:rPr lang="ru-RU" dirty="0">
                <a:effectLst/>
              </a:rPr>
              <a:t>Великой Отечественной войны с июня 1943 года. Воевал на Северо-Кавказском фронте. </a:t>
            </a:r>
            <a:endParaRPr lang="ru-RU" dirty="0"/>
          </a:p>
        </p:txBody>
      </p:sp>
      <p:pic>
        <p:nvPicPr>
          <p:cNvPr id="6146" name="Picture 2" descr="Рабоче-крестьянская Красная армия — Википедия"/>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2864" y="3735698"/>
            <a:ext cx="2717075" cy="2717075"/>
          </a:xfrm>
          <a:prstGeom prst="rect">
            <a:avLst/>
          </a:prstGeom>
          <a:noFill/>
          <a:extLst>
            <a:ext uri="{909E8E84-426E-40DD-AFC4-6F175D3DCCD1}">
              <a14:hiddenFill xmlns:a14="http://schemas.microsoft.com/office/drawing/2010/main" xmlns="">
                <a:solidFill>
                  <a:srgbClr val="FFFFFF"/>
                </a:solidFill>
              </a14:hiddenFill>
            </a:ext>
          </a:extLst>
        </p:spPr>
      </p:pic>
      <p:pic>
        <p:nvPicPr>
          <p:cNvPr id="6150" name="Picture 6" descr="Младший лейтенант - Wikiwan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95919" y="3735698"/>
            <a:ext cx="1085658" cy="27141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21175594"/>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Заслуги</a:t>
            </a:r>
            <a:endParaRPr lang="ru-RU" dirty="0"/>
          </a:p>
        </p:txBody>
      </p:sp>
      <p:sp>
        <p:nvSpPr>
          <p:cNvPr id="3" name="Объект 2"/>
          <p:cNvSpPr>
            <a:spLocks noGrp="1"/>
          </p:cNvSpPr>
          <p:nvPr>
            <p:ph idx="1"/>
          </p:nvPr>
        </p:nvSpPr>
        <p:spPr/>
        <p:txBody>
          <a:bodyPr/>
          <a:lstStyle/>
          <a:p>
            <a:r>
              <a:rPr lang="ru-RU" dirty="0"/>
              <a:t>12 августа 1943 года командир танка 2-го танкового батальона гвардии младший лейтенант В.А. Михайлов в бою в районе хутора </a:t>
            </a:r>
            <a:r>
              <a:rPr lang="ru-RU" dirty="0" smtClean="0"/>
              <a:t>Ленинский</a:t>
            </a:r>
            <a:r>
              <a:rPr lang="en-US" dirty="0" smtClean="0"/>
              <a:t>,</a:t>
            </a:r>
            <a:r>
              <a:rPr lang="ru-RU" dirty="0" smtClean="0"/>
              <a:t> </a:t>
            </a:r>
            <a:r>
              <a:rPr lang="ru-RU" dirty="0"/>
              <a:t>Краснодарского края огнём своей пушки уничтожил одну противотанковую пушку, два пулемёта и 15 солдат и офицеров противника, за что был награжден медалью "За отвагу". </a:t>
            </a:r>
          </a:p>
        </p:txBody>
      </p:sp>
      <p:pic>
        <p:nvPicPr>
          <p:cNvPr id="1028" name="Picture 4" descr="Медаль «За отвагу» (СССР) — Википедия"/>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28676" y="3533185"/>
            <a:ext cx="1524000" cy="26384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50493095"/>
      </p:ext>
    </p:extLst>
  </p:cSld>
  <p:clrMapOvr>
    <a:masterClrMapping/>
  </p:clrMapOvr>
  <p:transition spd="slow">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Заслуги</a:t>
            </a:r>
            <a:endParaRPr lang="ru-RU" dirty="0"/>
          </a:p>
        </p:txBody>
      </p:sp>
      <p:sp>
        <p:nvSpPr>
          <p:cNvPr id="3" name="Объект 2"/>
          <p:cNvSpPr>
            <a:spLocks noGrp="1"/>
          </p:cNvSpPr>
          <p:nvPr>
            <p:ph idx="1"/>
          </p:nvPr>
        </p:nvSpPr>
        <p:spPr/>
        <p:txBody>
          <a:bodyPr/>
          <a:lstStyle/>
          <a:p>
            <a:r>
              <a:rPr lang="ru-RU" dirty="0">
                <a:effectLst/>
              </a:rPr>
              <a:t>15 сентября 1943 года, разогнавшись на своём танке Т-34 до предельной скорости, экипаж ворвался в опорный пункт противника </a:t>
            </a:r>
            <a:r>
              <a:rPr lang="ru-RU" dirty="0" smtClean="0">
                <a:effectLst/>
              </a:rPr>
              <a:t>и уничтожил </a:t>
            </a:r>
            <a:r>
              <a:rPr lang="ru-RU" dirty="0">
                <a:effectLst/>
              </a:rPr>
              <a:t>до 50 пулемётов, раздавил танком несколько противотанковых пушек и уничтожил более 200 гитлеровских солдат и офицеров.</a:t>
            </a:r>
            <a:endParaRPr lang="ru-RU" dirty="0"/>
          </a:p>
        </p:txBody>
      </p:sp>
      <p:pic>
        <p:nvPicPr>
          <p:cNvPr id="2052" name="Picture 4" descr="Медаль «Золотая Звезда» — Global wiki. Wargaming.n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07864" y="3553098"/>
            <a:ext cx="1762922" cy="29323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0149210"/>
      </p:ext>
    </p:extLst>
  </p:cSld>
  <p:clrMapOvr>
    <a:masterClrMapping/>
  </p:clrMapOvr>
  <p:transition spd="slow">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Последняя борьба</a:t>
            </a:r>
            <a:endParaRPr lang="ru-RU" dirty="0"/>
          </a:p>
        </p:txBody>
      </p:sp>
      <p:sp>
        <p:nvSpPr>
          <p:cNvPr id="3" name="Объект 2"/>
          <p:cNvSpPr>
            <a:spLocks noGrp="1"/>
          </p:cNvSpPr>
          <p:nvPr>
            <p:ph idx="1"/>
          </p:nvPr>
        </p:nvSpPr>
        <p:spPr/>
        <p:txBody>
          <a:bodyPr/>
          <a:lstStyle/>
          <a:p>
            <a:r>
              <a:rPr lang="ru-RU" dirty="0">
                <a:effectLst/>
              </a:rPr>
              <a:t>В момент преследования фашистов танк Т-34 был подожжён вражеским снарядом и окружён солдатами противника, которые предложили танкистам сдаться в плен. В ответ на это из танка раздались новые пулемётные очереди и участилась стрельба из пушки. Вторым вражеским снарядом члены экипажа были ранены. Истекая кровью, отважные танкисты продолжали вести огонь из горящего и осажденного танка до тех пор, пока в нём не осталось ни одного боеприпаса. </a:t>
            </a:r>
            <a:endParaRPr lang="ru-RU" dirty="0"/>
          </a:p>
        </p:txBody>
      </p:sp>
      <p:pic>
        <p:nvPicPr>
          <p:cNvPr id="3074" name="Picture 2" descr="Орден Ленина — Википедия"/>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49562" y="3761824"/>
            <a:ext cx="1482227" cy="29522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3037289"/>
      </p:ext>
    </p:extLst>
  </p:cSld>
  <p:clrMapOvr>
    <a:masterClrMapping/>
  </p:clrMapOvr>
  <p:transition spd="slow">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Последняя борьба</a:t>
            </a:r>
            <a:endParaRPr lang="ru-RU" dirty="0"/>
          </a:p>
        </p:txBody>
      </p:sp>
      <p:sp>
        <p:nvSpPr>
          <p:cNvPr id="3" name="Объект 2"/>
          <p:cNvSpPr>
            <a:spLocks noGrp="1"/>
          </p:cNvSpPr>
          <p:nvPr>
            <p:ph idx="1"/>
          </p:nvPr>
        </p:nvSpPr>
        <p:spPr/>
        <p:txBody>
          <a:bodyPr/>
          <a:lstStyle/>
          <a:p>
            <a:r>
              <a:rPr lang="ru-RU" dirty="0">
                <a:effectLst/>
              </a:rPr>
              <a:t>В этом бою гвардии младший лейтенант В.А. Михайлов погиб вместе со своим экипажем, но их геройские действия предрешили дальнейший успех наших войск. Воспользовавшись замешательством противника, наши части продолжили теснить врага, очищая одну улицу Новороссийска за другой до полного освобождения города от фашистских захватчиков</a:t>
            </a:r>
            <a:r>
              <a:rPr lang="ru-RU" dirty="0" smtClean="0">
                <a:effectLst/>
              </a:rPr>
              <a:t>. Похоронен в Новороссийске.</a:t>
            </a:r>
            <a:endParaRPr lang="ru-RU" dirty="0"/>
          </a:p>
        </p:txBody>
      </p:sp>
      <p:pic>
        <p:nvPicPr>
          <p:cNvPr id="2052" name="Picture 4" descr="Т-34-76 (ModelStroy). Фото: diecast_43 — LiveJourn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66308" y="3446935"/>
            <a:ext cx="4850675" cy="32353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6860119"/>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Награды</a:t>
            </a:r>
            <a:endParaRPr lang="ru-RU" dirty="0"/>
          </a:p>
        </p:txBody>
      </p:sp>
      <p:sp>
        <p:nvSpPr>
          <p:cNvPr id="3" name="Объект 2"/>
          <p:cNvSpPr>
            <a:spLocks noGrp="1"/>
          </p:cNvSpPr>
          <p:nvPr>
            <p:ph idx="1"/>
          </p:nvPr>
        </p:nvSpPr>
        <p:spPr/>
        <p:txBody>
          <a:bodyPr/>
          <a:lstStyle/>
          <a:p>
            <a:r>
              <a:rPr lang="ru-RU" dirty="0">
                <a:effectLst/>
              </a:rPr>
              <a:t>Указом Президиума Верховного Совета СССР от 16 мая 1944 года гвардии младший лейтенант Владимир Андреевич Михайлов посмертно был удостоен высокого звания Героя Советского Союза. Также был награждён орденом Ленина и рядом медалей.</a:t>
            </a:r>
            <a:endParaRPr lang="ru-RU" dirty="0"/>
          </a:p>
        </p:txBody>
      </p:sp>
      <p:pic>
        <p:nvPicPr>
          <p:cNvPr id="4" name="Picture 4" descr="Медаль «Золотая Звезда» — Global wiki. Wargaming.net"/>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09215" y="3585742"/>
            <a:ext cx="1762922" cy="293232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Медаль «За отвагу» (СССР) — Википедия"/>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96035" y="3585742"/>
            <a:ext cx="1524000" cy="2638426"/>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2" descr="Орден Ленина — Википедия"/>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972137" y="3433343"/>
            <a:ext cx="1482227" cy="29522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3079873"/>
      </p:ext>
    </p:extLst>
  </p:cSld>
  <p:clrMapOvr>
    <a:masterClrMapping/>
  </p:clrMapOvr>
  <p:transition spd="slow">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Мемориал</a:t>
            </a:r>
            <a:endParaRPr lang="ru-RU" dirty="0"/>
          </a:p>
        </p:txBody>
      </p:sp>
      <p:sp>
        <p:nvSpPr>
          <p:cNvPr id="3" name="Объект 2"/>
          <p:cNvSpPr>
            <a:spLocks noGrp="1"/>
          </p:cNvSpPr>
          <p:nvPr>
            <p:ph idx="1"/>
          </p:nvPr>
        </p:nvSpPr>
        <p:spPr/>
        <p:txBody>
          <a:bodyPr/>
          <a:lstStyle/>
          <a:p>
            <a:r>
              <a:rPr lang="ru-RU" dirty="0"/>
              <a:t>6 мая 1980 года перед зданием школы № 7 города Новороссийска установлен двухметровый мемориальный знак с текстом: «Здесь 15 сентября 1943 г. совершил героический подвиг экипаж танка Т-34 5-й Гвардейской танковой бригады»</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568406" y="3115502"/>
            <a:ext cx="4699151" cy="3017119"/>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13795" y="3112906"/>
            <a:ext cx="3975191" cy="3019715"/>
          </a:xfrm>
          <a:prstGeom prst="rect">
            <a:avLst/>
          </a:prstGeom>
        </p:spPr>
      </p:pic>
    </p:spTree>
    <p:extLst>
      <p:ext uri="{BB962C8B-B14F-4D97-AF65-F5344CB8AC3E}">
        <p14:creationId xmlns:p14="http://schemas.microsoft.com/office/powerpoint/2010/main" xmlns="" val="1010147854"/>
      </p:ext>
    </p:extLst>
  </p:cSld>
  <p:clrMapOvr>
    <a:masterClrMapping/>
  </p:clrMapOvr>
  <p:transition spd="slow">
    <p:cov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рифель">
  <a:themeElements>
    <a:clrScheme name="Грифель">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Грифель">
      <a:maj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ифель">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xmlns=""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TM04033929[[fn=Сланец]]</Template>
  <TotalTime>131</TotalTime>
  <Words>377</Words>
  <Application>Microsoft Office PowerPoint</Application>
  <PresentationFormat>Произвольный</PresentationFormat>
  <Paragraphs>30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Грифель</vt:lpstr>
      <vt:lpstr>Михайлов Владимир Андреевич</vt:lpstr>
      <vt:lpstr>Биография</vt:lpstr>
      <vt:lpstr>Служба</vt:lpstr>
      <vt:lpstr>Заслуги</vt:lpstr>
      <vt:lpstr>Заслуги</vt:lpstr>
      <vt:lpstr>Последняя борьба</vt:lpstr>
      <vt:lpstr>Последняя борьба</vt:lpstr>
      <vt:lpstr>Награды</vt:lpstr>
      <vt:lpstr>Мемориал</vt:lpstr>
      <vt:lpstr>Улица в Новороссийске</vt:lpstr>
      <vt:lpstr>Источники</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Михайлов Владимир Андреевич</dc:title>
  <dc:creator>Degrad1n</dc:creator>
  <cp:lastModifiedBy>avanesyan</cp:lastModifiedBy>
  <cp:revision>11</cp:revision>
  <dcterms:created xsi:type="dcterms:W3CDTF">2021-04-14T19:27:57Z</dcterms:created>
  <dcterms:modified xsi:type="dcterms:W3CDTF">2021-05-17T08:04:36Z</dcterms:modified>
</cp:coreProperties>
</file>