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15"/>
  </p:notesMasterIdLst>
  <p:sldIdLst>
    <p:sldId id="1339" r:id="rId2"/>
    <p:sldId id="1338" r:id="rId3"/>
    <p:sldId id="464" r:id="rId4"/>
    <p:sldId id="873" r:id="rId5"/>
    <p:sldId id="1204" r:id="rId6"/>
    <p:sldId id="977" r:id="rId7"/>
    <p:sldId id="978" r:id="rId8"/>
    <p:sldId id="979" r:id="rId9"/>
    <p:sldId id="988" r:id="rId10"/>
    <p:sldId id="987" r:id="rId11"/>
    <p:sldId id="1035" r:id="rId12"/>
    <p:sldId id="1304" r:id="rId13"/>
    <p:sldId id="944" r:id="rId14"/>
    <p:sldId id="989" r:id="rId15"/>
    <p:sldId id="990" r:id="rId16"/>
    <p:sldId id="1049" r:id="rId17"/>
    <p:sldId id="1050" r:id="rId18"/>
    <p:sldId id="991" r:id="rId19"/>
    <p:sldId id="992" r:id="rId20"/>
    <p:sldId id="938" r:id="rId21"/>
    <p:sldId id="997" r:id="rId22"/>
    <p:sldId id="996" r:id="rId23"/>
    <p:sldId id="1048" r:id="rId24"/>
    <p:sldId id="985" r:id="rId25"/>
    <p:sldId id="940" r:id="rId26"/>
    <p:sldId id="1005" r:id="rId27"/>
    <p:sldId id="1006" r:id="rId28"/>
    <p:sldId id="998" r:id="rId29"/>
    <p:sldId id="1007" r:id="rId30"/>
    <p:sldId id="1009" r:id="rId31"/>
    <p:sldId id="1018" r:id="rId32"/>
    <p:sldId id="1019" r:id="rId33"/>
    <p:sldId id="1020" r:id="rId34"/>
    <p:sldId id="1015" r:id="rId35"/>
    <p:sldId id="1016" r:id="rId36"/>
    <p:sldId id="1017" r:id="rId37"/>
    <p:sldId id="1008" r:id="rId38"/>
    <p:sldId id="1013" r:id="rId39"/>
    <p:sldId id="1014" r:id="rId40"/>
    <p:sldId id="1023" r:id="rId41"/>
    <p:sldId id="1024" r:id="rId42"/>
    <p:sldId id="1021" r:id="rId43"/>
    <p:sldId id="1010" r:id="rId44"/>
    <p:sldId id="999" r:id="rId45"/>
    <p:sldId id="1025" r:id="rId46"/>
    <p:sldId id="994" r:id="rId47"/>
    <p:sldId id="995" r:id="rId48"/>
    <p:sldId id="1026" r:id="rId49"/>
    <p:sldId id="1034" r:id="rId50"/>
    <p:sldId id="1033" r:id="rId51"/>
    <p:sldId id="1313" r:id="rId52"/>
    <p:sldId id="1314" r:id="rId53"/>
    <p:sldId id="1047" r:id="rId54"/>
    <p:sldId id="1316" r:id="rId55"/>
    <p:sldId id="1315" r:id="rId56"/>
    <p:sldId id="1317" r:id="rId57"/>
    <p:sldId id="1027" r:id="rId58"/>
    <p:sldId id="1306" r:id="rId59"/>
    <p:sldId id="1029" r:id="rId60"/>
    <p:sldId id="1030" r:id="rId61"/>
    <p:sldId id="1045" r:id="rId62"/>
    <p:sldId id="1031" r:id="rId63"/>
    <p:sldId id="1333" r:id="rId64"/>
    <p:sldId id="1028" r:id="rId65"/>
    <p:sldId id="1068" r:id="rId66"/>
    <p:sldId id="1253" r:id="rId67"/>
    <p:sldId id="1051" r:id="rId68"/>
    <p:sldId id="1040" r:id="rId69"/>
    <p:sldId id="1038" r:id="rId70"/>
    <p:sldId id="1041" r:id="rId71"/>
    <p:sldId id="1054" r:id="rId72"/>
    <p:sldId id="1069" r:id="rId73"/>
    <p:sldId id="1058" r:id="rId74"/>
    <p:sldId id="1059" r:id="rId75"/>
    <p:sldId id="1067" r:id="rId76"/>
    <p:sldId id="1055" r:id="rId77"/>
    <p:sldId id="1056" r:id="rId78"/>
    <p:sldId id="1057" r:id="rId79"/>
    <p:sldId id="1060" r:id="rId80"/>
    <p:sldId id="1061" r:id="rId81"/>
    <p:sldId id="1052" r:id="rId82"/>
    <p:sldId id="1074" r:id="rId83"/>
    <p:sldId id="1078" r:id="rId84"/>
    <p:sldId id="1080" r:id="rId85"/>
    <p:sldId id="1081" r:id="rId86"/>
    <p:sldId id="1082" r:id="rId87"/>
    <p:sldId id="1079" r:id="rId88"/>
    <p:sldId id="1090" r:id="rId89"/>
    <p:sldId id="1091" r:id="rId90"/>
    <p:sldId id="1097" r:id="rId91"/>
    <p:sldId id="1084" r:id="rId92"/>
    <p:sldId id="1096" r:id="rId93"/>
    <p:sldId id="1094" r:id="rId94"/>
    <p:sldId id="1099" r:id="rId95"/>
    <p:sldId id="1319" r:id="rId96"/>
    <p:sldId id="1095" r:id="rId97"/>
    <p:sldId id="1107" r:id="rId98"/>
    <p:sldId id="1108" r:id="rId99"/>
    <p:sldId id="1112" r:id="rId100"/>
    <p:sldId id="1114" r:id="rId101"/>
    <p:sldId id="1113" r:id="rId102"/>
    <p:sldId id="1336" r:id="rId103"/>
    <p:sldId id="1092" r:id="rId104"/>
    <p:sldId id="1297" r:id="rId105"/>
    <p:sldId id="1298" r:id="rId106"/>
    <p:sldId id="1118" r:id="rId107"/>
    <p:sldId id="1119" r:id="rId108"/>
    <p:sldId id="1126" r:id="rId109"/>
    <p:sldId id="1121" r:id="rId110"/>
    <p:sldId id="1122" r:id="rId111"/>
    <p:sldId id="1127" r:id="rId112"/>
    <p:sldId id="1321" r:id="rId113"/>
    <p:sldId id="1329" r:id="rId114"/>
    <p:sldId id="1322" r:id="rId115"/>
    <p:sldId id="1330" r:id="rId116"/>
    <p:sldId id="1323" r:id="rId117"/>
    <p:sldId id="1324" r:id="rId118"/>
    <p:sldId id="1325" r:id="rId119"/>
    <p:sldId id="1326" r:id="rId120"/>
    <p:sldId id="1332" r:id="rId121"/>
    <p:sldId id="1274" r:id="rId122"/>
    <p:sldId id="1275" r:id="rId123"/>
    <p:sldId id="1131" r:id="rId124"/>
    <p:sldId id="1165" r:id="rId125"/>
    <p:sldId id="1132" r:id="rId126"/>
    <p:sldId id="1148" r:id="rId127"/>
    <p:sldId id="1150" r:id="rId128"/>
    <p:sldId id="1151" r:id="rId129"/>
    <p:sldId id="1152" r:id="rId130"/>
    <p:sldId id="1154" r:id="rId131"/>
    <p:sldId id="1166" r:id="rId132"/>
    <p:sldId id="1340" r:id="rId133"/>
    <p:sldId id="1341" r:id="rId134"/>
    <p:sldId id="1342" r:id="rId135"/>
    <p:sldId id="1343" r:id="rId136"/>
    <p:sldId id="1344" r:id="rId137"/>
    <p:sldId id="1345" r:id="rId138"/>
    <p:sldId id="1346" r:id="rId139"/>
    <p:sldId id="1347" r:id="rId140"/>
    <p:sldId id="1348" r:id="rId141"/>
    <p:sldId id="1349" r:id="rId142"/>
    <p:sldId id="1350" r:id="rId143"/>
    <p:sldId id="1351" r:id="rId144"/>
    <p:sldId id="1352" r:id="rId145"/>
    <p:sldId id="1353" r:id="rId146"/>
    <p:sldId id="1354" r:id="rId147"/>
    <p:sldId id="1355" r:id="rId148"/>
    <p:sldId id="1356" r:id="rId149"/>
    <p:sldId id="1357" r:id="rId150"/>
    <p:sldId id="1358" r:id="rId151"/>
    <p:sldId id="1359" r:id="rId152"/>
    <p:sldId id="1360" r:id="rId153"/>
    <p:sldId id="1123" r:id="rId154"/>
    <p:sldId id="1167" r:id="rId155"/>
    <p:sldId id="1172" r:id="rId156"/>
    <p:sldId id="1173" r:id="rId157"/>
    <p:sldId id="1174" r:id="rId158"/>
    <p:sldId id="1175" r:id="rId159"/>
    <p:sldId id="1176" r:id="rId160"/>
    <p:sldId id="1178" r:id="rId161"/>
    <p:sldId id="1190" r:id="rId162"/>
    <p:sldId id="1191" r:id="rId163"/>
    <p:sldId id="1192" r:id="rId164"/>
    <p:sldId id="1202" r:id="rId165"/>
    <p:sldId id="1203" r:id="rId166"/>
    <p:sldId id="1184" r:id="rId167"/>
    <p:sldId id="1194" r:id="rId168"/>
    <p:sldId id="1334" r:id="rId169"/>
    <p:sldId id="1335" r:id="rId170"/>
    <p:sldId id="1196" r:id="rId171"/>
    <p:sldId id="1197" r:id="rId172"/>
    <p:sldId id="1211" r:id="rId173"/>
    <p:sldId id="1213" r:id="rId174"/>
    <p:sldId id="1212" r:id="rId175"/>
    <p:sldId id="1214" r:id="rId176"/>
    <p:sldId id="1215" r:id="rId177"/>
    <p:sldId id="1216" r:id="rId178"/>
    <p:sldId id="1217" r:id="rId179"/>
    <p:sldId id="1198" r:id="rId180"/>
    <p:sldId id="1219" r:id="rId181"/>
    <p:sldId id="1220" r:id="rId182"/>
    <p:sldId id="1221" r:id="rId183"/>
    <p:sldId id="1222" r:id="rId184"/>
    <p:sldId id="1229" r:id="rId185"/>
    <p:sldId id="1223" r:id="rId186"/>
    <p:sldId id="1186" r:id="rId187"/>
    <p:sldId id="1228" r:id="rId188"/>
    <p:sldId id="1252" r:id="rId189"/>
    <p:sldId id="1230" r:id="rId190"/>
    <p:sldId id="1183" r:id="rId191"/>
    <p:sldId id="1187" r:id="rId192"/>
    <p:sldId id="1188" r:id="rId193"/>
    <p:sldId id="1189" r:id="rId194"/>
    <p:sldId id="1272" r:id="rId195"/>
    <p:sldId id="1273" r:id="rId196"/>
    <p:sldId id="1162" r:id="rId197"/>
    <p:sldId id="1163" r:id="rId198"/>
    <p:sldId id="1164" r:id="rId199"/>
    <p:sldId id="1161" r:id="rId200"/>
    <p:sldId id="1143" r:id="rId201"/>
    <p:sldId id="1241" r:id="rId202"/>
    <p:sldId id="1238" r:id="rId203"/>
    <p:sldId id="1239" r:id="rId204"/>
    <p:sldId id="1242" r:id="rId205"/>
    <p:sldId id="1240" r:id="rId206"/>
    <p:sldId id="1243" r:id="rId207"/>
    <p:sldId id="1159" r:id="rId208"/>
    <p:sldId id="1160" r:id="rId209"/>
    <p:sldId id="1337" r:id="rId210"/>
    <p:sldId id="626" r:id="rId211"/>
    <p:sldId id="845" r:id="rId212"/>
    <p:sldId id="1153" r:id="rId213"/>
    <p:sldId id="1300" r:id="rId2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00CC"/>
    <a:srgbClr val="3366FF"/>
    <a:srgbClr val="4B5834"/>
    <a:srgbClr val="005DA2"/>
    <a:srgbClr val="009644"/>
    <a:srgbClr val="87871D"/>
    <a:srgbClr val="F1F147"/>
    <a:srgbClr val="FF6600"/>
    <a:srgbClr val="EE93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74" autoAdjust="0"/>
    <p:restoredTop sz="95700" autoAdjust="0"/>
  </p:normalViewPr>
  <p:slideViewPr>
    <p:cSldViewPr>
      <p:cViewPr>
        <p:scale>
          <a:sx n="66" d="100"/>
          <a:sy n="66" d="100"/>
        </p:scale>
        <p:origin x="-13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6" Type="http://schemas.openxmlformats.org/officeDocument/2006/relationships/commentAuthors" Target="commentAuthors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theme" Target="theme/theme1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F4A82-1BBA-4657-864F-4FC09618B5E3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8D397-F940-47CA-BE73-DC8A778F4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17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72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79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80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94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102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111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115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122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3289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186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187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191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192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193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195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211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212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BEA076-BF9E-4CA3-8DF4-94D08D2A4707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73.png"/><Relationship Id="rId4" Type="http://schemas.microsoft.com/office/2007/relationships/hdphoto" Target="../media/hdphoto33.wdp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slide" Target="slide4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5" Type="http://schemas.openxmlformats.org/officeDocument/2006/relationships/image" Target="../media/image170.png"/><Relationship Id="rId4" Type="http://schemas.microsoft.com/office/2007/relationships/hdphoto" Target="../media/hdphoto35.wdp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36.wdp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slide" Target="slide4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8.wdp"/><Relationship Id="rId5" Type="http://schemas.openxmlformats.org/officeDocument/2006/relationships/image" Target="../media/image177.jpeg"/><Relationship Id="rId4" Type="http://schemas.microsoft.com/office/2007/relationships/hdphoto" Target="../media/hdphoto37.wdp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79.jpe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80.png"/><Relationship Id="rId7" Type="http://schemas.openxmlformats.org/officeDocument/2006/relationships/image" Target="../media/image183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5" Type="http://schemas.microsoft.com/office/2007/relationships/hdphoto" Target="../media/hdphoto39.wdp"/><Relationship Id="rId10" Type="http://schemas.openxmlformats.org/officeDocument/2006/relationships/slide" Target="slide4.xml"/><Relationship Id="rId4" Type="http://schemas.openxmlformats.org/officeDocument/2006/relationships/image" Target="../media/image181.png"/><Relationship Id="rId9" Type="http://schemas.openxmlformats.org/officeDocument/2006/relationships/image" Target="../media/image185.png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7" Type="http://schemas.openxmlformats.org/officeDocument/2006/relationships/slide" Target="slide4.xml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microsoft.com/office/2007/relationships/hdphoto" Target="../media/hdphoto41.wdp"/><Relationship Id="rId4" Type="http://schemas.openxmlformats.org/officeDocument/2006/relationships/image" Target="../media/image18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3.wdp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14.jpeg"/><Relationship Id="rId7" Type="http://schemas.openxmlformats.org/officeDocument/2006/relationships/image" Target="../media/image117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gif"/><Relationship Id="rId5" Type="http://schemas.openxmlformats.org/officeDocument/2006/relationships/image" Target="../media/image115.gif"/><Relationship Id="rId4" Type="http://schemas.microsoft.com/office/2007/relationships/hdphoto" Target="../media/hdphoto18.wdp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4.wdp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91.gi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4.wdp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93.gi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9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4.wdp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00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73.png"/><Relationship Id="rId7" Type="http://schemas.microsoft.com/office/2007/relationships/hdphoto" Target="../media/hdphoto43.wdp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microsoft.com/office/2007/relationships/hdphoto" Target="../media/hdphoto42.wdp"/><Relationship Id="rId4" Type="http://schemas.openxmlformats.org/officeDocument/2006/relationships/image" Target="../media/image20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7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1.gi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60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microsoft.com/office/2007/relationships/hdphoto" Target="../media/hdphoto44.wdp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microsoft.com/office/2007/relationships/hdphoto" Target="../media/hdphoto44.wdp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73.png"/><Relationship Id="rId4" Type="http://schemas.microsoft.com/office/2007/relationships/hdphoto" Target="../media/hdphoto44.wdp"/></Relationships>
</file>

<file path=ppt/slides/_rels/slide144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07.png"/><Relationship Id="rId4" Type="http://schemas.openxmlformats.org/officeDocument/2006/relationships/image" Target="../media/image11.gi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1.gif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1.gif"/><Relationship Id="rId4" Type="http://schemas.microsoft.com/office/2007/relationships/hdphoto" Target="../media/hdphoto44.wdp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microsoft.com/office/2007/relationships/hdphoto" Target="../media/hdphoto44.wdp"/><Relationship Id="rId4" Type="http://schemas.openxmlformats.org/officeDocument/2006/relationships/image" Target="../media/image20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4" Type="http://schemas.openxmlformats.org/officeDocument/2006/relationships/image" Target="../media/image25.png"/><Relationship Id="rId9" Type="http://schemas.openxmlformats.org/officeDocument/2006/relationships/slide" Target="slide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slide" Target="slide5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105.png"/><Relationship Id="rId4" Type="http://schemas.microsoft.com/office/2007/relationships/hdphoto" Target="../media/hdphoto16.wdp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slide" Target="slide5.xml"/><Relationship Id="rId3" Type="http://schemas.openxmlformats.org/officeDocument/2006/relationships/image" Target="../media/image52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111.png"/><Relationship Id="rId5" Type="http://schemas.openxmlformats.org/officeDocument/2006/relationships/image" Target="../media/image60.png"/><Relationship Id="rId10" Type="http://schemas.openxmlformats.org/officeDocument/2006/relationships/image" Target="../media/image110.png"/><Relationship Id="rId4" Type="http://schemas.openxmlformats.org/officeDocument/2006/relationships/image" Target="../media/image106.png"/><Relationship Id="rId9" Type="http://schemas.openxmlformats.org/officeDocument/2006/relationships/image" Target="../media/image109.pn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microsoft.com/office/2007/relationships/hdphoto" Target="../media/hdphoto45.wdp"/><Relationship Id="rId7" Type="http://schemas.openxmlformats.org/officeDocument/2006/relationships/image" Target="../media/image211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11.gif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7" Type="http://schemas.openxmlformats.org/officeDocument/2006/relationships/slide" Target="slide5.xml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microsoft.com/office/2007/relationships/hdphoto" Target="../media/hdphoto45.wdp"/><Relationship Id="rId4" Type="http://schemas.openxmlformats.org/officeDocument/2006/relationships/image" Target="../media/image208.png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08.png"/><Relationship Id="rId7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11.gif"/><Relationship Id="rId4" Type="http://schemas.microsoft.com/office/2007/relationships/hdphoto" Target="../media/hdphoto45.wdp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7" Type="http://schemas.openxmlformats.org/officeDocument/2006/relationships/slide" Target="slide5.xml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5" Type="http://schemas.openxmlformats.org/officeDocument/2006/relationships/image" Target="../media/image11.gif"/><Relationship Id="rId4" Type="http://schemas.microsoft.com/office/2007/relationships/hdphoto" Target="../media/hdphoto45.wdp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gif"/><Relationship Id="rId3" Type="http://schemas.openxmlformats.org/officeDocument/2006/relationships/image" Target="../media/image208.png"/><Relationship Id="rId7" Type="http://schemas.openxmlformats.org/officeDocument/2006/relationships/image" Target="../media/image217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5" Type="http://schemas.openxmlformats.org/officeDocument/2006/relationships/image" Target="../media/image11.gif"/><Relationship Id="rId4" Type="http://schemas.microsoft.com/office/2007/relationships/hdphoto" Target="../media/hdphoto45.wdp"/><Relationship Id="rId9" Type="http://schemas.openxmlformats.org/officeDocument/2006/relationships/slide" Target="slide5.xml"/></Relationships>
</file>

<file path=ppt/slides/_rels/slide158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7" Type="http://schemas.openxmlformats.org/officeDocument/2006/relationships/slide" Target="slide5.xml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gif"/><Relationship Id="rId5" Type="http://schemas.openxmlformats.org/officeDocument/2006/relationships/image" Target="../media/image218.png"/><Relationship Id="rId4" Type="http://schemas.openxmlformats.org/officeDocument/2006/relationships/image" Target="../media/image11.gif"/></Relationships>
</file>

<file path=ppt/slides/_rels/slide159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8.gif"/></Relationships>
</file>

<file path=ppt/slides/_rels/slide160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1.gif"/></Relationships>
</file>

<file path=ppt/slides/_rels/slide161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19.png"/><Relationship Id="rId4" Type="http://schemas.openxmlformats.org/officeDocument/2006/relationships/image" Target="../media/image11.gif"/></Relationships>
</file>

<file path=ppt/slides/_rels/slide162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02.png"/><Relationship Id="rId4" Type="http://schemas.openxmlformats.org/officeDocument/2006/relationships/image" Target="../media/image11.gif"/></Relationships>
</file>

<file path=ppt/slides/_rels/slide163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7" Type="http://schemas.openxmlformats.org/officeDocument/2006/relationships/slide" Target="slide4.xml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11.gif"/></Relationships>
</file>

<file path=ppt/slides/_rels/slide164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7" Type="http://schemas.openxmlformats.org/officeDocument/2006/relationships/slide" Target="slide4.xml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11.gif"/></Relationships>
</file>

<file path=ppt/slides/_rels/slide165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7" Type="http://schemas.openxmlformats.org/officeDocument/2006/relationships/slide" Target="slide5.xml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11.gif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microsoft.com/office/2007/relationships/hdphoto" Target="../media/hdphoto46.wdp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7" Type="http://schemas.openxmlformats.org/officeDocument/2006/relationships/slide" Target="slide5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gif"/><Relationship Id="rId5" Type="http://schemas.openxmlformats.org/officeDocument/2006/relationships/image" Target="../media/image165.gif"/><Relationship Id="rId4" Type="http://schemas.microsoft.com/office/2007/relationships/hdphoto" Target="../media/hdphoto47.wdp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170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1.gif"/></Relationships>
</file>

<file path=ppt/slides/_rels/slide171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1.gif"/></Relationships>
</file>

<file path=ppt/slides/_rels/slide172.xml.rels><?xml version="1.0" encoding="UTF-8" standalone="yes"?>
<Relationships xmlns="http://schemas.openxmlformats.org/package/2006/relationships"><Relationship Id="rId3" Type="http://schemas.microsoft.com/office/2007/relationships/hdphoto" Target="../media/hdphoto48.wdp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1.gif"/></Relationships>
</file>

<file path=ppt/slides/_rels/slide173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1.gif"/></Relationships>
</file>

<file path=ppt/slides/_rels/slide174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1.gif"/></Relationships>
</file>

<file path=ppt/slides/_rels/slide175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1.gif"/></Relationships>
</file>

<file path=ppt/slides/_rels/slide176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1.gif"/></Relationships>
</file>

<file path=ppt/slides/_rels/slide177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1.gif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microsoft.com/office/2007/relationships/hdphoto" Target="../media/hdphoto3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microsoft.com/office/2007/relationships/hdphoto" Target="../media/hdphoto33.wdp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microsoft.com/office/2007/relationships/hdphoto" Target="../media/hdphoto33.wdp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microsoft.com/office/2007/relationships/hdphoto" Target="../media/hdphoto33.wdp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5" Type="http://schemas.openxmlformats.org/officeDocument/2006/relationships/slide" Target="slide5.xml"/><Relationship Id="rId4" Type="http://schemas.openxmlformats.org/officeDocument/2006/relationships/image" Target="../media/image11.gif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34.png"/><Relationship Id="rId7" Type="http://schemas.microsoft.com/office/2007/relationships/hdphoto" Target="../media/hdphoto33.wdp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microsoft.com/office/2007/relationships/hdphoto" Target="../media/hdphoto33.wdp"/><Relationship Id="rId4" Type="http://schemas.openxmlformats.org/officeDocument/2006/relationships/image" Target="../media/image170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7" Type="http://schemas.openxmlformats.org/officeDocument/2006/relationships/image" Target="../media/image2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8.png"/><Relationship Id="rId4" Type="http://schemas.openxmlformats.org/officeDocument/2006/relationships/slide" Target="slide5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microsoft.com/office/2007/relationships/hdphoto" Target="../media/hdphoto49.wdp"/></Relationships>
</file>

<file path=ppt/slides/_rels/slide189.xml.rels><?xml version="1.0" encoding="UTF-8" standalone="yes"?>
<Relationships xmlns="http://schemas.openxmlformats.org/package/2006/relationships"><Relationship Id="rId3" Type="http://schemas.microsoft.com/office/2007/relationships/hdphoto" Target="../media/hdphoto50.wdp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1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microsoft.com/office/2007/relationships/hdphoto" Target="../media/hdphoto4.wdp"/><Relationship Id="rId9" Type="http://schemas.openxmlformats.org/officeDocument/2006/relationships/slide" Target="slide4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microsoft.com/office/2007/relationships/hdphoto" Target="../media/hdphoto46.wdp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microsoft.com/office/2007/relationships/hdphoto" Target="../media/hdphoto51.wdp"/><Relationship Id="rId4" Type="http://schemas.openxmlformats.org/officeDocument/2006/relationships/image" Target="../media/image241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3.png"/><Relationship Id="rId4" Type="http://schemas.openxmlformats.org/officeDocument/2006/relationships/slide" Target="slide5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00.xml.rels><?xml version="1.0" encoding="UTF-8" standalone="yes"?>
<Relationships xmlns="http://schemas.openxmlformats.org/package/2006/relationships"><Relationship Id="rId3" Type="http://schemas.microsoft.com/office/2007/relationships/hdphoto" Target="../media/hdphoto52.wdp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slide" Target="slide5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3.wdp"/><Relationship Id="rId4" Type="http://schemas.openxmlformats.org/officeDocument/2006/relationships/image" Target="../media/image245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microsoft.com/office/2007/relationships/hdphoto" Target="../media/hdphoto54.wdp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5.wdp"/><Relationship Id="rId4" Type="http://schemas.openxmlformats.org/officeDocument/2006/relationships/image" Target="../media/image247.png"/></Relationships>
</file>

<file path=ppt/slides/_rels/slide204.xml.rels><?xml version="1.0" encoding="UTF-8" standalone="yes"?>
<Relationships xmlns="http://schemas.openxmlformats.org/package/2006/relationships"><Relationship Id="rId3" Type="http://schemas.microsoft.com/office/2007/relationships/hdphoto" Target="../media/hdphoto56.wdp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slide" Target="slide5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microsoft.com/office/2007/relationships/hdphoto" Target="../media/hdphoto57.wdp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5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slide" Target="slide4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54.gif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55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7" Type="http://schemas.openxmlformats.org/officeDocument/2006/relationships/slide" Target="slide4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2.png"/><Relationship Id="rId7" Type="http://schemas.openxmlformats.org/officeDocument/2006/relationships/image" Target="../media/image38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52.png"/><Relationship Id="rId4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45.png"/><Relationship Id="rId7" Type="http://schemas.openxmlformats.org/officeDocument/2006/relationships/image" Target="../media/image54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9.wdp"/><Relationship Id="rId9" Type="http://schemas.openxmlformats.org/officeDocument/2006/relationships/slide" Target="slide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45.png"/><Relationship Id="rId7" Type="http://schemas.openxmlformats.org/officeDocument/2006/relationships/image" Target="../media/image54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9.wdp"/><Relationship Id="rId9" Type="http://schemas.openxmlformats.org/officeDocument/2006/relationships/slide" Target="slid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57.png"/><Relationship Id="rId4" Type="http://schemas.microsoft.com/office/2007/relationships/hdphoto" Target="../media/hdphoto9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5.png"/><Relationship Id="rId7" Type="http://schemas.openxmlformats.org/officeDocument/2006/relationships/image" Target="../media/image59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9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slide" Target="slide4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slide" Target="slide4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5.png"/><Relationship Id="rId7" Type="http://schemas.openxmlformats.org/officeDocument/2006/relationships/image" Target="../media/image6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7.xml"/><Relationship Id="rId13" Type="http://schemas.openxmlformats.org/officeDocument/2006/relationships/slide" Target="slide112.xml"/><Relationship Id="rId18" Type="http://schemas.openxmlformats.org/officeDocument/2006/relationships/slide" Target="slide5.xml"/><Relationship Id="rId3" Type="http://schemas.openxmlformats.org/officeDocument/2006/relationships/image" Target="../media/image6.gif"/><Relationship Id="rId7" Type="http://schemas.openxmlformats.org/officeDocument/2006/relationships/slide" Target="slide44.xml"/><Relationship Id="rId12" Type="http://schemas.openxmlformats.org/officeDocument/2006/relationships/slide" Target="slide103.xml"/><Relationship Id="rId17" Type="http://schemas.openxmlformats.org/officeDocument/2006/relationships/slide" Target="slide125.xml"/><Relationship Id="rId2" Type="http://schemas.openxmlformats.org/officeDocument/2006/relationships/notesSlide" Target="../notesSlides/notesSlide2.xml"/><Relationship Id="rId16" Type="http://schemas.openxmlformats.org/officeDocument/2006/relationships/slide" Target="slide12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11" Type="http://schemas.openxmlformats.org/officeDocument/2006/relationships/slide" Target="slide95.xml"/><Relationship Id="rId5" Type="http://schemas.openxmlformats.org/officeDocument/2006/relationships/slide" Target="slide20.xml"/><Relationship Id="rId15" Type="http://schemas.openxmlformats.org/officeDocument/2006/relationships/slide" Target="slide121.xml"/><Relationship Id="rId10" Type="http://schemas.openxmlformats.org/officeDocument/2006/relationships/slide" Target="slide81.xml"/><Relationship Id="rId4" Type="http://schemas.openxmlformats.org/officeDocument/2006/relationships/slide" Target="slide6.xml"/><Relationship Id="rId9" Type="http://schemas.openxmlformats.org/officeDocument/2006/relationships/slide" Target="slide64.xml"/><Relationship Id="rId14" Type="http://schemas.openxmlformats.org/officeDocument/2006/relationships/slide" Target="slide1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slide" Target="slide4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63.png"/><Relationship Id="rId4" Type="http://schemas.microsoft.com/office/2007/relationships/hdphoto" Target="../media/hdphoto9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slide" Target="slide4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54.png"/><Relationship Id="rId4" Type="http://schemas.microsoft.com/office/2007/relationships/hdphoto" Target="../media/hdphoto10.wdp"/><Relationship Id="rId9" Type="http://schemas.openxmlformats.org/officeDocument/2006/relationships/slide" Target="slide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50.png"/><Relationship Id="rId4" Type="http://schemas.microsoft.com/office/2007/relationships/hdphoto" Target="../media/hdphoto4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5.png"/><Relationship Id="rId7" Type="http://schemas.openxmlformats.org/officeDocument/2006/relationships/image" Target="../media/image74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9.wdp"/><Relationship Id="rId9" Type="http://schemas.openxmlformats.org/officeDocument/2006/relationships/slide" Target="slide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11.wdp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12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8.png"/><Relationship Id="rId7" Type="http://schemas.openxmlformats.org/officeDocument/2006/relationships/image" Target="../media/image11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79.png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70.xml"/><Relationship Id="rId13" Type="http://schemas.openxmlformats.org/officeDocument/2006/relationships/slide" Target="slide209.xml"/><Relationship Id="rId3" Type="http://schemas.openxmlformats.org/officeDocument/2006/relationships/image" Target="../media/image6.gif"/><Relationship Id="rId7" Type="http://schemas.openxmlformats.org/officeDocument/2006/relationships/slide" Target="slide169.xml"/><Relationship Id="rId12" Type="http://schemas.openxmlformats.org/officeDocument/2006/relationships/slide" Target="slide19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8.xml"/><Relationship Id="rId11" Type="http://schemas.openxmlformats.org/officeDocument/2006/relationships/slide" Target="slide196.xml"/><Relationship Id="rId5" Type="http://schemas.openxmlformats.org/officeDocument/2006/relationships/slide" Target="slide153.xml"/><Relationship Id="rId10" Type="http://schemas.openxmlformats.org/officeDocument/2006/relationships/slide" Target="slide194.xml"/><Relationship Id="rId4" Type="http://schemas.openxmlformats.org/officeDocument/2006/relationships/slide" Target="slide132.xml"/><Relationship Id="rId9" Type="http://schemas.openxmlformats.org/officeDocument/2006/relationships/slide" Target="slide178.xml"/><Relationship Id="rId14" Type="http://schemas.openxmlformats.org/officeDocument/2006/relationships/slide" Target="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microsoft.com/office/2007/relationships/hdphoto" Target="../media/hdphoto4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3.gif"/><Relationship Id="rId7" Type="http://schemas.openxmlformats.org/officeDocument/2006/relationships/image" Target="../media/image8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gif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7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gif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2.jpeg"/><Relationship Id="rId7" Type="http://schemas.openxmlformats.org/officeDocument/2006/relationships/image" Target="../media/image38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gif"/><Relationship Id="rId5" Type="http://schemas.openxmlformats.org/officeDocument/2006/relationships/image" Target="../media/image93.gif"/><Relationship Id="rId4" Type="http://schemas.microsoft.com/office/2007/relationships/hdphoto" Target="../media/hdphoto14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8.gif"/><Relationship Id="rId5" Type="http://schemas.openxmlformats.org/officeDocument/2006/relationships/image" Target="../media/image97.png"/><Relationship Id="rId4" Type="http://schemas.openxmlformats.org/officeDocument/2006/relationships/oleObject" Target="../embeddings/oleObject1.bin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1.gif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slide" Target="slide4.xml"/><Relationship Id="rId4" Type="http://schemas.openxmlformats.org/officeDocument/2006/relationships/image" Target="../media/image11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1.gif"/><Relationship Id="rId4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0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slide" Target="slide4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105.png"/><Relationship Id="rId4" Type="http://schemas.microsoft.com/office/2007/relationships/hdphoto" Target="../media/hdphoto16.wdp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slide" Target="slide4.xml"/><Relationship Id="rId3" Type="http://schemas.openxmlformats.org/officeDocument/2006/relationships/image" Target="../media/image52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111.png"/><Relationship Id="rId5" Type="http://schemas.openxmlformats.org/officeDocument/2006/relationships/image" Target="../media/image60.png"/><Relationship Id="rId10" Type="http://schemas.openxmlformats.org/officeDocument/2006/relationships/image" Target="../media/image110.png"/><Relationship Id="rId4" Type="http://schemas.openxmlformats.org/officeDocument/2006/relationships/image" Target="../media/image106.png"/><Relationship Id="rId9" Type="http://schemas.openxmlformats.org/officeDocument/2006/relationships/image" Target="../media/image10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14.jpeg"/><Relationship Id="rId7" Type="http://schemas.openxmlformats.org/officeDocument/2006/relationships/image" Target="../media/image117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gif"/><Relationship Id="rId5" Type="http://schemas.openxmlformats.org/officeDocument/2006/relationships/image" Target="../media/image115.gif"/><Relationship Id="rId4" Type="http://schemas.microsoft.com/office/2007/relationships/hdphoto" Target="../media/hdphoto18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19.wdp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20.gif"/><Relationship Id="rId7" Type="http://schemas.openxmlformats.org/officeDocument/2006/relationships/image" Target="../media/image123.gif"/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22.gif"/><Relationship Id="rId4" Type="http://schemas.openxmlformats.org/officeDocument/2006/relationships/image" Target="../media/image121.gi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gif"/><Relationship Id="rId3" Type="http://schemas.openxmlformats.org/officeDocument/2006/relationships/image" Target="../media/image124.jpeg"/><Relationship Id="rId7" Type="http://schemas.openxmlformats.org/officeDocument/2006/relationships/image" Target="../media/image128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gif"/><Relationship Id="rId5" Type="http://schemas.openxmlformats.org/officeDocument/2006/relationships/image" Target="../media/image126.gif"/><Relationship Id="rId10" Type="http://schemas.openxmlformats.org/officeDocument/2006/relationships/slide" Target="slide4.xml"/><Relationship Id="rId4" Type="http://schemas.openxmlformats.org/officeDocument/2006/relationships/image" Target="../media/image125.gif"/><Relationship Id="rId9" Type="http://schemas.openxmlformats.org/officeDocument/2006/relationships/image" Target="../media/image130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1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gif"/><Relationship Id="rId3" Type="http://schemas.openxmlformats.org/officeDocument/2006/relationships/image" Target="../media/image132.jpeg"/><Relationship Id="rId7" Type="http://schemas.openxmlformats.org/officeDocument/2006/relationships/image" Target="../media/image120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Relationship Id="rId9" Type="http://schemas.openxmlformats.org/officeDocument/2006/relationships/slide" Target="slide4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37.gif"/><Relationship Id="rId7" Type="http://schemas.openxmlformats.org/officeDocument/2006/relationships/image" Target="../media/image130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gif"/><Relationship Id="rId5" Type="http://schemas.openxmlformats.org/officeDocument/2006/relationships/image" Target="../media/image139.gif"/><Relationship Id="rId4" Type="http://schemas.openxmlformats.org/officeDocument/2006/relationships/image" Target="../media/image138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4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slide" Target="slide4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microsoft.com/office/2007/relationships/hdphoto" Target="../media/hdphoto20.wdp"/></Relationships>
</file>

<file path=ppt/slides/_rels/slide74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144.jpeg"/><Relationship Id="rId7" Type="http://schemas.openxmlformats.org/officeDocument/2006/relationships/image" Target="../media/image14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11" Type="http://schemas.openxmlformats.org/officeDocument/2006/relationships/slide" Target="slide4.xml"/><Relationship Id="rId5" Type="http://schemas.openxmlformats.org/officeDocument/2006/relationships/image" Target="../media/image133.jpeg"/><Relationship Id="rId10" Type="http://schemas.microsoft.com/office/2007/relationships/hdphoto" Target="../media/hdphoto23.wdp"/><Relationship Id="rId4" Type="http://schemas.microsoft.com/office/2007/relationships/hdphoto" Target="../media/hdphoto21.wdp"/><Relationship Id="rId9" Type="http://schemas.openxmlformats.org/officeDocument/2006/relationships/image" Target="../media/image14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24.wdp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9.gif"/><Relationship Id="rId7" Type="http://schemas.microsoft.com/office/2007/relationships/hdphoto" Target="../media/hdphoto26.wdp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microsoft.com/office/2007/relationships/hdphoto" Target="../media/hdphoto25.wdp"/><Relationship Id="rId10" Type="http://schemas.openxmlformats.org/officeDocument/2006/relationships/slide" Target="slide4.xml"/><Relationship Id="rId4" Type="http://schemas.openxmlformats.org/officeDocument/2006/relationships/image" Target="../media/image150.png"/><Relationship Id="rId9" Type="http://schemas.microsoft.com/office/2007/relationships/hdphoto" Target="../media/hdphoto23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27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6.jpeg"/><Relationship Id="rId7" Type="http://schemas.openxmlformats.org/officeDocument/2006/relationships/image" Target="../media/image11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4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5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gif"/><Relationship Id="rId2" Type="http://schemas.openxmlformats.org/officeDocument/2006/relationships/image" Target="../media/image155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1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13.wdp"/><Relationship Id="rId4" Type="http://schemas.openxmlformats.org/officeDocument/2006/relationships/image" Target="../media/image7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slide" Target="slide4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79.png"/><Relationship Id="rId4" Type="http://schemas.microsoft.com/office/2007/relationships/hdphoto" Target="../media/hdphoto28.wd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1.gif"/><Relationship Id="rId4" Type="http://schemas.microsoft.com/office/2007/relationships/hdphoto" Target="../media/hdphoto29.wdp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7" Type="http://schemas.openxmlformats.org/officeDocument/2006/relationships/slide" Target="slide4.xm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microsoft.com/office/2007/relationships/hdphoto" Target="../media/hdphoto29.wdp"/><Relationship Id="rId4" Type="http://schemas.openxmlformats.org/officeDocument/2006/relationships/image" Target="../media/image160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hdphoto" Target="../media/hdphoto29.wdp"/><Relationship Id="rId7" Type="http://schemas.openxmlformats.org/officeDocument/2006/relationships/image" Target="../media/image11.gif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gif"/><Relationship Id="rId5" Type="http://schemas.microsoft.com/office/2007/relationships/hdphoto" Target="../media/hdphoto31.wdp"/><Relationship Id="rId4" Type="http://schemas.openxmlformats.org/officeDocument/2006/relationships/image" Target="../media/image16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1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65.gi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55.gif"/><Relationship Id="rId4" Type="http://schemas.openxmlformats.org/officeDocument/2006/relationships/image" Target="../media/image167.gif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64.png"/><Relationship Id="rId7" Type="http://schemas.openxmlformats.org/officeDocument/2006/relationships/image" Target="../media/image11.gif"/><Relationship Id="rId2" Type="http://schemas.openxmlformats.org/officeDocument/2006/relationships/image" Target="../media/image163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160.png"/><Relationship Id="rId4" Type="http://schemas.openxmlformats.org/officeDocument/2006/relationships/image" Target="../media/image165.gif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8.jpeg"/><Relationship Id="rId7" Type="http://schemas.microsoft.com/office/2007/relationships/hdphoto" Target="../media/hdphoto33.wdp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gif"/><Relationship Id="rId10" Type="http://schemas.openxmlformats.org/officeDocument/2006/relationships/slide" Target="slide4.xml"/><Relationship Id="rId4" Type="http://schemas.microsoft.com/office/2007/relationships/hdphoto" Target="../media/hdphoto32.wdp"/><Relationship Id="rId9" Type="http://schemas.microsoft.com/office/2007/relationships/hdphoto" Target="../media/hdphoto34.wdp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4.wdp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33.wdp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slide" Target="slide4.xml"/><Relationship Id="rId4" Type="http://schemas.microsoft.com/office/2007/relationships/hdphoto" Target="../media/hdphoto33.wdp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60.png"/><Relationship Id="rId4" Type="http://schemas.microsoft.com/office/2007/relationships/hdphoto" Target="../media/hdphoto33.wdp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33.wdp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3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694925"/>
            <a:ext cx="3857652" cy="2462267"/>
          </a:xfrm>
          <a:prstGeom prst="rect">
            <a:avLst/>
          </a:prstGeom>
          <a:noFill/>
        </p:spPr>
      </p:pic>
      <p:pic>
        <p:nvPicPr>
          <p:cNvPr id="11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133502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07504" y="1991220"/>
            <a:ext cx="8928992" cy="5016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«</a:t>
            </a:r>
            <a:r>
              <a:rPr lang="ru-RU" sz="3600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</a:rPr>
              <a:t>Химическая связь</a:t>
            </a:r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9622" y="921494"/>
            <a:ext cx="8786874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Дисциплины: «Химия» и «Естествознание – Химия»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1445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58315" y="142852"/>
            <a:ext cx="6128329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42844" y="315984"/>
            <a:ext cx="8786874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Составляем схемы образования ионного соединения</a:t>
            </a:r>
            <a:r>
              <a:rPr lang="ru-RU" sz="2800" b="1" dirty="0" smtClean="0">
                <a:solidFill>
                  <a:srgbClr val="CC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en-US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Положительные ионы калия и отрицательные ионы азота соединяются так, чтобы полученное соединение было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электронейтральным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Перекрывания </a:t>
            </a:r>
            <a:r>
              <a:rPr lang="ru-RU" sz="28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орби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-талей нет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! Связь образуется за счет электростатического притяжения частиц.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один отрицательный ион азота приходится три положительных иона калия: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→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K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N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3–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8" y="4886020"/>
            <a:ext cx="7500958" cy="197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5721" y="4348003"/>
            <a:ext cx="3112463" cy="56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0" name="Скругленный прямоугольник 19"/>
          <p:cNvSpPr/>
          <p:nvPr/>
        </p:nvSpPr>
        <p:spPr>
          <a:xfrm>
            <a:off x="4286248" y="5643578"/>
            <a:ext cx="785818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28662" y="6357958"/>
            <a:ext cx="857256" cy="428604"/>
          </a:xfrm>
          <a:prstGeom prst="round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142844" y="142852"/>
            <a:ext cx="885831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Все рассмотренные выше действия можно объединить единой схемой: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28662" y="1285860"/>
            <a:ext cx="7566051" cy="235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8" y="4886020"/>
            <a:ext cx="7500958" cy="197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928662" y="6357958"/>
            <a:ext cx="857256" cy="428604"/>
          </a:xfrm>
          <a:prstGeom prst="round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286248" y="5643578"/>
            <a:ext cx="785818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8499" y="980728"/>
            <a:ext cx="8897997" cy="304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Повторим: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разность </a:t>
            </a:r>
            <a:r>
              <a:rPr lang="ru-RU" sz="3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электроотрицательностей</a:t>
            </a:r>
            <a:r>
              <a:rPr lang="ru-RU" sz="3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элементов: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ΔЭО=0</a:t>
            </a:r>
            <a:r>
              <a:rPr lang="ru-RU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связь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ковалентная </a:t>
            </a:r>
            <a:r>
              <a:rPr lang="ru-RU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полярная</a:t>
            </a:r>
            <a:endParaRPr lang="ru-RU" sz="32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ΔЭО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≤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1,7</a:t>
            </a:r>
            <a:r>
              <a:rPr lang="ru-RU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2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связь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ковалентная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полярная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ΔЭО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&gt;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1,7</a:t>
            </a:r>
            <a:r>
              <a:rPr lang="ru-RU" sz="32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ионная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связь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2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ru-RU" sz="28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355287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1438" y="71414"/>
            <a:ext cx="9001156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Вещества немолекулярного строения</a:t>
            </a:r>
            <a:endParaRPr lang="ru-RU" sz="3200" b="1" dirty="0" smtClean="0">
              <a:ln w="1905">
                <a:solidFill>
                  <a:schemeClr val="accent2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714356"/>
            <a:ext cx="8858312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Все вещества с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ионной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связью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обладают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молекулярным строением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Они образованы не молекулами, а положительно и отрицательно заряженными ионами, которые являются носителями химических свойств таких веществ.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Состав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ионных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соединений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 всегда постоянен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часто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зависит от условий их получения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поэтому к ним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неприменим закон постоянства состава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 обычных условиях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вещества немолекулярного строения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(с ионной связью), в отличие от молекулярных веществ, находятся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только в 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твёрдом состоянии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образуют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ионные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кристаллические решётки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34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41432" y="5429288"/>
            <a:ext cx="3187890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722264"/>
              </p:ext>
            </p:extLst>
          </p:nvPr>
        </p:nvGraphicFramePr>
        <p:xfrm>
          <a:off x="142844" y="214290"/>
          <a:ext cx="8786873" cy="6296906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{35758FB7-9AC5-4552-8A53-C91805E547FA}</a:tableStyleId>
              </a:tblPr>
              <a:tblGrid>
                <a:gridCol w="4267322"/>
                <a:gridCol w="253961"/>
                <a:gridCol w="4265590"/>
              </a:tblGrid>
              <a:tr h="127000"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Химическая связь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700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Ковалентная</a:t>
                      </a:r>
                      <a:endParaRPr lang="ru-RU" sz="26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rowSpan="10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Ионная</a:t>
                      </a:r>
                      <a:endParaRPr lang="ru-RU" sz="26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164838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Вещества    молекулярного    строения состоят   из   молекул   независимо   от агрегатного состояния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8750">
                <a:tc v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Вещества немолекулярного строения образованы положительно и отрицательно заряженными ионами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Молекулы – носители химических свойств вещества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Ионы – носители химических свойств вещества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Состав строго постоянен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Состав может зависеть от условий получения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При обычных условиях  находятся в твёрдом, жидком или газообразном  состоянии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При обычных условиях находятся только в твёрдом состоянии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876864"/>
              </p:ext>
            </p:extLst>
          </p:nvPr>
        </p:nvGraphicFramePr>
        <p:xfrm>
          <a:off x="107504" y="142852"/>
          <a:ext cx="8969433" cy="653878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{35758FB7-9AC5-4552-8A53-C91805E547FA}</a:tableStyleId>
              </a:tblPr>
              <a:tblGrid>
                <a:gridCol w="4355982"/>
                <a:gridCol w="259237"/>
                <a:gridCol w="4354214"/>
              </a:tblGrid>
              <a:tr h="127000"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Химическая связь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700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Ковалентная</a:t>
                      </a:r>
                      <a:endParaRPr lang="ru-RU" sz="26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rowSpan="9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5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Ионная</a:t>
                      </a:r>
                      <a:endParaRPr lang="ru-RU" sz="26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118168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895669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В твёрдом состоянии имеют молекулярную кристаллическую решётку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Имеют ионную кристаллическую решётку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Молекулы в кристалле связаны между собой межмолекулярными силами 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Ионы в кристалле связаны между собой электростатическими силами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Имеют малую твёрдость, низкие температуры плавления и кипения, высокую летучесть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Имеют   высокую   твёрдость   и   прочность,  термостойкость,  тугоплавки и </a:t>
                      </a:r>
                      <a:r>
                        <a:rPr lang="ru-RU" sz="2600" b="1" dirty="0" err="1">
                          <a:latin typeface="Arial" pitchFamily="34" charset="0"/>
                          <a:cs typeface="Arial" pitchFamily="34" charset="0"/>
                        </a:rPr>
                        <a:t>нелетучи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50" b="1" dirty="0">
                          <a:latin typeface="Arial" pitchFamily="34" charset="0"/>
                          <a:cs typeface="Arial" pitchFamily="34" charset="0"/>
                        </a:rPr>
                        <a:t>Азот </a:t>
                      </a:r>
                      <a:r>
                        <a:rPr lang="en-US" sz="2550" b="1" dirty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ru-RU" sz="2550" b="1" baseline="-250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550" b="1" dirty="0">
                          <a:latin typeface="Arial" pitchFamily="34" charset="0"/>
                          <a:cs typeface="Arial" pitchFamily="34" charset="0"/>
                        </a:rPr>
                        <a:t>, метан СН</a:t>
                      </a:r>
                      <a:r>
                        <a:rPr lang="ru-RU" sz="2550" b="1" baseline="-25000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2550" b="1" dirty="0">
                          <a:latin typeface="Arial" pitchFamily="34" charset="0"/>
                          <a:cs typeface="Arial" pitchFamily="34" charset="0"/>
                        </a:rPr>
                        <a:t> – газы; 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50" b="1" dirty="0">
                          <a:latin typeface="Arial" pitchFamily="34" charset="0"/>
                          <a:cs typeface="Arial" pitchFamily="34" charset="0"/>
                        </a:rPr>
                        <a:t>вода Н</a:t>
                      </a:r>
                      <a:r>
                        <a:rPr lang="ru-RU" sz="2550" b="1" baseline="-250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550" b="1" dirty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550" b="1" dirty="0">
                          <a:latin typeface="Arial" pitchFamily="34" charset="0"/>
                          <a:cs typeface="Arial" pitchFamily="34" charset="0"/>
                        </a:rPr>
                        <a:t>, спирт С</a:t>
                      </a:r>
                      <a:r>
                        <a:rPr lang="ru-RU" sz="2550" b="1" baseline="-250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550" b="1" dirty="0">
                          <a:latin typeface="Arial" pitchFamily="34" charset="0"/>
                          <a:cs typeface="Arial" pitchFamily="34" charset="0"/>
                        </a:rPr>
                        <a:t>Н</a:t>
                      </a:r>
                      <a:r>
                        <a:rPr lang="ru-RU" sz="2550" b="1" baseline="-25000" dirty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ru-RU" sz="2550" b="1" dirty="0">
                          <a:latin typeface="Arial" pitchFamily="34" charset="0"/>
                          <a:cs typeface="Arial" pitchFamily="34" charset="0"/>
                        </a:rPr>
                        <a:t>ОН – жидкости; </a:t>
                      </a:r>
                      <a:r>
                        <a:rPr lang="ru-RU" sz="2550" b="1" dirty="0" err="1">
                          <a:latin typeface="Arial" pitchFamily="34" charset="0"/>
                          <a:cs typeface="Arial" pitchFamily="34" charset="0"/>
                        </a:rPr>
                        <a:t>иод</a:t>
                      </a:r>
                      <a:r>
                        <a:rPr lang="ru-RU" sz="2550" b="1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550" b="1" dirty="0"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lang="ru-RU" sz="2550" b="1" baseline="-250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550" b="1" dirty="0">
                          <a:latin typeface="Arial" pitchFamily="34" charset="0"/>
                          <a:cs typeface="Arial" pitchFamily="34" charset="0"/>
                        </a:rPr>
                        <a:t>, сахар С</a:t>
                      </a:r>
                      <a:r>
                        <a:rPr lang="ru-RU" sz="2550" b="1" baseline="-25000" dirty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r>
                        <a:rPr lang="ru-RU" sz="2550" b="1" dirty="0">
                          <a:latin typeface="Arial" pitchFamily="34" charset="0"/>
                          <a:cs typeface="Arial" pitchFamily="34" charset="0"/>
                        </a:rPr>
                        <a:t>Н</a:t>
                      </a:r>
                      <a:r>
                        <a:rPr lang="ru-RU" sz="2550" b="1" baseline="-25000" dirty="0"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r>
                        <a:rPr lang="ru-RU" sz="2550" b="1" dirty="0"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r>
                        <a:rPr lang="ru-RU" sz="2550" b="1" baseline="-25000" dirty="0"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r>
                        <a:rPr lang="ru-RU" sz="2550" b="1" dirty="0">
                          <a:latin typeface="Arial" pitchFamily="34" charset="0"/>
                          <a:cs typeface="Arial" pitchFamily="34" charset="0"/>
                        </a:rPr>
                        <a:t> – твёрдые вещества</a:t>
                      </a:r>
                      <a:endParaRPr lang="ru-RU" sz="255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Поваренная соль </a:t>
                      </a:r>
                      <a:r>
                        <a:rPr lang="en-US" sz="2600" b="1" dirty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ru-RU" sz="2600" b="1" dirty="0" err="1">
                          <a:latin typeface="Arial" pitchFamily="34" charset="0"/>
                          <a:cs typeface="Arial" pitchFamily="34" charset="0"/>
                        </a:rPr>
                        <a:t>аС</a:t>
                      </a:r>
                      <a:r>
                        <a:rPr lang="en-US" sz="2600" b="1" dirty="0"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Известняк (мел) </a:t>
                      </a:r>
                      <a:r>
                        <a:rPr lang="ru-RU" sz="2600" b="1" dirty="0" err="1">
                          <a:latin typeface="Arial" pitchFamily="34" charset="0"/>
                          <a:cs typeface="Arial" pitchFamily="34" charset="0"/>
                        </a:rPr>
                        <a:t>СаС</a:t>
                      </a:r>
                      <a:r>
                        <a:rPr lang="en-US" sz="2600" b="1" dirty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600" b="1" baseline="-25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Кальцинированная сода </a:t>
                      </a:r>
                      <a:endParaRPr lang="ru-RU" sz="26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             </a:t>
                      </a: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ru-RU" sz="2600" b="1" baseline="-250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en-US" sz="2600" b="1" dirty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600" b="1" baseline="-25000" dirty="0" smtClean="0">
                          <a:latin typeface="Arial" pitchFamily="34" charset="0"/>
                          <a:cs typeface="Arial" pitchFamily="34" charset="0"/>
                        </a:rPr>
                        <a:t>3   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4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17826" y="3555534"/>
            <a:ext cx="5453073" cy="232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4" name="Прямоугольник 13"/>
          <p:cNvSpPr/>
          <p:nvPr/>
        </p:nvSpPr>
        <p:spPr>
          <a:xfrm>
            <a:off x="142844" y="-24"/>
            <a:ext cx="878687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Ионными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называют кристаллические решётки, в узлах которых находятся, чередуясь, положительно и отрицательно заряженные ионы, связанные электростатическими силами притяжения (ионной связью).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Ионы, составляющие решётку, могут быть как простыми (С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В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800" b="1" baseline="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так и сложными (ОН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N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4197" name="Picture 5" descr="D:\23.05.13-домашние документы\Лаб. раб YES\Виртуальные лабораторные YES\Анимашки и картинки\Химия\Кристаллы\ионные\krstreshtk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2844" y="3622522"/>
            <a:ext cx="2428892" cy="290282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5" name="Прямоугольник 14"/>
          <p:cNvSpPr/>
          <p:nvPr/>
        </p:nvSpPr>
        <p:spPr>
          <a:xfrm>
            <a:off x="1500166" y="5214950"/>
            <a:ext cx="114063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err="1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en-US" sz="2400" b="1" dirty="0" smtClean="0">
                <a:ln w="1143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400" b="1" dirty="0" smtClean="0">
                <a:ln w="11430"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400" b="1" baseline="-30000" dirty="0" smtClean="0">
                <a:ln w="11430"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endParaRPr lang="ru-RU" sz="2400" b="1" dirty="0">
              <a:ln w="11430">
                <a:solidFill>
                  <a:schemeClr val="tx1"/>
                </a:solidFill>
              </a:ln>
              <a:solidFill>
                <a:srgbClr val="33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1406" y="31294"/>
            <a:ext cx="9001156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 ионного кристалла невозможно выделить отдельные молекулы. Поэтому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применение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ионным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соединениям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понятий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молекула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относительная молекулярная масса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является </a:t>
            </a:r>
            <a:r>
              <a:rPr lang="ru-RU" sz="2800" b="1" i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условным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ими пользуются, чтобы показать состав и количественное соотношение положительных и отрицательных ионов в соединении. Например, формула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NaCl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означает, что число ионов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любом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идеальном кристалле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хлорида натрия равно числу ионов С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Например, в кристалле хлорида натрия каждый ион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800" b="1" baseline="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окружён шестью ионами С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а каждый ион С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шестью ионами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3170" name="Picture 2" descr="D:\23.05.13-домашние документы\Лаб. раб YES\Виртуальные лабораторные YES\Анимашки и картинки\Химия\Кристаллы\ионные\Хлорид натрия\slajd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714884"/>
            <a:ext cx="3000396" cy="203392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63172" name="Picture 4" descr="Осторожно: лопнувшие молекулы соли!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8987" y="4604854"/>
            <a:ext cx="2132954" cy="21817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14282" y="280899"/>
            <a:ext cx="871543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Связи между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ионами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 кристалле прочны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поэтому вещества с ионной решёткой обладают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высокой твёрдостью и прочностью, термостойкостью, они тугоплавки и </a:t>
            </a:r>
            <a:r>
              <a:rPr lang="ru-RU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нелетучи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42" name="Picture 2" descr="Ионная кристаллическая решет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071678"/>
            <a:ext cx="2714644" cy="226220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86116" y="4357694"/>
            <a:ext cx="208120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66243" name="Picture 3" descr="D:\23.05.13-домашние документы\Лаб. раб YES\Виртуальные лабораторные YES\Анимашки и картинки\Химия\Кристаллы\ионные\1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643446"/>
            <a:ext cx="2590879" cy="16702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66245" name="Picture 5" descr="D:\23.05.13-домашние документы\Лаб. раб YES\Виртуальные лабораторные YES\Анимашки и картинки\Химия\Кристаллы\ионные\Na2O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2000240"/>
            <a:ext cx="2857520" cy="178595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6215074" y="3500438"/>
            <a:ext cx="1080745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500" b="1" dirty="0" smtClean="0">
                <a:ln w="11430">
                  <a:solidFill>
                    <a:schemeClr val="tx1"/>
                  </a:solidFill>
                </a:ln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500" b="1" baseline="-25000" dirty="0" smtClean="0">
                <a:ln w="11430">
                  <a:solidFill>
                    <a:schemeClr val="tx1"/>
                  </a:solidFill>
                </a:ln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5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500" b="1" baseline="-2500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ru-RU" sz="25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47" name="Picture 7" descr="Пероксид натрия: вид молекулы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15" y="2214554"/>
            <a:ext cx="2286003" cy="1714502"/>
          </a:xfrm>
          <a:prstGeom prst="rect">
            <a:avLst/>
          </a:prstGeom>
          <a:noFill/>
        </p:spPr>
      </p:pic>
      <p:pic>
        <p:nvPicPr>
          <p:cNvPr id="266249" name="Picture 9" descr="http://markforeman.files.wordpress.com/2012/04/strontium-carbonate.png?w=468&amp;h=37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86446" y="4071942"/>
            <a:ext cx="2184701" cy="173189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Прямоугольник 14"/>
          <p:cNvSpPr/>
          <p:nvPr/>
        </p:nvSpPr>
        <p:spPr>
          <a:xfrm>
            <a:off x="6357950" y="5786454"/>
            <a:ext cx="1122423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5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SrCO</a:t>
            </a:r>
            <a:r>
              <a:rPr lang="en-US" sz="2500" b="1" baseline="-2500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25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eo: продвижение, раскрутка сайтов, инструменты seo - Наглядное пособие. Соотношения между различными типами химической связи. 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94875" y="142852"/>
            <a:ext cx="4649157" cy="66101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Picture 2" descr="СПЕКТР учебно-наглядные пособ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142852"/>
            <a:ext cx="4643470" cy="65916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 descr="Химическая формула - условная запись, выражающая качественный и количественный состав вещества с помощью химических зна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2844" y="0"/>
            <a:ext cx="5400782" cy="67481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Прямоугольник 6"/>
          <p:cNvSpPr/>
          <p:nvPr/>
        </p:nvSpPr>
        <p:spPr>
          <a:xfrm>
            <a:off x="4429124" y="2879237"/>
            <a:ext cx="4643470" cy="169277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indent="273050" algn="just"/>
            <a:r>
              <a:rPr lang="ru-RU" sz="26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Подробнее к определению валентности атомов в соединении мы обратимся позже.</a:t>
            </a:r>
            <a:endParaRPr lang="ru-RU" sz="2600" b="1" dirty="0">
              <a:ln w="1905">
                <a:solidFill>
                  <a:sysClr val="windowText" lastClr="000000"/>
                </a:solidFill>
              </a:ln>
              <a:solidFill>
                <a:srgbClr val="33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 descr="http://cs323431.vk.me/v323431507/3c00/I12D5VKvlS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28794" y="6209"/>
            <a:ext cx="4900618" cy="685179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7874" name="Picture 2" descr="D:\23.05.13-домашние документы\Виртуальные лекции 28.07.11\Химия\Агрегатное состояние\анимашки\molect (1)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31" y="4653111"/>
            <a:ext cx="1800225" cy="1800225"/>
          </a:xfrm>
          <a:prstGeom prst="rect">
            <a:avLst/>
          </a:prstGeom>
          <a:noFill/>
        </p:spPr>
      </p:pic>
      <p:pic>
        <p:nvPicPr>
          <p:cNvPr id="207875" name="Picture 3" descr="D:\23.05.13-домашние документы\Виртуальные лекции 28.07.11\Химия\Агрегатное состояние\анимашки\molecv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31" y="2780903"/>
            <a:ext cx="1800225" cy="1800225"/>
          </a:xfrm>
          <a:prstGeom prst="rect">
            <a:avLst/>
          </a:prstGeom>
          <a:noFill/>
        </p:spPr>
      </p:pic>
      <p:pic>
        <p:nvPicPr>
          <p:cNvPr id="207876" name="Picture 4" descr="D:\23.05.13-домашние документы\Лаб. раб YES\Виртуальные лабораторные YES\Анимашки и картинки\Химия\Агригатные состояния\molecg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31" y="908695"/>
            <a:ext cx="1800225" cy="1800225"/>
          </a:xfrm>
          <a:prstGeom prst="rect">
            <a:avLst/>
          </a:prstGeom>
          <a:noFill/>
        </p:spPr>
      </p:pic>
      <p:cxnSp>
        <p:nvCxnSpPr>
          <p:cNvPr id="16" name="Прямая со стрелкой 15"/>
          <p:cNvCxnSpPr/>
          <p:nvPr/>
        </p:nvCxnSpPr>
        <p:spPr>
          <a:xfrm>
            <a:off x="1714480" y="3498850"/>
            <a:ext cx="642942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1643042" y="5143512"/>
            <a:ext cx="642942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143108" y="1142984"/>
            <a:ext cx="12144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572000" y="1142984"/>
            <a:ext cx="13573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6786578" y="1209593"/>
            <a:ext cx="2285984" cy="150502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7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Ионная  </a:t>
            </a:r>
            <a:r>
              <a:rPr lang="ru-RU" sz="2700" b="1" dirty="0" err="1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кристалли-ческая</a:t>
            </a:r>
            <a:r>
              <a:rPr lang="ru-RU" sz="27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решётка</a:t>
            </a:r>
            <a:endParaRPr lang="ru-RU" sz="2700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1714480" y="1571612"/>
            <a:ext cx="192882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6858016" y="3281295"/>
            <a:ext cx="2285984" cy="150502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7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Атомная  </a:t>
            </a:r>
            <a:r>
              <a:rPr lang="ru-RU" sz="2700" b="1" dirty="0" err="1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кристалли-ческая</a:t>
            </a:r>
            <a:r>
              <a:rPr lang="ru-RU" sz="27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решётка</a:t>
            </a:r>
            <a:endParaRPr lang="ru-RU" sz="2700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42" name="Прямая со стрелкой 41"/>
          <p:cNvCxnSpPr/>
          <p:nvPr/>
        </p:nvCxnSpPr>
        <p:spPr>
          <a:xfrm rot="10800000" flipV="1">
            <a:off x="6143636" y="4073530"/>
            <a:ext cx="1214446" cy="212726"/>
          </a:xfrm>
          <a:prstGeom prst="straightConnector1">
            <a:avLst/>
          </a:prstGeom>
          <a:ln w="57150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rot="10800000" flipV="1">
            <a:off x="6286512" y="2000240"/>
            <a:ext cx="1000132" cy="357190"/>
          </a:xfrm>
          <a:prstGeom prst="straightConnector1">
            <a:avLst/>
          </a:prstGeom>
          <a:ln w="57150">
            <a:solidFill>
              <a:srgbClr val="4B583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3357554" y="2786058"/>
            <a:ext cx="642942" cy="35719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-32" y="0"/>
            <a:ext cx="214314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Движение (колебание)   </a:t>
            </a:r>
            <a:r>
              <a:rPr lang="ru-RU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 </a:t>
            </a:r>
            <a:r>
              <a:rPr lang="ru-RU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воды</a:t>
            </a:r>
            <a:endParaRPr lang="ru-RU" sz="2500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rgbClr val="33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141968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500034" y="1470128"/>
            <a:ext cx="3929090" cy="417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Все вещества с </a:t>
            </a:r>
            <a:r>
              <a:rPr lang="ru-RU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ионной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связью </a:t>
            </a:r>
            <a:r>
              <a:rPr lang="ru-RU" sz="2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не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обладают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молекуляр-ным</a:t>
            </a:r>
            <a:r>
              <a:rPr lang="ru-RU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строением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Они образованы не моле-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кулами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а положите-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льно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отрицательно заряженными ионами, которые являются носителями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-ких свойств таких веществ.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99992" y="692696"/>
            <a:ext cx="4143404" cy="587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Состав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ионных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соединений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 всегда постоянен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часто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зависит от условий их получения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поэтому к ним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неприменим закон постоянства состава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 обычных условиях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вещества </a:t>
            </a:r>
            <a:r>
              <a:rPr lang="ru-RU" sz="2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немолекуляр-ного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строения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(с ионной связью), в отличие от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молекуляр-ных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веществ, находят-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только в </a:t>
            </a:r>
            <a:r>
              <a:rPr lang="ru-RU" sz="2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твёрдом состоянии</a:t>
            </a:r>
            <a:r>
              <a:rPr lang="ru-RU" sz="26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образуют </a:t>
            </a:r>
            <a:r>
              <a:rPr lang="ru-RU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ионные</a:t>
            </a:r>
            <a:r>
              <a:rPr lang="ru-RU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кристалли-ческие</a:t>
            </a:r>
            <a:r>
              <a:rPr lang="ru-RU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решётки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692696"/>
            <a:ext cx="885698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Металлическая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это связь между положительными ионами металлов и оторвавшимися электронами.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Она характерна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для металлов в твердом и жидком состоянии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парообразном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атомы металлов связаны между собой ковалентной связью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42692" y="74320"/>
            <a:ext cx="5904180" cy="54636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ln w="38100"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latin typeface="Arial Black" pitchFamily="34" charset="0"/>
              </a:rPr>
              <a:t>Металлическая связь</a:t>
            </a:r>
          </a:p>
        </p:txBody>
      </p:sp>
      <p:pic>
        <p:nvPicPr>
          <p:cNvPr id="11" name="Picture 3" descr="E:\хим. связь\анимашки\металлич. св.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73016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206029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97805" y="328412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Схематически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описания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металлической связи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используют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модель «свободного электрона»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Согласно этой модели атомы металлов отдают наружные электроны и превращаются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положительно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заряженные ионы. Оторвавшиеся от атомов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электроны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образуют «электронный газ», который равномерно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распределяется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между всеми ионами и соединяет их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E:\хим. связь\анимашки\metallicbonding_ani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28825"/>
            <a:ext cx="40005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хим. связь\анимашки\535-Supercompressed_Metallic-bond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74" y="3493168"/>
            <a:ext cx="25336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742116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1225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E:\хим. связь\анимашки\металлич. св.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92127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9512" y="44624"/>
            <a:ext cx="87849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50" b="1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Металлическая связь </a:t>
            </a:r>
            <a:r>
              <a:rPr lang="ru-RU" sz="2750" b="1" u="sng" dirty="0">
                <a:latin typeface="Arial" pitchFamily="34" charset="0"/>
                <a:cs typeface="Arial" pitchFamily="34" charset="0"/>
              </a:rPr>
              <a:t>имеет черты </a:t>
            </a:r>
            <a:r>
              <a:rPr lang="ru-RU" sz="2750" b="1" u="dbl" dirty="0">
                <a:latin typeface="Arial" pitchFamily="34" charset="0"/>
                <a:cs typeface="Arial" pitchFamily="34" charset="0"/>
              </a:rPr>
              <a:t>сходства и отличия</a:t>
            </a:r>
            <a:r>
              <a:rPr lang="ru-RU" sz="2750" b="1" u="sng" dirty="0">
                <a:latin typeface="Arial" pitchFamily="34" charset="0"/>
                <a:cs typeface="Arial" pitchFamily="34" charset="0"/>
              </a:rPr>
              <a:t> с ковалентной и ионной связями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75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Как при ковалентной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, так и при металлической, </a:t>
            </a:r>
            <a:r>
              <a:rPr lang="ru-RU" sz="275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валентные электроны переходят в общее пользование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. Но в случае металлической связи эти электроны связывают все атомы данного образца металла, а в случае ковалентной связи – два атома. В отличие от ковалентной связи металлическая связь не имеет направленного </a:t>
            </a: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характера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750" b="1" dirty="0">
                <a:solidFill>
                  <a:srgbClr val="005DA2"/>
                </a:solidFill>
                <a:latin typeface="Arial" pitchFamily="34" charset="0"/>
                <a:cs typeface="Arial" pitchFamily="34" charset="0"/>
              </a:rPr>
              <a:t>Как при ионной связи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, так и при металлической, </a:t>
            </a:r>
            <a:r>
              <a:rPr lang="ru-RU" sz="2750" b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имеются ионы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. Но в металлах положительные ионы удерживаются свободно </a:t>
            </a: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перемещающимися 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электронами, а в веществах с ионной связью – отрицательно заряженными ионами.</a:t>
            </a: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206029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467544" y="1628800"/>
            <a:ext cx="4104456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>
              <a:lnSpc>
                <a:spcPct val="85000"/>
              </a:lnSpc>
            </a:pP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Металлическая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это связь между положительными ионами металлов и оторвавшимися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электронами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endParaRPr lang="ru-RU" sz="27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481714"/>
            <a:ext cx="4054379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Атомы металлов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отдают наружные электроны и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превра-щаются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положи-тельно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заряженные ионы. Оторвавшиеся от атомов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электроны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образуют «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электрон-ный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газ», который равномерно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распре-деляется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между всеми ионами и соединяет их.</a:t>
            </a: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06596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835696" y="56818"/>
            <a:ext cx="5472973" cy="5968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Водородная связь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1803" y="692696"/>
            <a:ext cx="8860758" cy="431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Водородная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это связь которая образуется между атомом водорода одной молекулы и атомом сильно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электроотрицательного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элемента другой молекулы. Возникновение водородной связи приводит к ассоциации (соединению)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молекул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Она характерна для веществ в жидком и твердом со­стояниях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ru-RU" sz="29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29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=  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 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_ _ _ 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или   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• • • 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 </a:t>
            </a:r>
            <a:endParaRPr lang="ru-RU" sz="29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     </a:t>
            </a:r>
          </a:p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                 </a:t>
            </a:r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водородная </a:t>
            </a: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связь</a:t>
            </a:r>
          </a:p>
          <a:p>
            <a:pPr indent="450000" algn="just">
              <a:lnSpc>
                <a:spcPct val="85000"/>
              </a:lnSpc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7069480" y="3640832"/>
            <a:ext cx="720080" cy="576064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4427984" y="3771978"/>
            <a:ext cx="648072" cy="423664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E:\хим. связь\водородная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4" b="6524"/>
          <a:stretch/>
        </p:blipFill>
        <p:spPr bwMode="auto">
          <a:xfrm>
            <a:off x="0" y="4050684"/>
            <a:ext cx="3995936" cy="269068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диск D\01.03.16-домашние документы\Лаб. раб YES\Виртуальные лабораторные YES\Анимашки и картинки\Химия-картинки\Химическая связь\анимация\animacidbase (1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20" y="4921955"/>
            <a:ext cx="31623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206029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0952" y="262618"/>
            <a:ext cx="885698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Обозначают </a:t>
            </a: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водородную связь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тремя точками или тремя пунктирами.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установлении каждой молекулой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двух Н-связей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вещество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может иметь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линейную (зигзагообразную) надмолекулярную структуру, как во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фтороводороде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(а). При участии каждой мо­лекулы в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четырех Н-связях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образуются трехмерные структуры (б)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2" y="3284984"/>
            <a:ext cx="4170412" cy="203061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106" y="3668637"/>
            <a:ext cx="3379286" cy="29287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206029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332656"/>
            <a:ext cx="8856984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За счет образования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водородных связей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веществе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могут возникать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межмолекулярные и внутримолекулярные циклические структуры. Например, молекулы органических кислот типа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муравьиной соединяются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попарно своими полярными концами, так как в их карбоксильных группах атом водорода и карбонильный атом кислорода направлены в одну сторону, что приводит к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образованию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 двух таких групп замкнутого цикла.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Димеры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этих кислот существуют даже в их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парах.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78"/>
          <a:stretch/>
        </p:blipFill>
        <p:spPr bwMode="auto">
          <a:xfrm>
            <a:off x="2195736" y="4653136"/>
            <a:ext cx="4268684" cy="14234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206029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5738" y="260648"/>
            <a:ext cx="8860758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Наличие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водородных связей</a:t>
            </a:r>
            <a:r>
              <a:rPr lang="ru-RU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объясняет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отклонение свойств некоторых соединений. Например, вследствие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ассоциации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фтороводо-родная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кислота более слабая кислота по сравнению с другими галогеноводородными кислотами,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температура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кипения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HF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выше температуры кипения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НС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Способностью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 ассоциации обладают вода, спирты, аммиак и другие соединения. </a:t>
            </a:r>
          </a:p>
        </p:txBody>
      </p:sp>
      <p:pic>
        <p:nvPicPr>
          <p:cNvPr id="15363" name="Picture 3" descr="E:\хим. связь\водородная\Водородные связи\водородные связ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780720"/>
            <a:ext cx="8999884" cy="15204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206029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071670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95536" y="1469473"/>
            <a:ext cx="3961580" cy="417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Химическая связь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 это силы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взаимо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-действия</a:t>
            </a:r>
            <a:r>
              <a:rPr lang="ru-RU" sz="2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которые соединяют отдельные атомы в молекулы, ионы, кристаллы.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Способность атома элемента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образо-вывать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химические связи с другими атомами называют </a:t>
            </a:r>
            <a:r>
              <a:rPr 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валентностью</a:t>
            </a:r>
            <a:r>
              <a:rPr lang="ru-RU" sz="2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03920" y="1268760"/>
            <a:ext cx="4000528" cy="417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Значение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валентности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атома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определяется </a:t>
            </a:r>
            <a:r>
              <a:rPr lang="ru-RU" sz="2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числом химических связей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которые данный атом образует с другими атомами. В образовании химической связи принимают участие только валентные электроны атома.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63643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1803" y="692696"/>
            <a:ext cx="8860758" cy="4827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Водородная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это связь которая образуется между атомом водорода одной молекулы и атомом сильно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электроотрицательного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элемента другой молекулы. Возникновение водородной связи приводит к ассоциации (соединению)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молекул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Она характерна для веществ в жидком и твердом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состояниях.</a:t>
            </a:r>
          </a:p>
          <a:p>
            <a:pPr algn="ctr"/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ru-RU" sz="29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29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=  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 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_ _ _ 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или   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• • • 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 </a:t>
            </a:r>
            <a:endParaRPr lang="ru-RU" sz="29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     </a:t>
            </a:r>
          </a:p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                 </a:t>
            </a:r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водородная </a:t>
            </a: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связь</a:t>
            </a:r>
          </a:p>
          <a:p>
            <a:pPr indent="450000" algn="just">
              <a:lnSpc>
                <a:spcPct val="85000"/>
              </a:lnSpc>
            </a:pPr>
            <a:endParaRPr lang="ru-RU" sz="1000" b="1" u="sng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Наличие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водородных связей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объясняет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отклонение свойств некоторых соединений.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7069480" y="3640832"/>
            <a:ext cx="720080" cy="576064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4427984" y="3771978"/>
            <a:ext cx="648072" cy="423664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405457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85720" y="71414"/>
            <a:ext cx="8572560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/>
              </a:rPr>
              <a:t>Проверим, как Вы поняли и запомнили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/>
              </a:rPr>
              <a:t> пройденный материал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5023653"/>
            <a:ext cx="5572164" cy="176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73088" y="890040"/>
            <a:ext cx="8999506" cy="457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446088" algn="just">
              <a:lnSpc>
                <a:spcPct val="80000"/>
              </a:lnSpc>
              <a:buClr>
                <a:srgbClr val="C00000"/>
              </a:buClr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Решите кроссворд:</a:t>
            </a:r>
            <a:endParaRPr lang="ru-RU" sz="2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–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вещества, в молекулах которых атомы связаны между собой ковалентными связями, обладают … строением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 – вещества с ионной решёткой обладают высокой … и прочностью;</a:t>
            </a:r>
          </a:p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 –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точки, в которых размещены частицы кристалла, называют … решётки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 –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состав … соединений не всегда постоянен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 –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молекулярную … решётку имеют практически все органические вещества в твёрдом состоянии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 –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закон … состава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 –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веществах молекулярного строения всегда сохраняются ..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   </a:t>
            </a: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4714884"/>
            <a:ext cx="4638678" cy="150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28596" y="1357298"/>
            <a:ext cx="4071966" cy="481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–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вещества, в молекулах которых атомы связаны между собой ковалентными связями, обладают … строением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 – вещества с ионной решёткой обладают высокой … и прочностью;</a:t>
            </a:r>
          </a:p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 –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точки, в которых размещены частицы кристалла, называют … решётки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 –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состав … соединений не всегда постоянен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643438" y="1428736"/>
            <a:ext cx="4071966" cy="334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 –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молекулярную … решётку имеют практически все органические вещества в твёрдом состоянии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 –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закон … состава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 –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веществах молекулярного строения всегда сохраняются ..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   </a:t>
            </a: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85720" y="71414"/>
            <a:ext cx="8572560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Проверим, как Вы поняли и запомнили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пройденный материал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539750" y="57816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000108"/>
            <a:ext cx="8643998" cy="553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lvl="0" indent="-4476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Ионную кристаллическую решетку имеет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хлор              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хлорид калия (</a:t>
            </a:r>
            <a:r>
              <a:rPr lang="en-US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KCl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                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хлорид фосфора 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III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(</a:t>
            </a:r>
            <a:r>
              <a:rPr lang="en-US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PCl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)                 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 оксид углерода 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indent="-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Вещества, обладающие твердостью, тугоплавкостью, хорошей растворимостью в воде, как правило имеют … кристаллическую решетку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молекулярную            б) атомную</a:t>
            </a: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ионную                         г) металлическую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indent="-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Молекулярное строение имеет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магний      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нитрат бария (</a:t>
            </a:r>
            <a:r>
              <a:rPr lang="en-US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Ba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      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бромоводород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en-US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HBr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        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калия 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KOH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71414"/>
            <a:ext cx="8858312" cy="621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Ионную кристаллическую решетку имеет вещество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lang="en-US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NaNO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б)Н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в)СС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г)СН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5. Вещества главной подгруппы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группы в соединениях обычно имеют … кристаллическую решетку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молекулярную                        б) ионную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металлическую                       г) атомную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6. Молекулярной структуры не имеет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хлор (твердый)                                        </a:t>
            </a: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графит 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углекислый газ (СО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(твердый)            </a:t>
            </a: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метан (СН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7. Молекулярное строение имеет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оксид натрия 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     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оксид кремния (</a:t>
            </a:r>
            <a:r>
              <a:rPr lang="en-US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SiO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      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вода 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О)         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алмаз (С)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539750" y="57816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WordArt 4"/>
          <p:cNvSpPr>
            <a:spLocks noChangeArrowheads="1" noChangeShapeType="1" noTextEdit="1"/>
          </p:cNvSpPr>
          <p:nvPr/>
        </p:nvSpPr>
        <p:spPr bwMode="auto">
          <a:xfrm>
            <a:off x="571472" y="71414"/>
            <a:ext cx="8286808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Проверьте свои ответы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714356"/>
            <a:ext cx="8643998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lvl="0" indent="-4476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Ионную кристаллическую решетку имеет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хлор              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б) хлорид калия (</a:t>
            </a:r>
            <a:r>
              <a:rPr lang="en-US" sz="2700" b="1" u="sng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KCl</a:t>
            </a: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                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хлорид фосфора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III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(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PCl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)                 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 оксид углерода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marL="447675" lvl="0" indent="-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Вещества, обладающие твердостью, тугоплавкостью, хорошей растворимостью в воде, как правило имеют … кристаллическую решетку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молекулярную            б) атомную</a:t>
            </a: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в) ионную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г) металлическую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447675" lvl="0" indent="-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Молекулярное строение имеет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магний      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нитрат бария (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Ba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      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в) </a:t>
            </a:r>
            <a:r>
              <a:rPr lang="ru-RU" sz="2700" b="1" u="sng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бромоводород</a:t>
            </a: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en-US" sz="2700" b="1" u="sng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HBr</a:t>
            </a: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калия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KOH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539750" y="57816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71414"/>
            <a:ext cx="89297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Перед ответом на такие вопросы определите тип связи (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ΔЭО</a:t>
            </a:r>
            <a:r>
              <a:rPr lang="ru-RU" sz="2500" b="1" dirty="0" smtClean="0">
                <a:latin typeface="Arial" pitchFamily="34" charset="0"/>
                <a:cs typeface="Arial" pitchFamily="34" charset="0"/>
                <a:sym typeface="Symbol"/>
              </a:rPr>
              <a:t>=0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– ковалентная неполярная, ΔЭО</a:t>
            </a:r>
            <a:r>
              <a:rPr lang="ru-RU" sz="2500" b="1" dirty="0" smtClean="0">
                <a:latin typeface="Arial" pitchFamily="34" charset="0"/>
                <a:cs typeface="Arial" pitchFamily="34" charset="0"/>
                <a:sym typeface="Symbol"/>
              </a:rPr>
              <a:t>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1,7 – ковалентная полярная, ΔЭО</a:t>
            </a:r>
            <a:r>
              <a:rPr lang="ru-RU" sz="2500" b="1" dirty="0" smtClean="0">
                <a:latin typeface="Arial" pitchFamily="34" charset="0"/>
                <a:cs typeface="Arial" pitchFamily="34" charset="0"/>
                <a:sym typeface="Symbol"/>
              </a:rPr>
              <a:t>≥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1,7 – 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ионная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– кристалл 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ионный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 Чтобы ответы не были слишком сложными, </a:t>
            </a:r>
            <a:r>
              <a:rPr lang="ru-RU" sz="25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перепишите данную и следующую таблицы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они нужны будут не только сейчас, но и в 9 и 11 классах. </a:t>
            </a:r>
            <a:r>
              <a:rPr lang="ru-RU" sz="25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Немного забегаем вперед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ничего – </a:t>
            </a:r>
            <a:r>
              <a:rPr lang="ru-RU" sz="25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начинайте привыкать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 данному материалу!</a:t>
            </a:r>
            <a:endParaRPr lang="ru-RU"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2554865"/>
            <a:ext cx="8929718" cy="445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Типы кристаллических решеток твердых веществ</a:t>
            </a:r>
            <a:endParaRPr lang="ru-RU" sz="27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4700900"/>
              </p:ext>
            </p:extLst>
          </p:nvPr>
        </p:nvGraphicFramePr>
        <p:xfrm>
          <a:off x="142845" y="3071810"/>
          <a:ext cx="9001154" cy="346252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99734"/>
                <a:gridCol w="1800355"/>
                <a:gridCol w="1933408"/>
                <a:gridCol w="1549379"/>
                <a:gridCol w="1918278"/>
              </a:tblGrid>
              <a:tr h="65163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Arial" pitchFamily="34" charset="0"/>
                          <a:cs typeface="Arial" pitchFamily="34" charset="0"/>
                        </a:rPr>
                        <a:t>Тип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Arial" pitchFamily="34" charset="0"/>
                          <a:cs typeface="Arial" pitchFamily="34" charset="0"/>
                        </a:rPr>
                        <a:t>кристаллической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Arial" pitchFamily="34" charset="0"/>
                          <a:cs typeface="Arial" pitchFamily="34" charset="0"/>
                        </a:rPr>
                        <a:t>решетки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64" marR="168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Arial" pitchFamily="34" charset="0"/>
                          <a:cs typeface="Arial" pitchFamily="34" charset="0"/>
                        </a:rPr>
                        <a:t>Молекулярная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64" marR="168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Arial" pitchFamily="34" charset="0"/>
                          <a:cs typeface="Arial" pitchFamily="34" charset="0"/>
                        </a:rPr>
                        <a:t>Ионная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64" marR="168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Arial" pitchFamily="34" charset="0"/>
                          <a:cs typeface="Arial" pitchFamily="34" charset="0"/>
                        </a:rPr>
                        <a:t>Атомная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64" marR="168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Arial" pitchFamily="34" charset="0"/>
                          <a:cs typeface="Arial" pitchFamily="34" charset="0"/>
                        </a:rPr>
                        <a:t>Металлическая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64" marR="168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65163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Частицы, находящиеся в узлах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решетки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64" marR="168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Молекулы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64" marR="168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Положительно и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отрицательно заряженные ионы (катионы и анионы)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64" marR="168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Атомы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64" marR="168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Атомы и положительно заряженные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ионы металлов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64" marR="168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539750" y="57816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76" y="0"/>
            <a:ext cx="8929718" cy="445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Типы кристаллических решеток твердых веществ</a:t>
            </a:r>
            <a:endParaRPr lang="ru-RU" sz="27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178269"/>
              </p:ext>
            </p:extLst>
          </p:nvPr>
        </p:nvGraphicFramePr>
        <p:xfrm>
          <a:off x="71406" y="846094"/>
          <a:ext cx="9001162" cy="501179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99734"/>
                <a:gridCol w="1800357"/>
                <a:gridCol w="1933411"/>
                <a:gridCol w="1549380"/>
                <a:gridCol w="1918280"/>
              </a:tblGrid>
              <a:tr h="65163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Arial" pitchFamily="34" charset="0"/>
                          <a:cs typeface="Arial" pitchFamily="34" charset="0"/>
                        </a:rPr>
                        <a:t>Тип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Arial" pitchFamily="34" charset="0"/>
                          <a:cs typeface="Arial" pitchFamily="34" charset="0"/>
                        </a:rPr>
                        <a:t>кристаллической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Arial" pitchFamily="34" charset="0"/>
                          <a:cs typeface="Arial" pitchFamily="34" charset="0"/>
                        </a:rPr>
                        <a:t>решетки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64" marR="168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Arial" pitchFamily="34" charset="0"/>
                          <a:cs typeface="Arial" pitchFamily="34" charset="0"/>
                        </a:rPr>
                        <a:t>Молекулярная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64" marR="168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Arial" pitchFamily="34" charset="0"/>
                          <a:cs typeface="Arial" pitchFamily="34" charset="0"/>
                        </a:rPr>
                        <a:t>Ионная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64" marR="168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Arial" pitchFamily="34" charset="0"/>
                          <a:cs typeface="Arial" pitchFamily="34" charset="0"/>
                        </a:rPr>
                        <a:t>Атомная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64" marR="168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Arial" pitchFamily="34" charset="0"/>
                          <a:cs typeface="Arial" pitchFamily="34" charset="0"/>
                        </a:rPr>
                        <a:t>Металлическая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64" marR="168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651634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Характер связи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между частицами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кристалла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Силы межмолекулярного взаимодействия (в т.ч. водородные связи)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Электростатические ионные связи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Ковалентные связи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Металлическая связь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между ионами метал-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лов и свободными электронами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651634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Прочность связи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Слабая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Прочная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Очень прочная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Разной прочности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539750" y="57816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76" y="0"/>
            <a:ext cx="8929718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Типы кристаллических решеток твердых веществ</a:t>
            </a:r>
            <a:endParaRPr lang="ru-RU" sz="32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791898"/>
              </p:ext>
            </p:extLst>
          </p:nvPr>
        </p:nvGraphicFramePr>
        <p:xfrm>
          <a:off x="71406" y="908720"/>
          <a:ext cx="9001154" cy="533171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99734"/>
                <a:gridCol w="1800355"/>
                <a:gridCol w="1933408"/>
                <a:gridCol w="1549379"/>
                <a:gridCol w="1918278"/>
              </a:tblGrid>
              <a:tr h="65163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Arial" pitchFamily="34" charset="0"/>
                          <a:cs typeface="Arial" pitchFamily="34" charset="0"/>
                        </a:rPr>
                        <a:t>Тип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Arial" pitchFamily="34" charset="0"/>
                          <a:cs typeface="Arial" pitchFamily="34" charset="0"/>
                        </a:rPr>
                        <a:t>кристаллической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Arial" pitchFamily="34" charset="0"/>
                          <a:cs typeface="Arial" pitchFamily="34" charset="0"/>
                        </a:rPr>
                        <a:t>решетки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64" marR="168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Arial" pitchFamily="34" charset="0"/>
                          <a:cs typeface="Arial" pitchFamily="34" charset="0"/>
                        </a:rPr>
                        <a:t>Молекулярная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64" marR="168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Arial" pitchFamily="34" charset="0"/>
                          <a:cs typeface="Arial" pitchFamily="34" charset="0"/>
                        </a:rPr>
                        <a:t>Ионная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64" marR="168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Arial" pitchFamily="34" charset="0"/>
                          <a:cs typeface="Arial" pitchFamily="34" charset="0"/>
                        </a:rPr>
                        <a:t>Атомная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64" marR="168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Arial" pitchFamily="34" charset="0"/>
                          <a:cs typeface="Arial" pitchFamily="34" charset="0"/>
                        </a:rPr>
                        <a:t>Металлическая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64" marR="168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651634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Отличительные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физические свойства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веществ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Легкоплавкие,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небольшой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твердости, многие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растворимы в воде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Тугоплавкие, твердые, многие раствори-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мы в воде. Растворы и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расплавы проводят электрический ток (проводники </a:t>
                      </a:r>
                      <a:r>
                        <a:rPr lang="en-US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</a:t>
                      </a: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рода)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Очень тугоплавкие,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очень твердые,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практически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нерастворимы в воде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Разнообразны по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свойствам; имеют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металлический блеск;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обладают </a:t>
                      </a: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электропроводностью </a:t>
                      </a: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(проводни­ки </a:t>
                      </a:r>
                      <a:r>
                        <a:rPr lang="en-US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</a:t>
                      </a: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рода) и </a:t>
                      </a: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теплопроводностью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539750" y="57816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76" y="0"/>
            <a:ext cx="8929718" cy="445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Типы кристаллических решеток твердых веществ</a:t>
            </a:r>
            <a:endParaRPr lang="ru-RU" sz="27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361160"/>
              </p:ext>
            </p:extLst>
          </p:nvPr>
        </p:nvGraphicFramePr>
        <p:xfrm>
          <a:off x="71406" y="476672"/>
          <a:ext cx="9001154" cy="634136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99734"/>
                <a:gridCol w="1800355"/>
                <a:gridCol w="1933408"/>
                <a:gridCol w="1753179"/>
                <a:gridCol w="1714478"/>
              </a:tblGrid>
              <a:tr h="65163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Arial" pitchFamily="34" charset="0"/>
                          <a:cs typeface="Arial" pitchFamily="34" charset="0"/>
                        </a:rPr>
                        <a:t>Тип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Arial" pitchFamily="34" charset="0"/>
                          <a:cs typeface="Arial" pitchFamily="34" charset="0"/>
                        </a:rPr>
                        <a:t>кристаллической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Arial" pitchFamily="34" charset="0"/>
                          <a:cs typeface="Arial" pitchFamily="34" charset="0"/>
                        </a:rPr>
                        <a:t>решетки</a:t>
                      </a:r>
                      <a:endParaRPr lang="ru-RU" sz="19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64" marR="168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Arial" pitchFamily="34" charset="0"/>
                          <a:cs typeface="Arial" pitchFamily="34" charset="0"/>
                        </a:rPr>
                        <a:t>Молекулярная</a:t>
                      </a:r>
                      <a:endParaRPr lang="ru-RU" sz="19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64" marR="168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Arial" pitchFamily="34" charset="0"/>
                          <a:cs typeface="Arial" pitchFamily="34" charset="0"/>
                        </a:rPr>
                        <a:t>Ионная</a:t>
                      </a:r>
                      <a:endParaRPr lang="ru-RU" sz="19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64" marR="168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Arial" pitchFamily="34" charset="0"/>
                          <a:cs typeface="Arial" pitchFamily="34" charset="0"/>
                        </a:rPr>
                        <a:t>Атомная</a:t>
                      </a:r>
                      <a:endParaRPr lang="ru-RU" sz="19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64" marR="168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Arial" pitchFamily="34" charset="0"/>
                          <a:cs typeface="Arial" pitchFamily="34" charset="0"/>
                        </a:rPr>
                        <a:t>Металлическая</a:t>
                      </a:r>
                      <a:endParaRPr lang="ru-RU" sz="19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64" marR="168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651634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Примеры веществ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2921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Твердая вода – лед, твердый оксид углерода (IV) – «сухой лед», твердые </a:t>
                      </a:r>
                      <a:r>
                        <a:rPr lang="ru-RU" sz="1400" b="1" dirty="0" err="1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хлороводород</a:t>
                      </a:r>
                      <a:r>
                        <a:rPr lang="ru-RU" sz="1400" b="1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и сероводород, твердые простые вещества, образованные одно – (благородные газы), двух – (H</a:t>
                      </a:r>
                      <a:r>
                        <a:rPr lang="ru-RU" sz="1400" b="1" baseline="-25000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1400" b="1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O</a:t>
                      </a:r>
                      <a:r>
                        <a:rPr lang="ru-RU" sz="1400" b="1" baseline="-25000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1400" b="1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C</a:t>
                      </a:r>
                      <a:r>
                        <a:rPr lang="en-US" sz="1400" b="1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ru-RU" sz="1400" b="1" baseline="-25000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1400" b="1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N</a:t>
                      </a:r>
                      <a:r>
                        <a:rPr lang="ru-RU" sz="1400" b="1" baseline="-25000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1400" b="1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I</a:t>
                      </a:r>
                      <a:r>
                        <a:rPr lang="ru-RU" sz="1400" b="1" baseline="-25000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1400" b="1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), трех – (O</a:t>
                      </a:r>
                      <a:r>
                        <a:rPr lang="ru-RU" sz="1400" b="1" baseline="-25000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400" b="1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), четырех – (P</a:t>
                      </a:r>
                      <a:r>
                        <a:rPr lang="ru-RU" sz="1400" b="1" baseline="-25000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ru-RU" sz="1400" b="1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), </a:t>
                      </a:r>
                      <a:r>
                        <a:rPr lang="ru-RU" sz="1400" b="1" dirty="0" err="1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восьмиатомными</a:t>
                      </a:r>
                      <a:r>
                        <a:rPr lang="ru-RU" sz="1400" b="1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(S</a:t>
                      </a:r>
                      <a:r>
                        <a:rPr lang="ru-RU" sz="1400" b="1" baseline="-25000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r>
                        <a:rPr lang="ru-RU" sz="1400" b="1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молекулами. Подавляющее большинство твердых органических соединений обладают молекулярными кристаллическими решетками (нафталин, глюкоза, сахар).</a:t>
                      </a:r>
                      <a:endParaRPr lang="ru-RU" sz="11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1000"/>
                        </a:spcAft>
                      </a:pPr>
                      <a:r>
                        <a:rPr lang="ru-RU" sz="1900" b="1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Соли (</a:t>
                      </a: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хлорид натрия </a:t>
                      </a:r>
                      <a:r>
                        <a:rPr lang="en-US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19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аС</a:t>
                      </a:r>
                      <a:r>
                        <a:rPr lang="en-US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карбонат стронция </a:t>
                      </a:r>
                      <a:r>
                        <a:rPr lang="en-US" sz="19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SrCO</a:t>
                      </a:r>
                      <a:r>
                        <a:rPr lang="ru-RU" sz="19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сульфат кальция Са</a:t>
                      </a:r>
                      <a:r>
                        <a:rPr lang="ru-RU" sz="1900" b="1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</a:t>
                      </a:r>
                      <a:r>
                        <a:rPr lang="ru-RU" sz="1900" b="1" baseline="-25000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ru-RU" sz="1900" b="1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нитрат бария </a:t>
                      </a:r>
                      <a:r>
                        <a:rPr lang="ru-RU" sz="19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Ва</a:t>
                      </a: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</a:t>
                      </a:r>
                      <a:r>
                        <a:rPr lang="ru-RU" sz="19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19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1900" b="1" dirty="0" smtClean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); </a:t>
                      </a:r>
                      <a:r>
                        <a:rPr lang="ru-RU" sz="1900" b="1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некоторые оксиды (</a:t>
                      </a:r>
                      <a:r>
                        <a:rPr lang="ru-RU" sz="1900" b="1" dirty="0" err="1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пероксид</a:t>
                      </a:r>
                      <a:r>
                        <a:rPr lang="ru-RU" sz="1900" b="1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натрия </a:t>
                      </a:r>
                      <a:r>
                        <a:rPr lang="en-US" sz="1900" b="1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Na</a:t>
                      </a:r>
                      <a:r>
                        <a:rPr lang="ru-RU" sz="1900" b="1" baseline="-25000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900" b="1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1900" b="1" baseline="-25000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1900" b="1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оксид калия </a:t>
                      </a: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</a:t>
                      </a:r>
                      <a:r>
                        <a:rPr lang="ru-RU" sz="19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1900" b="1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и </a:t>
                      </a:r>
                      <a:r>
                        <a:rPr lang="ru-RU" sz="1900" b="1" dirty="0" err="1" smtClean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гидроксиды</a:t>
                      </a:r>
                      <a:r>
                        <a:rPr lang="ru-RU" sz="1900" b="1" dirty="0" smtClean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900" b="1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металлов (</a:t>
                      </a:r>
                      <a:r>
                        <a:rPr lang="ru-RU" sz="19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гидроксид</a:t>
                      </a: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калия </a:t>
                      </a:r>
                      <a:r>
                        <a:rPr lang="en-US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</a:t>
                      </a: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ОН</a:t>
                      </a:r>
                      <a:r>
                        <a:rPr lang="ru-RU" sz="1900" b="1" dirty="0">
                          <a:solidFill>
                            <a:srgbClr val="22222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сульфид рубидия Rb</a:t>
                      </a:r>
                      <a:r>
                        <a:rPr lang="ru-RU" sz="19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S, нитрид лития Li</a:t>
                      </a:r>
                      <a:r>
                        <a:rPr lang="ru-RU" sz="19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 (алмаз, графит), 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кремний </a:t>
                      </a:r>
                      <a:r>
                        <a:rPr lang="en-US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</a:t>
                      </a:r>
                      <a:endParaRPr lang="ru-RU" sz="19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оксид кремния </a:t>
                      </a:r>
                      <a:r>
                        <a:rPr lang="en-US" sz="19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SiO</a:t>
                      </a:r>
                      <a:r>
                        <a:rPr lang="ru-RU" sz="19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;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германий</a:t>
                      </a:r>
                      <a:r>
                        <a:rPr lang="en-US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r>
                        <a:rPr lang="en-US" sz="19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Ge</a:t>
                      </a: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</a:t>
                      </a:r>
                      <a:r>
                        <a:rPr lang="en-US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бор </a:t>
                      </a:r>
                      <a:r>
                        <a:rPr lang="en-US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; карбиды (кальция</a:t>
                      </a:r>
                      <a:r>
                        <a:rPr lang="en-US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r>
                        <a:rPr lang="en-US" sz="19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CaC</a:t>
                      </a:r>
                      <a:r>
                        <a:rPr lang="ru-RU" sz="19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железа (</a:t>
                      </a:r>
                      <a:r>
                        <a:rPr lang="en-US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III</a:t>
                      </a: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</a:t>
                      </a:r>
                      <a:r>
                        <a:rPr lang="en-US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Fe</a:t>
                      </a:r>
                      <a:r>
                        <a:rPr lang="ru-RU" sz="19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</a:t>
                      </a: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талия </a:t>
                      </a:r>
                      <a:r>
                        <a:rPr lang="en-US" sz="19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TaC</a:t>
                      </a: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кремния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9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SiC</a:t>
                      </a: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(карборунд); нитрид бора </a:t>
                      </a:r>
                      <a:r>
                        <a:rPr lang="en-US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BN</a:t>
                      </a: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; красный и чёрный фосфор; оксиды некоторых металлов.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Медь С</a:t>
                      </a:r>
                      <a:r>
                        <a:rPr lang="en-US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</a:t>
                      </a: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калий </a:t>
                      </a:r>
                      <a:r>
                        <a:rPr lang="en-US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</a:t>
                      </a: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цинк </a:t>
                      </a:r>
                      <a:r>
                        <a:rPr lang="en-US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Zn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071670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7544" y="1500174"/>
            <a:ext cx="4500594" cy="482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1438" y="162165"/>
            <a:ext cx="9001156" cy="16651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Положение элементов в Периодической системе Д.И. Менделеева и типы кристаллических решеток их </a:t>
            </a:r>
            <a:r>
              <a:rPr lang="ru-RU" sz="3000" b="1" u="sng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простых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веществ</a:t>
            </a:r>
            <a:endParaRPr lang="ru-RU" sz="3000" b="1" dirty="0" smtClean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08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6" y="1857364"/>
            <a:ext cx="8858280" cy="3910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71414"/>
            <a:ext cx="8858312" cy="621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Ионную кристаллическую решетку </a:t>
            </a:r>
            <a:r>
              <a:rPr lang="ru-RU" sz="2600" b="1" u="sng" dirty="0" smtClean="0">
                <a:solidFill>
                  <a:srgbClr val="3366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имеет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вещество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lang="en-US" sz="2600" b="1" u="sng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NaNO</a:t>
            </a:r>
            <a:r>
              <a:rPr lang="ru-RU" sz="2600" b="1" u="sng" baseline="-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б)Н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в)СС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г)СН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5. Вещества главной подгруппы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группы в соединениях обычно </a:t>
            </a:r>
            <a:r>
              <a:rPr lang="ru-RU" sz="2600" b="1" u="sng" dirty="0" smtClean="0">
                <a:solidFill>
                  <a:srgbClr val="3366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имеют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… кристаллическую решетку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молекулярную                        </a:t>
            </a: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б) ионную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металлическую                       г) атомную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6. Молекулярной структуры </a:t>
            </a:r>
            <a:r>
              <a:rPr lang="ru-RU" sz="2600" b="1" u="sng" dirty="0" smtClean="0">
                <a:solidFill>
                  <a:srgbClr val="3366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 имеет</a:t>
            </a:r>
            <a:endParaRPr lang="ru-RU" sz="2600" b="1" u="sng" dirty="0" smtClean="0">
              <a:solidFill>
                <a:srgbClr val="3366FF"/>
              </a:solidFill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хлор (твердый)                                        </a:t>
            </a: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б) графит (</a:t>
            </a:r>
            <a:r>
              <a:rPr lang="en-US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углекислый газ (СО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(твердый)            </a:t>
            </a: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метан (СН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7. Молекулярное строение </a:t>
            </a:r>
            <a:r>
              <a:rPr lang="ru-RU" sz="2600" b="1" u="sng" dirty="0" smtClean="0">
                <a:solidFill>
                  <a:srgbClr val="3366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имеет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оксид натрия 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     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оксид кремния (</a:t>
            </a:r>
            <a:r>
              <a:rPr lang="en-US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SiO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      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в) вода (</a:t>
            </a:r>
            <a:r>
              <a:rPr lang="en-US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600" b="1" u="sng" baseline="-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О)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алмаз (С)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5260" y="4948245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79512" y="2204864"/>
            <a:ext cx="8712968" cy="114313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Практическая работа № 2 «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Ионная химическая связь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5" name="Picture 4" descr="redox: Definition from Answers.com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8" y="4429132"/>
            <a:ext cx="5334000" cy="233362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572000" y="116632"/>
            <a:ext cx="4501553" cy="5671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Естествознание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67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2" y="494116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332656"/>
            <a:ext cx="8820472" cy="4984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0475" indent="-1260475" algn="just">
              <a:lnSpc>
                <a:spcPct val="85000"/>
              </a:lnSpc>
            </a:pP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Цель работы: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закрепить полученные знания об образовании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химической связи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260475" indent="-1260475" algn="just">
              <a:lnSpc>
                <a:spcPct val="85000"/>
              </a:lnSpc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indent="442913" algn="just">
              <a:lnSpc>
                <a:spcPct val="85000"/>
              </a:lnSpc>
            </a:pP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Вспомним</a:t>
            </a:r>
            <a:r>
              <a:rPr lang="ru-RU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: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Химическая связь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это силы взаимодействия, которые соединяют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отдель-ные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атомы в молекулы, ионы, кристаллы.</a:t>
            </a: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Тип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химической связи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можно определить исходя из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разности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Δ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э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лектро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трицатель-ностей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Δ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 атомов, образующих химическую связь.</a:t>
            </a: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ΔЭО = 0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связь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ковалентная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неполярная</a:t>
            </a:r>
            <a:endParaRPr lang="ru-RU" sz="2800" b="1" dirty="0" smtClean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ΔЭО </a:t>
            </a: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Symbol"/>
              </a:rPr>
              <a:t></a:t>
            </a: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1,7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связь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ковалентная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полярная</a:t>
            </a:r>
            <a:endParaRPr lang="ru-RU" sz="2800" b="1" dirty="0" smtClean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ΔЭО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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1,7</a:t>
            </a:r>
            <a:r>
              <a:rPr lang="ru-RU" sz="2800" b="1" dirty="0" smtClean="0">
                <a:ln w="1143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связь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ионная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795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76639"/>
          <a:stretch/>
        </p:blipFill>
        <p:spPr bwMode="auto">
          <a:xfrm>
            <a:off x="221070" y="2636912"/>
            <a:ext cx="1430762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686066" y="2859975"/>
            <a:ext cx="1944216" cy="5539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или </a:t>
            </a:r>
            <a:r>
              <a:rPr lang="en-US" sz="3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</a:t>
            </a:r>
            <a:r>
              <a:rPr lang="en-US" sz="3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</a:t>
            </a:r>
            <a:r>
              <a:rPr lang="en-US" sz="3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</a:t>
            </a:r>
            <a:endParaRPr lang="ru-RU" sz="3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44" y="3691299"/>
            <a:ext cx="1178142" cy="118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52611"/>
            <a:ext cx="3378763" cy="1788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авая фигурная скобка 3"/>
          <p:cNvSpPr/>
          <p:nvPr/>
        </p:nvSpPr>
        <p:spPr>
          <a:xfrm>
            <a:off x="3419872" y="2708920"/>
            <a:ext cx="432048" cy="1944216"/>
          </a:xfrm>
          <a:prstGeom prst="rightBrace">
            <a:avLst/>
          </a:prstGeom>
          <a:ln w="762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96344" y="5085184"/>
            <a:ext cx="5940152" cy="145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Ионная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химическая связь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осуществляе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тся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между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ионами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электростатическим </a:t>
            </a:r>
            <a:r>
              <a:rPr lang="ru-RU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притяжением</a:t>
            </a:r>
            <a:endParaRPr lang="ru-RU" sz="2600" dirty="0">
              <a:solidFill>
                <a:srgbClr val="000099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79912" y="2860081"/>
            <a:ext cx="4986709" cy="1793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Ковалентная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химическая связь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осуществляе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тся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u="sng" dirty="0">
                <a:latin typeface="Arial" pitchFamily="34" charset="0"/>
                <a:cs typeface="Arial" pitchFamily="34" charset="0"/>
              </a:rPr>
              <a:t>между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атомами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 </a:t>
            </a:r>
            <a:r>
              <a:rPr lang="ru-RU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помощью общих электронных </a:t>
            </a:r>
            <a:r>
              <a:rPr lang="ru-RU" sz="2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пар</a:t>
            </a:r>
            <a:endParaRPr lang="ru-RU" sz="2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25860" y="69226"/>
            <a:ext cx="8838628" cy="2855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Разные типы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химической связи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образуются по разному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механизму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1262063" indent="-1262063">
              <a:lnSpc>
                <a:spcPct val="80000"/>
              </a:lnSpc>
            </a:pP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N</a:t>
            </a:r>
            <a:r>
              <a:rPr lang="en-US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l-GR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Δ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)=3,07–3,07=0 – связь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ковалентная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</a:t>
            </a:r>
            <a:r>
              <a:rPr lang="ru-RU" sz="27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полярная</a:t>
            </a:r>
            <a:endParaRPr lang="en-US" sz="2700" b="1" dirty="0" smtClean="0">
              <a:ln>
                <a:solidFill>
                  <a:sysClr val="windowText" lastClr="000000"/>
                </a:solidFill>
              </a:ln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  <a:p>
            <a:pPr marL="1262063" indent="-1262063">
              <a:lnSpc>
                <a:spcPct val="80000"/>
              </a:lnSpc>
            </a:pP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Arial Black" pitchFamily="34" charset="0"/>
                <a:cs typeface="Arial" pitchFamily="34" charset="0"/>
              </a:rPr>
              <a:t>H</a:t>
            </a:r>
            <a:r>
              <a:rPr lang="en-US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Arial Black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Arial Black" pitchFamily="34" charset="0"/>
                <a:cs typeface="Arial" pitchFamily="34" charset="0"/>
              </a:rPr>
              <a:t>O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l-GR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Δ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–О)=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|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2,10–3,50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|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=1,40 – связь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ковалентная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полярная</a:t>
            </a:r>
            <a:endParaRPr lang="en-US" sz="2700" b="1" dirty="0" smtClean="0">
              <a:ln>
                <a:solidFill>
                  <a:sysClr val="windowText" lastClr="000000"/>
                </a:solidFill>
              </a:ln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  <a:p>
            <a:pPr marL="1262063" indent="-1262063">
              <a:lnSpc>
                <a:spcPct val="80000"/>
              </a:lnSpc>
            </a:pPr>
            <a:r>
              <a:rPr lang="en-US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 Black" pitchFamily="34" charset="0"/>
                <a:cs typeface="Arial" pitchFamily="34" charset="0"/>
              </a:rPr>
              <a:t>NaCl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l-GR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Δ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)=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|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1,01–2,83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|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=1,82 – связь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ионная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dirty="0"/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77024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9512" y="256404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Задание: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для молекулы …: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365125" lvl="0" indent="-2730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  <a:tabLst>
                <a:tab pos="274638" algn="l"/>
              </a:tabLs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Определите тип химической связи.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365125" lvl="0" indent="-2730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  <a:tabLst>
                <a:tab pos="274638" algn="l"/>
              </a:tabLs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Напишите электронную формулу атомов, образующих химическую связь, валентные электроны подчеркните и распределите их по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орбиталям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точками укажите расположение электронов вокруг атома.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365125" lvl="0" indent="-2730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  <a:tabLst>
                <a:tab pos="274638" algn="l"/>
              </a:tabLs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Напишите схему образования химической связи.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192666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831011"/>
              </p:ext>
            </p:extLst>
          </p:nvPr>
        </p:nvGraphicFramePr>
        <p:xfrm>
          <a:off x="179512" y="332656"/>
          <a:ext cx="8856984" cy="537667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080122"/>
                <a:gridCol w="1872206"/>
                <a:gridCol w="1008114"/>
                <a:gridCol w="1944214"/>
                <a:gridCol w="1008114"/>
                <a:gridCol w="1944214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Вариант 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Молекула 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Вариант 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Молекула 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Вариант 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Молекула 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NaCl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PH</a:t>
                      </a:r>
                      <a:r>
                        <a:rPr lang="en-US" sz="28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CsBr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</a:t>
                      </a:r>
                      <a:r>
                        <a:rPr lang="ru-RU" sz="2800" b="1" baseline="-30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KI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Н</a:t>
                      </a:r>
                      <a:r>
                        <a:rPr lang="en-US" sz="2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I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CaI</a:t>
                      </a:r>
                      <a:r>
                        <a:rPr lang="ru-RU" sz="2800" b="1" baseline="-30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НС</a:t>
                      </a:r>
                      <a:r>
                        <a:rPr lang="en-US" sz="2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l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SrCl</a:t>
                      </a:r>
                      <a:r>
                        <a:rPr lang="ru-RU" sz="2800" b="1" baseline="-30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Н</a:t>
                      </a:r>
                      <a:r>
                        <a:rPr lang="ru-RU" sz="2800" b="1" baseline="-30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O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RbF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O</a:t>
                      </a:r>
                      <a:r>
                        <a:rPr lang="ru-RU" sz="2800" b="1" baseline="-30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KBr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Br</a:t>
                      </a:r>
                      <a:r>
                        <a:rPr lang="ru-RU" sz="2800" b="1" baseline="-30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Rb</a:t>
                      </a:r>
                      <a:r>
                        <a:rPr lang="en-US" sz="2800" b="1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Cl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I</a:t>
                      </a:r>
                      <a:r>
                        <a:rPr lang="ru-RU" sz="2800" b="1" baseline="-30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BaCl</a:t>
                      </a:r>
                      <a:r>
                        <a:rPr lang="ru-RU" sz="2800" b="1" baseline="-30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CaI</a:t>
                      </a:r>
                      <a:r>
                        <a:rPr lang="ru-RU" sz="2800" b="1" baseline="-30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LiBr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NH</a:t>
                      </a:r>
                      <a:r>
                        <a:rPr lang="en-US" sz="28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Н</a:t>
                      </a:r>
                      <a:r>
                        <a:rPr lang="ru-RU" sz="2800" b="1" baseline="-30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Te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Н</a:t>
                      </a:r>
                      <a:r>
                        <a:rPr lang="ru-RU" sz="2800" b="1" baseline="-30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Se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CaF</a:t>
                      </a:r>
                      <a:r>
                        <a:rPr lang="ru-RU" sz="2800" b="1" baseline="-30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KBr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MgF</a:t>
                      </a:r>
                      <a:r>
                        <a:rPr lang="ru-RU" sz="2800" b="1" baseline="-30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Cl</a:t>
                      </a:r>
                      <a:r>
                        <a:rPr lang="ru-RU" sz="2800" b="1" baseline="-30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I</a:t>
                      </a:r>
                      <a:r>
                        <a:rPr lang="ru-RU" sz="2800" b="1" baseline="-30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261158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315984"/>
            <a:ext cx="878497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Образец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 (выполнения задания)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FF0000"/>
              </a:solidFill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Задание: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для молекулы </a:t>
            </a:r>
            <a:r>
              <a:rPr lang="en-US" sz="2800" b="1" dirty="0" smtClean="0">
                <a:ln w="1905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en-US" sz="2800" b="1" baseline="-25000" dirty="0" smtClean="0">
                <a:ln w="1905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n w="1905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365125" lvl="0" indent="-2730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  <a:tabLst>
                <a:tab pos="274638" algn="l"/>
              </a:tabLs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Определите тип химической связи.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365125" lvl="0" indent="-2730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  <a:tabLst>
                <a:tab pos="274638" algn="l"/>
              </a:tabLs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Напишите электронную формулу атомов, образующих химическую связь, валентные электроны подчеркните и распределите их по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орбиталям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точками укажите расположение электронов вокруг атома.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365125" lvl="0" indent="-2730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  <a:tabLst>
                <a:tab pos="274638" algn="l"/>
              </a:tabLs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Напишите схему образования химической связи.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745386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79512" y="692696"/>
            <a:ext cx="8786874" cy="2368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1.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9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Определяем вид связи между атомами. </a:t>
            </a:r>
            <a:endParaRPr lang="ru-RU" sz="2900" b="1" u="sng" dirty="0" smtClean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Определяем </a:t>
            </a:r>
            <a:r>
              <a:rPr lang="ru-RU" sz="2900" b="1" dirty="0" err="1" smtClean="0">
                <a:latin typeface="Arial" pitchFamily="34" charset="0"/>
                <a:cs typeface="Arial" pitchFamily="34" charset="0"/>
              </a:rPr>
              <a:t>электроотрицательности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 элементов и их разность: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ЭО</a:t>
            </a:r>
            <a:r>
              <a:rPr lang="en-US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9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en-US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</a:t>
            </a:r>
            <a:r>
              <a:rPr lang="ru-RU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lang="en-US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ru-RU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82</a:t>
            </a:r>
            <a:r>
              <a:rPr lang="en-US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ЭО</a:t>
            </a:r>
            <a:r>
              <a:rPr lang="en-US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9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en-US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</a:t>
            </a:r>
            <a:r>
              <a:rPr lang="ru-RU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3,04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ΔЭО(</a:t>
            </a:r>
            <a:r>
              <a:rPr lang="en-US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2900" b="1" dirty="0" smtClean="0">
                <a:latin typeface="Arial" pitchFamily="34" charset="0"/>
                <a:cs typeface="Arial" pitchFamily="34" charset="0"/>
              </a:rPr>
              <a:t>|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0,82 – 3,04</a:t>
            </a:r>
            <a:r>
              <a:rPr lang="en-US" sz="2900" b="1" dirty="0" smtClean="0">
                <a:latin typeface="Arial" pitchFamily="34" charset="0"/>
                <a:cs typeface="Arial" pitchFamily="34" charset="0"/>
              </a:rPr>
              <a:t>|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2,22</a:t>
            </a:r>
            <a:endParaRPr lang="ru-RU" sz="29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Связь </a:t>
            </a:r>
            <a:r>
              <a:rPr lang="en-US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ионная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, так как</a:t>
            </a:r>
            <a:r>
              <a:rPr lang="ru-RU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ΔЭО</a:t>
            </a:r>
            <a:r>
              <a:rPr lang="ru-RU" sz="2900" b="1" dirty="0" smtClean="0">
                <a:latin typeface="Arial" pitchFamily="34" charset="0"/>
                <a:cs typeface="Arial" pitchFamily="34" charset="0"/>
                <a:sym typeface="Symbol"/>
              </a:rPr>
              <a:t>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1,7. 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1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14775"/>
            <a:ext cx="8837613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кругленный прямоугольник 20"/>
          <p:cNvSpPr/>
          <p:nvPr/>
        </p:nvSpPr>
        <p:spPr>
          <a:xfrm>
            <a:off x="4788024" y="4653136"/>
            <a:ext cx="1080120" cy="648072"/>
          </a:xfrm>
          <a:prstGeom prst="roundRect">
            <a:avLst/>
          </a:prstGeom>
          <a:noFill/>
          <a:ln w="762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99592" y="5661248"/>
            <a:ext cx="1080120" cy="648072"/>
          </a:xfrm>
          <a:prstGeom prst="roundRect">
            <a:avLst/>
          </a:prstGeom>
          <a:noFill/>
          <a:ln w="762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036538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42844" y="44624"/>
            <a:ext cx="8858312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2. </a:t>
            </a:r>
            <a:r>
              <a:rPr lang="ru-RU" sz="27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Составляем электронные схемы и электронные формулы атомов. Определяем валентные электроны (в том числе и </a:t>
            </a:r>
            <a:r>
              <a:rPr lang="ru-RU" sz="2700" b="1" u="sng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неспаренные</a:t>
            </a:r>
            <a:r>
              <a:rPr lang="ru-RU" sz="27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):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Калий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располагается в </a:t>
            </a:r>
            <a:r>
              <a:rPr lang="en-US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IV</a:t>
            </a: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периоде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у него </a:t>
            </a: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 энергетических уровня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в </a:t>
            </a:r>
            <a:r>
              <a:rPr lang="en-US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группе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главной подгруппе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внешнем энергетическом уровне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 него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),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валентным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являются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-электрон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внешнего энергетического уровня –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(учитываем что сумма валентных электронов равна номеру группы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67744" y="4149080"/>
            <a:ext cx="362310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ru-RU" sz="2800" b="1" baseline="300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</a:t>
            </a:r>
            <a:r>
              <a:rPr lang="ru-RU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ru-RU" sz="2800" b="1" baseline="300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</a:t>
            </a:r>
            <a:r>
              <a:rPr lang="ru-RU" sz="2800" b="1" u="sng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u="sng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u="sng" baseline="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 </a:t>
            </a:r>
            <a:endParaRPr lang="ru-RU" sz="2800" b="1" u="sng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66064" y="4319518"/>
            <a:ext cx="150152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615862"/>
            <a:ext cx="7812360" cy="22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87610" b="21119"/>
          <a:stretch/>
        </p:blipFill>
        <p:spPr bwMode="auto">
          <a:xfrm>
            <a:off x="6300192" y="3933056"/>
            <a:ext cx="789977" cy="68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t="11387" r="77984"/>
          <a:stretch/>
        </p:blipFill>
        <p:spPr bwMode="auto">
          <a:xfrm>
            <a:off x="672039" y="4077072"/>
            <a:ext cx="1523697" cy="838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2" name="Скругленный прямоугольник 31"/>
          <p:cNvSpPr/>
          <p:nvPr/>
        </p:nvSpPr>
        <p:spPr>
          <a:xfrm>
            <a:off x="755576" y="6192688"/>
            <a:ext cx="936104" cy="548680"/>
          </a:xfrm>
          <a:prstGeom prst="roundRect">
            <a:avLst/>
          </a:prstGeom>
          <a:noFill/>
          <a:ln w="762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590417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71414"/>
            <a:ext cx="8858312" cy="383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образовании химической связи принимают участие не все валентные электроны атома, а только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неспаренные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атомах элементов главной подгруппы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VII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группы один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неспаренный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электрон, а в атомах элементов главной подгруппы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VI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группы – два и     т. д. Число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неспаренных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валентных электронов в атомах элементов главных подгрупп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IV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VII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групп показано в таблице, где знак Э обозначает символ элемента, а валентные электроны для наглядности обозначены точками вокруг него.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85852" y="3929066"/>
            <a:ext cx="687133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615862"/>
            <a:ext cx="7812360" cy="22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178184" y="188640"/>
            <a:ext cx="885831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Азот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располагается во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периоде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у него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 энергетических уровня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в </a:t>
            </a: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V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группе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главной подгруппе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внешнем энергетическом уровне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 него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 электронов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Валентными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являются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электроны внешнего энергетического уровня –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Число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неспаренных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электронов можно подсчитать и по формуле: 8 – 5 = 3.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283968" y="5301208"/>
            <a:ext cx="936104" cy="548680"/>
          </a:xfrm>
          <a:prstGeom prst="roundRect">
            <a:avLst/>
          </a:prstGeom>
          <a:noFill/>
          <a:ln w="762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1127" y="1988840"/>
            <a:ext cx="4637177" cy="986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606082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214282" y="307158"/>
            <a:ext cx="8715436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Составляем схемы образования ионов</a:t>
            </a:r>
            <a:r>
              <a:rPr lang="ru-RU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Калий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металл, его атому легче отдать один внешний электрон, чем принять недостающие семь: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ē →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+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</a:t>
            </a:r>
            <a:r>
              <a:rPr lang="ru-RU" sz="2800" b="1" u="sng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u="sng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u="sng" baseline="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baseline="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ru-RU" sz="2800" b="1" u="sng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u="sng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u="sng" baseline="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434450"/>
              </p:ext>
            </p:extLst>
          </p:nvPr>
        </p:nvGraphicFramePr>
        <p:xfrm>
          <a:off x="357158" y="2924944"/>
          <a:ext cx="8643998" cy="101041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53420"/>
                <a:gridCol w="297697"/>
                <a:gridCol w="2197627"/>
                <a:gridCol w="166693"/>
                <a:gridCol w="1811172"/>
                <a:gridCol w="366271"/>
                <a:gridCol w="2051118"/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Атом</a:t>
                      </a: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 калия 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US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Ион</a:t>
                      </a: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 калия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latin typeface="Arial" pitchFamily="34" charset="0"/>
                          <a:cs typeface="Arial" pitchFamily="34" charset="0"/>
                        </a:rPr>
                        <a:t>Число протонов</a:t>
                      </a:r>
                      <a:endParaRPr lang="ru-RU" sz="26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=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числу электронов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Число протонов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&gt;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числа электронов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23859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4365104"/>
            <a:ext cx="8686085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кругленный прямоугольник 18"/>
          <p:cNvSpPr/>
          <p:nvPr/>
        </p:nvSpPr>
        <p:spPr>
          <a:xfrm>
            <a:off x="834424" y="6145698"/>
            <a:ext cx="1073280" cy="595669"/>
          </a:xfrm>
          <a:prstGeom prst="roundRect">
            <a:avLst/>
          </a:prstGeom>
          <a:noFill/>
          <a:ln w="76200">
            <a:solidFill>
              <a:srgbClr val="00009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59085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214282" y="307158"/>
            <a:ext cx="871543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Азот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это неметалл, его атому легче принять три электрона, которых не хватает до завершения внешнего уровня, чем отдать пять электронов с внешнего уровня: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0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+ 3ē →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2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               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357158" y="2857496"/>
          <a:ext cx="8643998" cy="101041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53420"/>
                <a:gridCol w="297697"/>
                <a:gridCol w="2197627"/>
                <a:gridCol w="166693"/>
                <a:gridCol w="1811172"/>
                <a:gridCol w="366271"/>
                <a:gridCol w="2051118"/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Атом</a:t>
                      </a: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азота 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US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Ион</a:t>
                      </a: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азота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latin typeface="Arial" pitchFamily="34" charset="0"/>
                          <a:cs typeface="Arial" pitchFamily="34" charset="0"/>
                        </a:rPr>
                        <a:t>Число протонов</a:t>
                      </a:r>
                      <a:endParaRPr lang="ru-RU" sz="26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=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числу электронов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Число протонов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&lt;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числа электронов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4473840"/>
            <a:ext cx="8307213" cy="2384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4499992" y="5157192"/>
            <a:ext cx="1008112" cy="595669"/>
          </a:xfrm>
          <a:prstGeom prst="roundRect">
            <a:avLst/>
          </a:prstGeom>
          <a:noFill/>
          <a:ln w="762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246066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42844" y="315984"/>
            <a:ext cx="8786874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Составляем схемы образования ионного соединения</a:t>
            </a:r>
            <a:r>
              <a:rPr lang="ru-RU" sz="2800" b="1" dirty="0" smtClean="0">
                <a:solidFill>
                  <a:srgbClr val="CC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en-US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Положительные ионы калия и отрицательные ионы азота соединяются так, чтобы полученное соединение было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электронейтральным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Перекрывания </a:t>
            </a:r>
            <a:r>
              <a:rPr lang="ru-RU" sz="28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орби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-талей нет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! Связь образуется за счет электростатического притяжения частиц.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один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отрицательный ион азота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приходится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три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положительных иона калия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→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K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N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3–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или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496" y="4293096"/>
            <a:ext cx="8745669" cy="250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кругленный прямоугольник 18"/>
          <p:cNvSpPr/>
          <p:nvPr/>
        </p:nvSpPr>
        <p:spPr>
          <a:xfrm>
            <a:off x="4860032" y="5085184"/>
            <a:ext cx="1008112" cy="595669"/>
          </a:xfrm>
          <a:prstGeom prst="roundRect">
            <a:avLst/>
          </a:prstGeom>
          <a:noFill/>
          <a:ln w="762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99592" y="6073691"/>
            <a:ext cx="1008112" cy="595669"/>
          </a:xfrm>
          <a:prstGeom prst="roundRect">
            <a:avLst/>
          </a:prstGeom>
          <a:noFill/>
          <a:ln w="76200">
            <a:solidFill>
              <a:srgbClr val="00009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804430"/>
            <a:ext cx="3112463" cy="56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896947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42844" y="142852"/>
            <a:ext cx="885831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Все рассмотренные выше действия можно объединить единой схемой: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496" y="4293096"/>
            <a:ext cx="8745669" cy="250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4860032" y="5085184"/>
            <a:ext cx="1008112" cy="595669"/>
          </a:xfrm>
          <a:prstGeom prst="roundRect">
            <a:avLst/>
          </a:prstGeom>
          <a:noFill/>
          <a:ln w="762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99592" y="6073691"/>
            <a:ext cx="1008112" cy="595669"/>
          </a:xfrm>
          <a:prstGeom prst="roundRect">
            <a:avLst/>
          </a:prstGeom>
          <a:noFill/>
          <a:ln w="76200">
            <a:solidFill>
              <a:srgbClr val="00009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1124744"/>
            <a:ext cx="6069013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450257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315984"/>
            <a:ext cx="8784976" cy="422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Образец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(выполнения задания)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FF0000"/>
              </a:solidFill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Задание: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для молекулы </a:t>
            </a:r>
            <a:r>
              <a:rPr lang="ru-RU" sz="28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spc="50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365125" lvl="0" indent="-2730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  <a:tabLst>
                <a:tab pos="274638" algn="l"/>
              </a:tabLs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Определите тип химической связи.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365125" lvl="0" indent="-2730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  <a:tabLst>
                <a:tab pos="274638" algn="l"/>
              </a:tabLs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Напишите электронную формулу атомов, образующих химическую связь, валентные электроны подчеркните и распределите их по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орбиталям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точками укажите расположение электронов вокруг атома.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365125" lvl="0" indent="-2730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  <a:tabLst>
                <a:tab pos="274638" algn="l"/>
              </a:tabLs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Напишите схему образования химической связи.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034896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14282" y="692696"/>
            <a:ext cx="871543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ru-RU" sz="28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Определяем вид связи между атомами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Определяем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электроотрицательности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элементов и их разность: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ЭО</a:t>
            </a:r>
            <a:r>
              <a:rPr lang="en-US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en-US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2,1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lang="en-US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ЭО</a:t>
            </a:r>
            <a:r>
              <a:rPr lang="en-US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2,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58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ΔЭО (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Н–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= 2,10 – 2,58 =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0,48</a:t>
            </a:r>
            <a:endParaRPr lang="ru-RU" sz="28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Связь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Н–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ковалентная полярная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так как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ΔЭО</a:t>
            </a:r>
            <a:r>
              <a:rPr lang="ru-RU" sz="2800" b="1" cap="all" dirty="0">
                <a:sym typeface="Symbol"/>
              </a:rPr>
              <a:t>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1,7.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4348004"/>
            <a:ext cx="8745669" cy="250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1225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827584" y="4653136"/>
            <a:ext cx="1080120" cy="504056"/>
          </a:xfrm>
          <a:prstGeom prst="roundRect">
            <a:avLst/>
          </a:prstGeom>
          <a:noFill/>
          <a:ln w="76200">
            <a:solidFill>
              <a:srgbClr val="00009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724128" y="5641643"/>
            <a:ext cx="1080120" cy="59566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084168" y="4365104"/>
            <a:ext cx="576064" cy="2857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79512" y="5229200"/>
            <a:ext cx="429768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51520" y="4725144"/>
            <a:ext cx="360040" cy="360040"/>
          </a:xfrm>
          <a:prstGeom prst="ellipse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043608" y="4365104"/>
            <a:ext cx="432048" cy="285752"/>
          </a:xfrm>
          <a:prstGeom prst="ellipse">
            <a:avLst/>
          </a:prstGeom>
          <a:noFill/>
          <a:ln w="2857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69406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327120"/>
            <a:ext cx="8858312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</a:t>
            </a:r>
            <a:r>
              <a:rPr lang="ru-RU" sz="28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Составляем электронные схемы и электронные формулы атомов. Определяем валентные электроны (в том числе и </a:t>
            </a:r>
            <a:r>
              <a:rPr lang="ru-RU" sz="2800" b="1" u="sng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неспаренные</a:t>
            </a:r>
            <a:r>
              <a:rPr lang="ru-RU" sz="28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r>
              <a:rPr lang="ru-RU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Валентные электроны каждого атома обозначаем точками вокруг символа элемента.</a:t>
            </a:r>
          </a:p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Вспомните: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 элементов главных подгрупп валентными являются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электроны внешнего энергетического уровня.</a:t>
            </a: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98892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42844" y="332656"/>
            <a:ext cx="8858312" cy="274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Водород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располагается в </a:t>
            </a:r>
            <a:r>
              <a:rPr lang="en-US" sz="2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периоде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у него </a:t>
            </a:r>
            <a:r>
              <a:rPr lang="ru-RU" sz="2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 энергетический уровень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в </a:t>
            </a:r>
            <a:r>
              <a:rPr lang="ru-RU" sz="29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 группе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главной подгруппе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 </a:t>
            </a:r>
            <a:r>
              <a:rPr lang="ru-RU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внешнем энергетическом уровне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 него </a:t>
            </a:r>
            <a:r>
              <a:rPr lang="ru-RU" sz="29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 электрон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Валентным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водорода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является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9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 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электрон. Электронная формула водорода </a:t>
            </a:r>
            <a:r>
              <a:rPr lang="ru-RU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9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212976"/>
            <a:ext cx="231462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4348004"/>
            <a:ext cx="8745669" cy="250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827584" y="4653136"/>
            <a:ext cx="1080120" cy="504056"/>
          </a:xfrm>
          <a:prstGeom prst="roundRect">
            <a:avLst/>
          </a:prstGeom>
          <a:noFill/>
          <a:ln w="76200">
            <a:solidFill>
              <a:srgbClr val="00009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51520" y="4725144"/>
            <a:ext cx="360040" cy="360040"/>
          </a:xfrm>
          <a:prstGeom prst="ellipse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043608" y="4365104"/>
            <a:ext cx="432048" cy="285752"/>
          </a:xfrm>
          <a:prstGeom prst="ellipse">
            <a:avLst/>
          </a:prstGeom>
          <a:noFill/>
          <a:ln w="2857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277546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18255"/>
            <a:ext cx="8858312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Сера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располагается в </a:t>
            </a:r>
            <a:r>
              <a:rPr 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III</a:t>
            </a: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периоде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у неё </a:t>
            </a: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 энергетических уровня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в </a:t>
            </a: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VI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группе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главной подгруппе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внешнем энергетическом уровне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 неё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6 электронов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indent="45085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Валентными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серы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являются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электроны внешнего энергетического уровня –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Число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неспаренных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электронов можно подсчитать и по формуле: 8 – 6 = 2.</a:t>
            </a:r>
          </a:p>
        </p:txBody>
      </p:sp>
      <p:pic>
        <p:nvPicPr>
          <p:cNvPr id="2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284984"/>
            <a:ext cx="6366929" cy="105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4348004"/>
            <a:ext cx="8745669" cy="250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вал 10"/>
          <p:cNvSpPr/>
          <p:nvPr/>
        </p:nvSpPr>
        <p:spPr>
          <a:xfrm>
            <a:off x="6084168" y="4365104"/>
            <a:ext cx="576064" cy="2857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24128" y="5641643"/>
            <a:ext cx="1080120" cy="59566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79512" y="5229200"/>
            <a:ext cx="429768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716016" y="4005064"/>
            <a:ext cx="792088" cy="0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447804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-24"/>
            <a:ext cx="8858312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Число 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неспаренных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электронов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атомах элементов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главных подгрупп </a:t>
            </a:r>
            <a:r>
              <a:rPr lang="en-US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IV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VII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групп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можно определить и по формуле: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5786" y="1214422"/>
            <a:ext cx="6929486" cy="8248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Число </a:t>
            </a:r>
            <a:r>
              <a:rPr lang="ru-RU" sz="28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неспаренных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электронов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</a:t>
            </a:r>
            <a:endParaRPr lang="ru-RU" sz="2800" b="1" dirty="0" smtClean="0">
              <a:ln w="11430">
                <a:solidFill>
                  <a:sysClr val="windowText" lastClr="000000"/>
                </a:solidFill>
              </a:ln>
              <a:solidFill>
                <a:srgbClr val="33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 8 – номер группы</a:t>
            </a:r>
            <a:endParaRPr lang="ru-RU" sz="2800" b="1" dirty="0" smtClean="0">
              <a:ln w="11430">
                <a:solidFill>
                  <a:sysClr val="windowText" lastClr="000000"/>
                </a:solidFill>
              </a:ln>
              <a:solidFill>
                <a:srgbClr val="33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71538" y="1142984"/>
            <a:ext cx="6429420" cy="92869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28728" y="2143116"/>
            <a:ext cx="628654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2" name="Прямоугольник 11"/>
          <p:cNvSpPr/>
          <p:nvPr/>
        </p:nvSpPr>
        <p:spPr>
          <a:xfrm>
            <a:off x="142844" y="4000504"/>
            <a:ext cx="8858312" cy="2106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Примечание: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 атомов элементов </a:t>
            </a:r>
            <a:r>
              <a:rPr lang="ru-RU" sz="24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главной подгруппы </a:t>
            </a:r>
            <a:r>
              <a:rPr lang="en-US" sz="24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IV</a:t>
            </a:r>
            <a:r>
              <a:rPr lang="ru-RU" sz="24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группы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обычном состоянии всего 2 </a:t>
            </a:r>
            <a:r>
              <a:rPr lang="ru-RU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неспаренных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электрона:</a:t>
            </a: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 этом случае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 </a:t>
            </a:r>
            <a:r>
              <a:rPr lang="ru-RU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неспаренных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электрона у элементов появляется только в возбужденном состоянии: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22559" y="4714884"/>
            <a:ext cx="5592713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00430" y="6105548"/>
            <a:ext cx="19145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57214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4282" y="262038"/>
            <a:ext cx="8715436" cy="280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</a:t>
            </a:r>
            <a:r>
              <a:rPr lang="ru-RU" sz="28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Показываем взаимодействие атомов и составляем электронную и структурную формулы образовавшейся молекулы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indent="45085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 завершения внешнего электронного слоя атому серы не хватает двух электронов, поэтому при образовании молекулы 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возникают две пары общих электронов.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3425648"/>
            <a:ext cx="7605488" cy="2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33921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31625" y="1844824"/>
            <a:ext cx="203902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956" y="5229200"/>
            <a:ext cx="1624791" cy="149980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42844" y="281260"/>
            <a:ext cx="871543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ru-RU" sz="2800" b="1" u="sng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Определяем </a:t>
            </a:r>
            <a:r>
              <a:rPr lang="ru-RU" sz="28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смещение </a:t>
            </a:r>
            <a:r>
              <a:rPr lang="ru-RU" sz="2800" b="1" u="sng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электронной плотности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Общие электронные пары смещены в сторону атома серы, потому что он более электроотрицателен: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93025" y="3233588"/>
            <a:ext cx="871543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5. </a:t>
            </a:r>
            <a:r>
              <a:rPr lang="ru-RU" sz="28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Показываем перекрывание </a:t>
            </a:r>
            <a:r>
              <a:rPr lang="ru-RU" sz="2800" b="1" u="sng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орбиталей</a:t>
            </a:r>
            <a:r>
              <a:rPr lang="ru-RU" sz="28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при  образовании химической связи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образовании связи участвуют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орбитали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водорода, имеющие форму шара и две р-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орбитали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серы имеющие форму гантелей:</a:t>
            </a: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284227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26967" y="44624"/>
            <a:ext cx="871543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Если нужно показать перекрывание </a:t>
            </a:r>
            <a:r>
              <a:rPr lang="ru-RU" sz="3000" b="1" dirty="0" err="1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орбиталей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вспомним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что: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1804237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2" t="46606" r="52126" b="45550"/>
          <a:stretch/>
        </p:blipFill>
        <p:spPr bwMode="auto">
          <a:xfrm>
            <a:off x="6732240" y="1268760"/>
            <a:ext cx="494675" cy="5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94" y="3971633"/>
            <a:ext cx="4143404" cy="88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978" y="1947764"/>
            <a:ext cx="6365238" cy="97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Прямоугольник 15"/>
          <p:cNvSpPr/>
          <p:nvPr/>
        </p:nvSpPr>
        <p:spPr>
          <a:xfrm>
            <a:off x="5796136" y="548680"/>
            <a:ext cx="2160240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Форма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орбиталей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668344" y="666157"/>
            <a:ext cx="1625133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4B58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Группа </a:t>
            </a:r>
            <a:endParaRPr lang="ru-RU" sz="2800" dirty="0">
              <a:solidFill>
                <a:srgbClr val="4B5834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84368" y="4194549"/>
            <a:ext cx="1224136" cy="4585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V A</a:t>
            </a:r>
            <a:endParaRPr lang="ru-RU" sz="28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68842" y="2076961"/>
            <a:ext cx="1224136" cy="4585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VII A</a:t>
            </a:r>
            <a:endParaRPr lang="ru-RU" sz="28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905298" y="3186437"/>
            <a:ext cx="1224136" cy="4585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VI A</a:t>
            </a:r>
            <a:endParaRPr lang="ru-RU" sz="28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9" t="43738" r="49730" b="40779"/>
          <a:stretch/>
        </p:blipFill>
        <p:spPr bwMode="auto">
          <a:xfrm>
            <a:off x="6588224" y="2872430"/>
            <a:ext cx="1124263" cy="11326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5" t="47029" r="42899" b="46721"/>
          <a:stretch/>
        </p:blipFill>
        <p:spPr bwMode="auto">
          <a:xfrm>
            <a:off x="5508104" y="2708920"/>
            <a:ext cx="360040" cy="1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2" t="46606" r="52126" b="45550"/>
          <a:stretch/>
        </p:blipFill>
        <p:spPr bwMode="auto">
          <a:xfrm>
            <a:off x="1403648" y="1701918"/>
            <a:ext cx="247338" cy="28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7"/>
          <p:cNvPicPr>
            <a:picLocks noChangeAspect="1" noChangeArrowheads="1"/>
          </p:cNvPicPr>
          <p:nvPr/>
        </p:nvPicPr>
        <p:blipFill rotWithShape="1">
          <a:blip r:embed="rId9" cstate="print"/>
          <a:srcRect b="52799"/>
          <a:stretch/>
        </p:blipFill>
        <p:spPr bwMode="auto">
          <a:xfrm>
            <a:off x="182388" y="5048697"/>
            <a:ext cx="5391425" cy="1777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5" t="47029" r="42899" b="46721"/>
          <a:stretch/>
        </p:blipFill>
        <p:spPr bwMode="auto">
          <a:xfrm>
            <a:off x="3056337" y="4653136"/>
            <a:ext cx="360040" cy="1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5" t="47029" r="42899" b="46721"/>
          <a:stretch/>
        </p:blipFill>
        <p:spPr bwMode="auto">
          <a:xfrm>
            <a:off x="3374515" y="4647527"/>
            <a:ext cx="360040" cy="1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5" t="47029" r="42899" b="46721"/>
          <a:stretch/>
        </p:blipFill>
        <p:spPr bwMode="auto">
          <a:xfrm>
            <a:off x="3722606" y="4647527"/>
            <a:ext cx="360040" cy="1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293" y="2113037"/>
            <a:ext cx="1362075" cy="5238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18" y="3861048"/>
            <a:ext cx="1428750" cy="11620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71629"/>
            <a:ext cx="4267373" cy="88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5" t="47029" r="42899" b="46721"/>
          <a:stretch/>
        </p:blipFill>
        <p:spPr bwMode="auto">
          <a:xfrm>
            <a:off x="3722606" y="3645024"/>
            <a:ext cx="360040" cy="1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5" t="47029" r="42899" b="46721"/>
          <a:stretch/>
        </p:blipFill>
        <p:spPr bwMode="auto">
          <a:xfrm>
            <a:off x="4072958" y="3645023"/>
            <a:ext cx="360040" cy="1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4" name="Управляющая кнопка: назад 33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8" name="Управляющая кнопка: домой 37">
            <a:hlinkClick r:id="rId1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871637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20" y="-24"/>
            <a:ext cx="8358246" cy="7817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 окисления и валентность. </a:t>
            </a:r>
          </a:p>
          <a:p>
            <a:pPr lvl="0"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Понятие степени окисления</a:t>
            </a:r>
            <a:endParaRPr lang="ru-RU" sz="3200" b="1" dirty="0" smtClean="0">
              <a:ln w="11430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714356"/>
            <a:ext cx="8858312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 механизма образования химической связи следует, что связи разных видов отличаются местоположением обшей электронной пары между атомами и что </a:t>
            </a:r>
            <a:r>
              <a:rPr lang="ru-RU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lang="ru-RU" sz="2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алентность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атома элемента (обозначим её буквой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определяется числом связей, которыми данный атом соединён с другими атомами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Рассмотрим несколько примеров и сделаем некоторые выводы: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" y="5044634"/>
            <a:ext cx="9144001" cy="181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3" name="Таблица 42"/>
          <p:cNvGraphicFramePr>
            <a:graphicFrameLocks noGrp="1"/>
          </p:cNvGraphicFramePr>
          <p:nvPr/>
        </p:nvGraphicFramePr>
        <p:xfrm>
          <a:off x="1285852" y="3770964"/>
          <a:ext cx="6572296" cy="172974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20392"/>
                <a:gridCol w="358586"/>
                <a:gridCol w="1808987"/>
                <a:gridCol w="487928"/>
                <a:gridCol w="1896403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Н–Н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Н–С</a:t>
                      </a:r>
                      <a:r>
                        <a:rPr lang="en-US" sz="2500" b="1" dirty="0"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500" b="1"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ru-RU" sz="2500" b="1">
                          <a:latin typeface="Arial" pitchFamily="34" charset="0"/>
                          <a:cs typeface="Arial" pitchFamily="34" charset="0"/>
                        </a:rPr>
                        <a:t>–С</a:t>
                      </a:r>
                      <a:r>
                        <a:rPr lang="en-US" sz="2500" b="1"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  <a:endParaRPr lang="ru-RU" sz="25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</a:t>
                      </a: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(Н) = 1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5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</a:t>
                      </a: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(Н) = 1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</a:t>
                      </a: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500" b="1" dirty="0"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) = 1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5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5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</a:t>
                      </a: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(С</a:t>
                      </a:r>
                      <a:r>
                        <a:rPr lang="en-US" sz="2500" b="1" dirty="0"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) = 1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5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</a:t>
                      </a: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(С</a:t>
                      </a:r>
                      <a:r>
                        <a:rPr lang="en-US" sz="2500" b="1" dirty="0"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) = 1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3857628"/>
            <a:ext cx="771519" cy="59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32" y="3786190"/>
            <a:ext cx="714380" cy="605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48" y="3786190"/>
            <a:ext cx="642941" cy="64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Прямоугольник 47"/>
          <p:cNvSpPr/>
          <p:nvPr/>
        </p:nvSpPr>
        <p:spPr>
          <a:xfrm>
            <a:off x="357158" y="5357826"/>
            <a:ext cx="857256" cy="500066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357158" y="6286520"/>
            <a:ext cx="857256" cy="500066"/>
          </a:xfrm>
          <a:prstGeom prst="rect">
            <a:avLst/>
          </a:prstGeom>
          <a:noFill/>
          <a:ln w="38100">
            <a:solidFill>
              <a:srgbClr val="0096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5072066" y="6286520"/>
            <a:ext cx="857256" cy="5000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42844" y="1000108"/>
            <a:ext cx="8858312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Во всех соединениях </a:t>
            </a:r>
            <a:r>
              <a:rPr lang="ru-RU" sz="2700" b="1" i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независимо от полярности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образовавшихся связей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валентность атомов Н, С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равна 1, следовательно, </a:t>
            </a:r>
            <a:r>
              <a:rPr lang="ru-RU" sz="2700" b="1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валентность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i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имеет </a:t>
            </a:r>
            <a:r>
              <a:rPr lang="ru-RU" sz="27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знака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В молекуле водорода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7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общая электронная пара в равной степени принадлежит обоим атомам, поэтому на атомах водорода не появляется заряд: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714752"/>
            <a:ext cx="9620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89057"/>
            <a:ext cx="3109904" cy="91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" y="5044656"/>
            <a:ext cx="9144001" cy="181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Прямоугольник 53"/>
          <p:cNvSpPr/>
          <p:nvPr/>
        </p:nvSpPr>
        <p:spPr>
          <a:xfrm>
            <a:off x="357158" y="5357826"/>
            <a:ext cx="857256" cy="500066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357158" y="6286520"/>
            <a:ext cx="857256" cy="500066"/>
          </a:xfrm>
          <a:prstGeom prst="rect">
            <a:avLst/>
          </a:prstGeom>
          <a:noFill/>
          <a:ln w="38100">
            <a:solidFill>
              <a:srgbClr val="0096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5072066" y="6286520"/>
            <a:ext cx="857256" cy="5000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-24"/>
            <a:ext cx="2466962" cy="7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" y="5044656"/>
            <a:ext cx="9144001" cy="181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Прямоугольник 53"/>
          <p:cNvSpPr/>
          <p:nvPr/>
        </p:nvSpPr>
        <p:spPr>
          <a:xfrm>
            <a:off x="357158" y="5357826"/>
            <a:ext cx="857256" cy="500066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357158" y="6286520"/>
            <a:ext cx="857256" cy="500066"/>
          </a:xfrm>
          <a:prstGeom prst="rect">
            <a:avLst/>
          </a:prstGeom>
          <a:noFill/>
          <a:ln w="38100">
            <a:solidFill>
              <a:srgbClr val="0096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9009" name="Rectangle 1"/>
          <p:cNvSpPr>
            <a:spLocks noChangeArrowheads="1"/>
          </p:cNvSpPr>
          <p:nvPr/>
        </p:nvSpPr>
        <p:spPr bwMode="auto">
          <a:xfrm>
            <a:off x="71406" y="598782"/>
            <a:ext cx="8929750" cy="433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 В молекуле </a:t>
            </a:r>
            <a:r>
              <a:rPr kumimoji="0" lang="ru-RU" sz="2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хлороводорода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НС</a:t>
            </a: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общая электронная пара смещена в сторону атома хлора, поэтому на атоме хлора появляется избыточный отрицательный заряд, а на атоме водорода – такой же по значению, но положительный заряд.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Эти заряды по абсолютному значению меньше единицы, так как общая электронная пара </a:t>
            </a:r>
            <a:r>
              <a:rPr kumimoji="0" lang="ru-RU" sz="2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лишь </a:t>
            </a:r>
            <a:r>
              <a:rPr kumimoji="0" lang="ru-RU" sz="2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частично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смещена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 атому более электроотрицательного элемента. Их </a:t>
            </a:r>
            <a:r>
              <a:rPr kumimoji="0" lang="ru-RU" sz="2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обозначают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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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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греческая буква «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дельта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»). Так, заряды на атомах водорода и хлора в молекуле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НС</a:t>
            </a: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l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соответственно равны +0,17 и –0,17, т.е.</a:t>
            </a: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5176378"/>
            <a:ext cx="2510898" cy="135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Прямоугольник 20"/>
          <p:cNvSpPr/>
          <p:nvPr/>
        </p:nvSpPr>
        <p:spPr>
          <a:xfrm>
            <a:off x="5072066" y="6286520"/>
            <a:ext cx="857256" cy="5000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4500570"/>
            <a:ext cx="1643074" cy="71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3" name="Овал 22"/>
          <p:cNvSpPr/>
          <p:nvPr/>
        </p:nvSpPr>
        <p:spPr>
          <a:xfrm>
            <a:off x="5929322" y="5643578"/>
            <a:ext cx="285752" cy="28575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8001024" y="5643578"/>
            <a:ext cx="357190" cy="285752"/>
          </a:xfrm>
          <a:prstGeom prst="ellipse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Управляющая кнопка: назад 27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Управляющая кнопка: домой 28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89057"/>
            <a:ext cx="3109904" cy="91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" y="5044656"/>
            <a:ext cx="9144001" cy="181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Прямоугольник 53"/>
          <p:cNvSpPr/>
          <p:nvPr/>
        </p:nvSpPr>
        <p:spPr>
          <a:xfrm>
            <a:off x="357158" y="5357826"/>
            <a:ext cx="857256" cy="500066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357158" y="6286520"/>
            <a:ext cx="857256" cy="500066"/>
          </a:xfrm>
          <a:prstGeom prst="rect">
            <a:avLst/>
          </a:prstGeom>
          <a:noFill/>
          <a:ln w="38100">
            <a:solidFill>
              <a:srgbClr val="0096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5072066" y="6286520"/>
            <a:ext cx="857256" cy="5000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1076910"/>
            <a:ext cx="8858312" cy="1989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В поваренной соли </a:t>
            </a:r>
            <a:r>
              <a:rPr lang="en-US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9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аС</a:t>
            </a:r>
            <a:r>
              <a:rPr lang="en-US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общая электронная пара практически полностью смещена в сторону атома хлора. Возникшие избыточные заряды на атомах натрия и хлора равны + 0,87 и –0,87, т. е.</a:t>
            </a:r>
            <a:endParaRPr lang="ru-RU" sz="29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3190106"/>
            <a:ext cx="19240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0"/>
            <a:ext cx="2500330" cy="7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" y="5044656"/>
            <a:ext cx="9144001" cy="181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Прямоугольник 53"/>
          <p:cNvSpPr/>
          <p:nvPr/>
        </p:nvSpPr>
        <p:spPr>
          <a:xfrm>
            <a:off x="357158" y="5357826"/>
            <a:ext cx="857256" cy="500066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357158" y="6286520"/>
            <a:ext cx="857256" cy="500066"/>
          </a:xfrm>
          <a:prstGeom prst="rect">
            <a:avLst/>
          </a:prstGeom>
          <a:noFill/>
          <a:ln w="38100">
            <a:solidFill>
              <a:srgbClr val="0096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5072066" y="6286520"/>
            <a:ext cx="857256" cy="5000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696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71414"/>
            <a:ext cx="3228962" cy="53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6968" name="Rectangle 8"/>
          <p:cNvSpPr>
            <a:spLocks noChangeArrowheads="1"/>
          </p:cNvSpPr>
          <p:nvPr/>
        </p:nvSpPr>
        <p:spPr bwMode="auto">
          <a:xfrm>
            <a:off x="0" y="262890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70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3372" y="3500438"/>
            <a:ext cx="4286280" cy="61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 descr="D:\23.05.13-домашние документы\Лаб. раб YES\Виртуальные лабораторные YES\Анимашки и картинки\Химия\Химическая связь\анимация\schema_01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224" y="3071810"/>
            <a:ext cx="2857500" cy="1428750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142844" y="758798"/>
            <a:ext cx="8858312" cy="281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Для упрощения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(удобства) общую пару электронов в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хлороводороде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НС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хлориде натрия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аС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приписывают более электроотрицательному атому хлора, т. е. допускают, что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атомы водорода и натрия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отдали по одному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электрону, а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атомы хлора </a:t>
            </a: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приняли по одному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электрону. В результате этих процессов атомы водорода и натрия условно приобрели заряд +1, а атом хлора –1.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1438" y="4071942"/>
            <a:ext cx="8929718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Эти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условные (приписанные) заряды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называют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степенями окисления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атомов водорода, натрия и хлора.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" y="5044656"/>
            <a:ext cx="9144001" cy="181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Прямоугольник 53"/>
          <p:cNvSpPr/>
          <p:nvPr/>
        </p:nvSpPr>
        <p:spPr>
          <a:xfrm>
            <a:off x="357158" y="5357826"/>
            <a:ext cx="857256" cy="500066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357158" y="6286520"/>
            <a:ext cx="857256" cy="500066"/>
          </a:xfrm>
          <a:prstGeom prst="rect">
            <a:avLst/>
          </a:prstGeom>
          <a:noFill/>
          <a:ln w="38100">
            <a:solidFill>
              <a:srgbClr val="0096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5072066" y="6286520"/>
            <a:ext cx="857256" cy="5000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594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71414"/>
            <a:ext cx="5143504" cy="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 descr="D:\23.05.13-домашние документы\Лаб. раб YES\Виртуальные лабораторные YES\Анимашки и картинки\Химия\Химическая связь\анимация\schema_0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00" y="0"/>
            <a:ext cx="2857500" cy="1428750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142844" y="1000108"/>
            <a:ext cx="8858312" cy="417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 окисления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это условный заряд атома в соединении, который приписывают ему, исходя из предположения, что соединение состоит только из ионов.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определении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степени окисления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атома не учитывается, в какой мере электроны смещаются при образовании химической связи – </a:t>
            </a:r>
            <a:r>
              <a:rPr lang="ru-RU" sz="26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частично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ковалентная полярная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связь) </a:t>
            </a:r>
            <a:r>
              <a:rPr lang="en-US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HCl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или </a:t>
            </a:r>
            <a:r>
              <a:rPr lang="ru-RU" sz="2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почти полностью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ионная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связь)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NaCl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 рассмотренных примеров следует, что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 окисления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отличие от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валентности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имеет знак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Она может иметь положительное, отрицательное и нулевое значения.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42910" y="1071546"/>
            <a:ext cx="8358246" cy="357190"/>
          </a:xfrm>
          <a:prstGeom prst="roundRect">
            <a:avLst/>
          </a:pr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42844" y="4071942"/>
            <a:ext cx="8858312" cy="1071570"/>
          </a:xfrm>
          <a:prstGeom prst="roundRect">
            <a:avLst/>
          </a:prstGeom>
          <a:noFill/>
          <a:ln w="38100">
            <a:solidFill>
              <a:srgbClr val="4B58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" y="5044656"/>
            <a:ext cx="9144001" cy="181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Прямоугольник 53"/>
          <p:cNvSpPr/>
          <p:nvPr/>
        </p:nvSpPr>
        <p:spPr>
          <a:xfrm>
            <a:off x="4286248" y="5786454"/>
            <a:ext cx="857256" cy="500066"/>
          </a:xfrm>
          <a:prstGeom prst="rect">
            <a:avLst/>
          </a:prstGeom>
          <a:noFill/>
          <a:ln w="38100">
            <a:solidFill>
              <a:srgbClr val="0096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5143504" y="5786454"/>
            <a:ext cx="785818" cy="5000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-24"/>
            <a:ext cx="8858312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Положительная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 окисления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равна числу электронов,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отданных данным атомом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Атом может </a:t>
            </a:r>
            <a:r>
              <a:rPr lang="ru-RU" sz="27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отдать все валентные электроны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(для элементов главных подгрупп это электроны внешнего уровня), проявляя при этом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высшую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максимальную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положительную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степень окисления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Численно она равна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как правило,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номеру группы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Периодической системе элементов (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исключение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кислород О и фтор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 Например, высшая положительная степень окисления атомов элементов главной подгруппы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группы равна +5.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4293096"/>
            <a:ext cx="3786182" cy="12010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Максимальная</a:t>
            </a:r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степень окисления </a:t>
            </a:r>
            <a:r>
              <a:rPr lang="ru-RU" sz="2400" b="1" dirty="0" smtClean="0">
                <a:ln w="11430">
                  <a:solidFill>
                    <a:schemeClr val="tx1"/>
                  </a:solidFill>
                </a:ln>
                <a:solidFill>
                  <a:srgbClr val="4B583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атомов кислорода = </a:t>
            </a:r>
            <a:r>
              <a:rPr lang="en-US" sz="2400" b="1" dirty="0" smtClean="0">
                <a:ln w="11430">
                  <a:solidFill>
                    <a:schemeClr val="tx1"/>
                  </a:solidFill>
                </a:ln>
                <a:solidFill>
                  <a:srgbClr val="4B583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+2 (</a:t>
            </a:r>
            <a:r>
              <a:rPr lang="ru-RU" sz="2400" b="1" dirty="0" smtClean="0">
                <a:ln w="11430">
                  <a:solidFill>
                    <a:schemeClr val="tx1"/>
                  </a:solidFill>
                </a:ln>
                <a:solidFill>
                  <a:srgbClr val="4B583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только со фтором</a:t>
            </a:r>
            <a:r>
              <a:rPr lang="ru-RU" sz="2400" b="1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!!!!</a:t>
            </a:r>
            <a:r>
              <a:rPr lang="en-US" sz="2400" b="1" dirty="0" smtClean="0">
                <a:ln w="11430">
                  <a:solidFill>
                    <a:schemeClr val="tx1"/>
                  </a:solidFill>
                </a:ln>
                <a:solidFill>
                  <a:srgbClr val="4B583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400" b="1" dirty="0" smtClean="0">
              <a:ln w="11430">
                <a:solidFill>
                  <a:schemeClr val="tx1"/>
                </a:solidFill>
              </a:ln>
              <a:solidFill>
                <a:srgbClr val="4B583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43504" y="4077072"/>
            <a:ext cx="3786182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Максимальная</a:t>
            </a:r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степень окисления </a:t>
            </a:r>
            <a:r>
              <a:rPr lang="ru-RU" sz="24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атомов </a:t>
            </a:r>
            <a:r>
              <a:rPr lang="ru-RU" sz="2400" b="1" dirty="0" err="1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фтора=</a:t>
            </a:r>
            <a:r>
              <a:rPr lang="ru-RU" sz="24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0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5429256" y="5085184"/>
            <a:ext cx="1735032" cy="844146"/>
          </a:xfrm>
          <a:prstGeom prst="straightConnector1">
            <a:avLst/>
          </a:prstGeom>
          <a:ln w="38100">
            <a:solidFill>
              <a:srgbClr val="33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6200000" flipH="1">
            <a:off x="3714744" y="5214950"/>
            <a:ext cx="928694" cy="500066"/>
          </a:xfrm>
          <a:prstGeom prst="straightConnector1">
            <a:avLst/>
          </a:prstGeom>
          <a:ln w="38100">
            <a:solidFill>
              <a:srgbClr val="00964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5143504" y="4143380"/>
            <a:ext cx="3714776" cy="941804"/>
          </a:xfrm>
          <a:prstGeom prst="round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79512" y="4221088"/>
            <a:ext cx="3714776" cy="1230406"/>
          </a:xfrm>
          <a:prstGeom prst="roundRect">
            <a:avLst/>
          </a:prstGeom>
          <a:noFill/>
          <a:ln w="38100">
            <a:solidFill>
              <a:srgbClr val="0096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2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4" name="Picture 2" descr="ХИМИЯ 8 - 9 кл. ООО &quot;Новация&quot;, г.Тюмен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556576" y="-199177"/>
            <a:ext cx="3673660" cy="5214975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42844" y="71414"/>
            <a:ext cx="8786874" cy="4324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Число </a:t>
            </a:r>
            <a:r>
              <a:rPr lang="ru-RU" sz="2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неспаренных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электронов 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 8 – номер группы</a:t>
            </a:r>
            <a:endParaRPr lang="ru-RU" sz="2600" b="1" dirty="0" smtClean="0">
              <a:ln w="11430">
                <a:solidFill>
                  <a:sysClr val="windowText" lastClr="000000"/>
                </a:solidFill>
              </a:ln>
              <a:solidFill>
                <a:srgbClr val="33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42844" y="-24"/>
            <a:ext cx="8786874" cy="5715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785918" y="4000504"/>
            <a:ext cx="5214974" cy="28575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4" descr="Lewis Dot Nitro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4000504"/>
            <a:ext cx="5214974" cy="2719527"/>
          </a:xfrm>
          <a:prstGeom prst="rect">
            <a:avLst/>
          </a:prstGeom>
          <a:noFill/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06" y="5028360"/>
            <a:ext cx="8643967" cy="171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4" name="Прямоугольник 53"/>
          <p:cNvSpPr/>
          <p:nvPr/>
        </p:nvSpPr>
        <p:spPr>
          <a:xfrm>
            <a:off x="7858148" y="5286388"/>
            <a:ext cx="857256" cy="428628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7858148" y="5715016"/>
            <a:ext cx="857256" cy="500066"/>
          </a:xfrm>
          <a:prstGeom prst="rect">
            <a:avLst/>
          </a:prstGeom>
          <a:noFill/>
          <a:ln w="38100">
            <a:solidFill>
              <a:srgbClr val="0096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4857752" y="5715016"/>
            <a:ext cx="857256" cy="5000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71414"/>
            <a:ext cx="8858312" cy="417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Положительную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 окисления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проявляют 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как </a:t>
            </a:r>
            <a:r>
              <a:rPr lang="ru-RU" sz="2600" b="1" i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металлы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так и </a:t>
            </a:r>
            <a:r>
              <a:rPr lang="ru-RU" sz="2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неметаллы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600" b="1" u="sng" dirty="0" smtClean="0">
                <a:solidFill>
                  <a:srgbClr val="4B58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кроме фтора, гелия и неона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600" b="1" i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Отрицательная</a:t>
            </a:r>
            <a:r>
              <a:rPr lang="ru-RU" sz="26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степень окисления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равна числу электронов, принятых данным атомом, </a:t>
            </a:r>
            <a:r>
              <a:rPr lang="ru-RU" sz="2600" b="1" i="1" dirty="0" smtClean="0">
                <a:latin typeface="Arial" pitchFamily="34" charset="0"/>
                <a:cs typeface="Arial" pitchFamily="34" charset="0"/>
              </a:rPr>
              <a:t>её </a:t>
            </a:r>
            <a:r>
              <a:rPr lang="ru-RU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проявляют только </a:t>
            </a:r>
            <a:r>
              <a:rPr lang="ru-RU" sz="2600" b="1" i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неметаллы</a:t>
            </a:r>
            <a:r>
              <a:rPr lang="ru-RU" sz="2600" b="1" i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Атомы неметаллов присоединяют столько электронов, сколько их не хватает до завершения внешнего уровня, проявляя при этом низшую (минимальную) отрицательную степень окисления. Для элементов </a:t>
            </a:r>
            <a:r>
              <a:rPr lang="ru-RU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главных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подгрупп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IV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VII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групп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можно записать: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00100" y="4175795"/>
            <a:ext cx="7929618" cy="8248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 w="11430">
                  <a:solidFill>
                    <a:srgbClr val="C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Минимальная</a:t>
            </a:r>
            <a:r>
              <a:rPr lang="ru-RU" sz="28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степень окисления </a:t>
            </a:r>
            <a:r>
              <a:rPr lang="ru-RU" sz="28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атомов =</a:t>
            </a:r>
          </a:p>
          <a:p>
            <a:pPr indent="450000" algn="ctr">
              <a:lnSpc>
                <a:spcPct val="85000"/>
              </a:lnSpc>
            </a:pPr>
            <a:r>
              <a:rPr lang="ru-RU" sz="28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 номер группы – 8</a:t>
            </a:r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1000100" y="4143380"/>
            <a:ext cx="7858180" cy="8572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" y="5044656"/>
            <a:ext cx="9144001" cy="181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Прямоугольник 55"/>
          <p:cNvSpPr/>
          <p:nvPr/>
        </p:nvSpPr>
        <p:spPr>
          <a:xfrm>
            <a:off x="3500430" y="5786454"/>
            <a:ext cx="857256" cy="5000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287475"/>
            <a:ext cx="885831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Атом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азота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содержащий на внешнем слое 5 электронов,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может присоединить </a:t>
            </a:r>
            <a:r>
              <a:rPr lang="ru-RU" sz="28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электрона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образуя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отрицательно заряженный ион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азота, в котором он проявляет </a:t>
            </a: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степень окисления 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61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2000240"/>
            <a:ext cx="469499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" y="5044656"/>
            <a:ext cx="9144001" cy="181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Прямоугольник 55"/>
          <p:cNvSpPr/>
          <p:nvPr/>
        </p:nvSpPr>
        <p:spPr>
          <a:xfrm>
            <a:off x="4286248" y="6286520"/>
            <a:ext cx="857256" cy="500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2428868"/>
            <a:ext cx="5165587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2500298" y="3338643"/>
            <a:ext cx="3929090" cy="155734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800" b="1" baseline="3000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+ 2ē → </a:t>
            </a:r>
            <a:r>
              <a:rPr lang="en-US" sz="2800" b="1" dirty="0" smtClean="0">
                <a:ln w="11430">
                  <a:solidFill>
                    <a:srgbClr val="7030A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800" b="1" baseline="30000" dirty="0" smtClean="0">
                <a:ln w="11430">
                  <a:solidFill>
                    <a:srgbClr val="7030A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–2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800" b="1" baseline="3000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– 2ē → S</a:t>
            </a:r>
            <a:r>
              <a:rPr lang="en-US" sz="2800" b="1" baseline="3000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+2 </a:t>
            </a:r>
            <a:endParaRPr lang="ru-RU" sz="2800" b="1" dirty="0" smtClean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800" b="1" baseline="3000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– 4ē → S</a:t>
            </a:r>
            <a:r>
              <a:rPr lang="en-US" sz="2800" b="1" baseline="3000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+4 </a:t>
            </a:r>
            <a:endParaRPr lang="ru-RU" sz="2800" b="1" dirty="0" smtClean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800" b="1" baseline="3000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– 6ē → </a:t>
            </a:r>
            <a:r>
              <a:rPr lang="en-US" sz="28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800" b="1" baseline="30000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+6</a:t>
            </a:r>
            <a:endParaRPr lang="ru-RU" sz="2800" b="1" dirty="0" smtClean="0">
              <a:ln w="11430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572000" y="5072074"/>
            <a:ext cx="357190" cy="2857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786446" y="3571876"/>
            <a:ext cx="3357586" cy="7463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Максимальная</a:t>
            </a:r>
            <a:r>
              <a:rPr lang="en-US" sz="25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 окисления</a:t>
            </a:r>
            <a:endParaRPr lang="ru-RU" sz="2500" b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214290"/>
            <a:ext cx="8858312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Значения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степеней окисления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между </a:t>
            </a:r>
            <a:r>
              <a:rPr lang="ru-RU" sz="28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максимальной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минимальной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называют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промежуточными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Так, если максимальная степень окисления атома серы равна +6 (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+6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а минимальная –2 (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то степени окисления 0,+2, +4 (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+4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– промежуточные.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 rot="10800000" flipV="1">
            <a:off x="4929190" y="4286256"/>
            <a:ext cx="2214578" cy="8572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0800000" flipV="1">
            <a:off x="5643570" y="4286256"/>
            <a:ext cx="1500198" cy="2857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5857884" y="3571876"/>
            <a:ext cx="3143272" cy="7143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0" y="3500438"/>
            <a:ext cx="3357586" cy="107337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n w="11430">
                  <a:solidFill>
                    <a:srgbClr val="7030A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Минимальная</a:t>
            </a:r>
            <a:r>
              <a:rPr lang="en-US" sz="25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 окисления</a:t>
            </a:r>
          </a:p>
          <a:p>
            <a:pPr algn="ctr">
              <a:lnSpc>
                <a:spcPct val="85000"/>
              </a:lnSpc>
            </a:pP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 – 6 = 2</a:t>
            </a:r>
            <a:endParaRPr lang="ru-RU" sz="2500" b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1714480" y="4429132"/>
            <a:ext cx="2786082" cy="785818"/>
          </a:xfrm>
          <a:prstGeom prst="straightConnector1">
            <a:avLst/>
          </a:prstGeom>
          <a:ln w="38100">
            <a:solidFill>
              <a:srgbClr val="33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Скругленный прямоугольник 29"/>
          <p:cNvSpPr/>
          <p:nvPr/>
        </p:nvSpPr>
        <p:spPr>
          <a:xfrm>
            <a:off x="142844" y="3500438"/>
            <a:ext cx="3071834" cy="1000132"/>
          </a:xfrm>
          <a:prstGeom prst="roundRect">
            <a:avLst/>
          </a:pr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 стрелкой 30"/>
          <p:cNvCxnSpPr/>
          <p:nvPr/>
        </p:nvCxnSpPr>
        <p:spPr>
          <a:xfrm flipV="1">
            <a:off x="2857488" y="3643314"/>
            <a:ext cx="2214578" cy="71438"/>
          </a:xfrm>
          <a:prstGeom prst="straightConnector1">
            <a:avLst/>
          </a:prstGeom>
          <a:ln w="38100">
            <a:solidFill>
              <a:srgbClr val="33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Управляющая кнопка: назад 27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Управляющая кнопка: домой 28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" y="5044656"/>
            <a:ext cx="9144001" cy="181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Прямоугольник 53"/>
          <p:cNvSpPr/>
          <p:nvPr/>
        </p:nvSpPr>
        <p:spPr>
          <a:xfrm>
            <a:off x="357158" y="5357826"/>
            <a:ext cx="857256" cy="500066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300981"/>
            <a:ext cx="8858312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Нулевое значение</a:t>
            </a:r>
            <a:r>
              <a:rPr lang="ru-RU" sz="2700" b="1" i="1" dirty="0" smtClean="0">
                <a:solidFill>
                  <a:srgbClr val="CC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степени окисления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атомы имеют в соединениях с </a:t>
            </a:r>
            <a:r>
              <a:rPr lang="ru-RU" sz="27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неполярными связями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Например,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молекуле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700" b="1" baseline="-30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валентность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атомов водорода равна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единице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так как каждый атом предоставляет на образование связи по одному электрону:   Н:Н,   Н–Н.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 окисления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атомов водорода равна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нулю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так как общая электронная пара в равной степени принадлежит обоим атомам (Н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:Н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547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3499194"/>
            <a:ext cx="1643074" cy="71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1971" y="4250390"/>
            <a:ext cx="3763103" cy="678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" y="5044656"/>
            <a:ext cx="9144001" cy="181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Прямоугольник 55"/>
          <p:cNvSpPr/>
          <p:nvPr/>
        </p:nvSpPr>
        <p:spPr>
          <a:xfrm>
            <a:off x="4286248" y="5786454"/>
            <a:ext cx="857256" cy="5000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8888" y="2936724"/>
            <a:ext cx="4549128" cy="92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4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2463" y="3929066"/>
            <a:ext cx="480842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142844" y="300981"/>
            <a:ext cx="8858312" cy="256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baseline="-30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валентность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атомов кислорода равна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двум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так как каждый атом предоставляет на образование связи по два электрона:   О::О,   О=О.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 окисления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атомов кислорода равна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нулю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так как общая электронная пара в равной степени принадлежит обоим атомам (О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::О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" y="5044656"/>
            <a:ext cx="9144001" cy="181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Прямоугольник 53"/>
          <p:cNvSpPr/>
          <p:nvPr/>
        </p:nvSpPr>
        <p:spPr>
          <a:xfrm>
            <a:off x="357158" y="5357826"/>
            <a:ext cx="857256" cy="500066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3571868" y="5786454"/>
            <a:ext cx="714380" cy="50006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4286248" y="5786454"/>
            <a:ext cx="857256" cy="5000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54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2643182"/>
            <a:ext cx="4574132" cy="97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4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46574" y="3786190"/>
            <a:ext cx="501144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142844" y="300981"/>
            <a:ext cx="8858312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молекуле </a:t>
            </a:r>
            <a:r>
              <a:rPr lang="en-US" sz="27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baseline="-30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валентность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атомов азота равна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трем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так как каждый атом предоставляет на образование связи по три электрона: 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N⁞⁞N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N≡N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 окисления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атомов азота равна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нулю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так как общая электронная пара в равной степени принадлежит обоим атомам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≡N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643174" y="1428736"/>
            <a:ext cx="214314" cy="71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215206" y="1071546"/>
            <a:ext cx="214314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14282" y="64069"/>
            <a:ext cx="8786874" cy="451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химической формуле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 окисления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указывают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над символом элемента арабской цифрой, впереди которой ставят знак «+» или «–». Например: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Mg</a:t>
            </a:r>
            <a:r>
              <a:rPr lang="en-US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Br</a:t>
            </a:r>
            <a:r>
              <a:rPr lang="en-US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–1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Al</a:t>
            </a:r>
            <a:r>
              <a:rPr lang="en-US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+3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Cl</a:t>
            </a:r>
            <a:r>
              <a:rPr lang="en-US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–1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Fe</a:t>
            </a:r>
            <a:r>
              <a:rPr lang="en-US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+3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Следует различать 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обозначения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степени окисления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6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заряда иона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 окисления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серы равна –2;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2–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6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заряд иона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серы равен 2–.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обозначении заряда иона 1– или 1+ цифру опускают, например: С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а при указании степени окисления атома в соединении цифра 1 сохраняется. Например: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Na</a:t>
            </a:r>
            <a:r>
              <a:rPr lang="en-US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+1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Cl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 </a:t>
            </a:r>
            <a:endParaRPr lang="en-US" sz="2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8596" y="4569652"/>
            <a:ext cx="6858048" cy="228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4" name="Picture 2" descr="Что такое отрицательные ионы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14942" y="3481401"/>
            <a:ext cx="3429000" cy="2019301"/>
          </a:xfrm>
          <a:prstGeom prst="flowChart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Picture 4" descr="redox: Definition from Answers.com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18" y="4429132"/>
            <a:ext cx="5334000" cy="2333626"/>
          </a:xfrm>
          <a:prstGeom prst="rect">
            <a:avLst/>
          </a:prstGeom>
          <a:noFill/>
        </p:spPr>
      </p:pic>
      <p:cxnSp>
        <p:nvCxnSpPr>
          <p:cNvPr id="19" name="Прямая со стрелкой 18"/>
          <p:cNvCxnSpPr/>
          <p:nvPr/>
        </p:nvCxnSpPr>
        <p:spPr>
          <a:xfrm rot="5400000">
            <a:off x="4607719" y="3893347"/>
            <a:ext cx="857256" cy="64294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6" descr="Hcl In Water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5357826"/>
            <a:ext cx="3162300" cy="1343026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142844" y="188640"/>
            <a:ext cx="885831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 algn="just">
              <a:lnSpc>
                <a:spcPct val="85000"/>
              </a:lnSpc>
            </a:pP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Ио́н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(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древне-гречиский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ἰόν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идущее) – одноатомная или многоатомная электрически заряженная частица вещества, образующаяся в результате потери или присоединения атомом в составе молекулы одного или нескольких электронов. Ионизация (процесс образования ионов) может происходить при высоких температурах, под воздействием электрического поля, ионизирующего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излуче-ния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сжатия тела и т. п.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528" y="116632"/>
            <a:ext cx="8943695" cy="9329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Вопросы и задачи для подготовки к контрольной работе 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528" y="1107415"/>
            <a:ext cx="8811960" cy="485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85000"/>
              </a:lnSpc>
              <a:buClr>
                <a:srgbClr val="C00000"/>
              </a:buClr>
              <a:buFont typeface="+mj-lt"/>
              <a:buAutoNum type="romanUcPeriod"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Дайте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краткое описание понятия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«химическая связь» (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валентность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ковалентная связь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теория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ковалентной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связи,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механизм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образования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ковалентной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связи, электронная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формула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молекулы,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структурная формула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молекулы,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электроотрицательность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ковалентная полярная связь,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ковалентная неполярная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связь,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сигма-связи, пи-связи, донорно-акцепторная связь,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вещества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молекулярного строения, типы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кристаллических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решёток,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ионная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связь,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металлическая связь, водородная связь).</a:t>
            </a: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1374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528" y="116632"/>
            <a:ext cx="8943695" cy="9329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Вопросы и задачи для подготовки к контрольной работе 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528" y="1107415"/>
            <a:ext cx="8811960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85000"/>
              </a:lnSpc>
              <a:buClr>
                <a:srgbClr val="C00000"/>
              </a:buClr>
              <a:buFont typeface="+mj-lt"/>
              <a:buAutoNum type="romanUcPeriod" startAt="2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Для молекул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HF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 smtClean="0">
                <a:ln w="1905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8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NaCl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НС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KBr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Н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Te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Н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LiBr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Se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MgCl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Н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Br</a:t>
            </a:r>
            <a:r>
              <a:rPr lang="ru-RU" sz="28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KI, AsH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CaI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Cl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MgF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marL="355600" indent="-355600" algn="just">
              <a:lnSpc>
                <a:spcPct val="85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Определите тип химической связи.</a:t>
            </a:r>
          </a:p>
          <a:p>
            <a:pPr marL="355600" indent="-355600" algn="just">
              <a:lnSpc>
                <a:spcPct val="85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Напишите электронную формулу атомов, образующих химическую связь,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валентные электроны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подчеркните и распределите их по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орбиталям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точками укажите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расположе-ние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электронов вокруг атома.</a:t>
            </a:r>
          </a:p>
          <a:p>
            <a:pPr marL="355600" indent="-355600" algn="just">
              <a:lnSpc>
                <a:spcPct val="85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Напишите схему образования химической связи.</a:t>
            </a:r>
          </a:p>
          <a:p>
            <a:pPr marL="355600" indent="-355600" algn="just">
              <a:lnSpc>
                <a:spcPct val="85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Для молекул с </a:t>
            </a:r>
            <a:r>
              <a:rPr lang="ru-RU" sz="2800" b="1" dirty="0" smtClean="0">
                <a:latin typeface="Arial Black" pitchFamily="34" charset="0"/>
                <a:cs typeface="Arial" pitchFamily="34" charset="0"/>
              </a:rPr>
              <a:t>ковалентной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связью покажите перекрывание молекулярных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орбиталей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272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210492"/>
            <a:ext cx="8858312" cy="4324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Число </a:t>
            </a:r>
            <a:r>
              <a:rPr lang="ru-RU" sz="2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неспаренных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электронов 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 8 – номер группы</a:t>
            </a:r>
            <a:endParaRPr lang="ru-RU" sz="2600" b="1" dirty="0" smtClean="0">
              <a:ln w="11430">
                <a:solidFill>
                  <a:sysClr val="windowText" lastClr="000000"/>
                </a:solidFill>
              </a:ln>
              <a:solidFill>
                <a:srgbClr val="33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44" y="214290"/>
            <a:ext cx="8786874" cy="4286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8418" name="Picture 2" descr="Covalent Bonding Hydrogen Perox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7187" y="857256"/>
            <a:ext cx="7500961" cy="60007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0" name="Овал 19"/>
          <p:cNvSpPr/>
          <p:nvPr/>
        </p:nvSpPr>
        <p:spPr>
          <a:xfrm>
            <a:off x="857224" y="1142984"/>
            <a:ext cx="285752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57158" y="2928934"/>
            <a:ext cx="285752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2571736" y="2143116"/>
            <a:ext cx="285752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929058" y="2214554"/>
            <a:ext cx="285752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072066" y="1357298"/>
            <a:ext cx="285752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572264" y="857232"/>
            <a:ext cx="285752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857224" y="4714884"/>
            <a:ext cx="285752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2786050" y="5214950"/>
            <a:ext cx="285752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4357686" y="4714884"/>
            <a:ext cx="285752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5857884" y="5000636"/>
            <a:ext cx="285752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6929454" y="4643446"/>
            <a:ext cx="285752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29454" y="2786058"/>
            <a:ext cx="285752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857356" y="3643314"/>
            <a:ext cx="571504" cy="7858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5214942" y="3214686"/>
            <a:ext cx="785818" cy="4286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286512" y="3214686"/>
            <a:ext cx="285752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857356" y="2786058"/>
            <a:ext cx="285752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500694" y="3643314"/>
            <a:ext cx="785818" cy="4286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8" name="Управляющая кнопка: назад 37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9" name="Управляющая кнопка: домой 3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" y="5044656"/>
            <a:ext cx="9144001" cy="181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Прямоугольник 55"/>
          <p:cNvSpPr/>
          <p:nvPr/>
        </p:nvSpPr>
        <p:spPr>
          <a:xfrm>
            <a:off x="5072066" y="5786454"/>
            <a:ext cx="857256" cy="500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71414"/>
            <a:ext cx="8858312" cy="10380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Определение степени окисления атома в соединении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1071546"/>
            <a:ext cx="8858312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Для определения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степени окисления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атома в соединении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следует учитывать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ряд положений.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 окисления атомов в молекулах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простых веществ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N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0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т. д.), в металлах и неметаллах в элементарном состоянии (С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N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А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т. д.)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равна нулю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так как электроны распределены равномерно, т. е. смещения общих электронных пар не происходит.</a:t>
            </a: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 окисления атомов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фтора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во всех его соединениях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равна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–1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" y="5044656"/>
            <a:ext cx="9144001" cy="181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Прямоугольник 53"/>
          <p:cNvSpPr/>
          <p:nvPr/>
        </p:nvSpPr>
        <p:spPr>
          <a:xfrm>
            <a:off x="357158" y="5357826"/>
            <a:ext cx="857256" cy="500066"/>
          </a:xfrm>
          <a:prstGeom prst="rect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357158" y="6286520"/>
            <a:ext cx="857256" cy="500066"/>
          </a:xfrm>
          <a:prstGeom prst="rect">
            <a:avLst/>
          </a:prstGeom>
          <a:noFill/>
          <a:ln w="57150">
            <a:solidFill>
              <a:srgbClr val="0096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322198"/>
            <a:ext cx="885831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Степень окисления атомов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кислорода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 большинстве соединений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равна 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исключение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–1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где степень окисления атомов кислорода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О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+1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–1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где степень окисления атомов кислорода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+1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так как фтор – более электроотрицательный элемент)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Атом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водорода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 большинстве соединений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имеет степень окисления 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+1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в соединениях водорода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активными металлами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его степень окисления равна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–1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+1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–1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072066" y="5786454"/>
            <a:ext cx="857256" cy="50006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286248" y="5786454"/>
            <a:ext cx="857256" cy="500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4375254"/>
            <a:ext cx="9144000" cy="248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2143108" y="5857892"/>
            <a:ext cx="785818" cy="500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428728" y="5357826"/>
            <a:ext cx="357190" cy="1500174"/>
          </a:xfrm>
          <a:prstGeom prst="rect">
            <a:avLst/>
          </a:prstGeom>
          <a:noFill/>
          <a:ln w="57150">
            <a:solidFill>
              <a:srgbClr val="0096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42910" y="5357826"/>
            <a:ext cx="357190" cy="1500174"/>
          </a:xfrm>
          <a:prstGeom prst="rect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42844" y="309013"/>
            <a:ext cx="8858312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Степень окисления атомов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металлов главной подгруппы 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группы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во всех соединениях равна </a:t>
            </a: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+1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26670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Степень окисления атомов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металлов главной подгруппы 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группы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во всех соединениях равна </a:t>
            </a: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Степень окисления атомов </a:t>
            </a: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алюминия </a:t>
            </a:r>
            <a:r>
              <a:rPr lang="ru-RU" sz="27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 smtClean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Любое соединение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электронейтрально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поэтому алгебраическая сумма положительных степеней окисления должна быть равна сумме отрицательных.</a:t>
            </a: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000636"/>
            <a:ext cx="90297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4286248" y="5715016"/>
            <a:ext cx="785818" cy="50006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500430" y="5715016"/>
            <a:ext cx="785818" cy="500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42844" y="22129"/>
            <a:ext cx="8858312" cy="4919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На основании рассмотренных положений можно определить степень окисления любого атома в соединении.</a:t>
            </a:r>
          </a:p>
          <a:p>
            <a:pPr algn="just">
              <a:lnSpc>
                <a:spcPct val="85000"/>
              </a:lnSpc>
            </a:pPr>
            <a:endParaRPr lang="ru-RU" sz="1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Задание 1.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Определите степень окисления атомов азота в соединении состава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85000"/>
              </a:lnSpc>
            </a:pPr>
            <a:endParaRPr lang="ru-RU" sz="1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Решение</a:t>
            </a:r>
          </a:p>
          <a:p>
            <a:pPr algn="ctr">
              <a:lnSpc>
                <a:spcPct val="85000"/>
              </a:lnSpc>
            </a:pPr>
            <a:endParaRPr lang="ru-RU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47675" indent="-4476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Обозначим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степень окисления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атомов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азота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через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47675" indent="-447675" algn="just">
              <a:lnSpc>
                <a:spcPct val="85000"/>
              </a:lnSpc>
            </a:pP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Укажем степень окисления атомов кислорода; она равна –2.                                                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Эти пункты решения можно представить кратко: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i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 </a:t>
            </a: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142844" y="714356"/>
            <a:ext cx="8858312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Способ 1.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Основан на положении: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сумма положительных степеней окисления в соединении равна сумме отрицательных степеней окисления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476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3. Определим сумму отрицательных зарядов: 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 • (–2) = –6.</a:t>
            </a:r>
          </a:p>
          <a:p>
            <a:pPr indent="4476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4. Чтобы молекула была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электронейтраль-ной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общий заряд двух атомов азота должен быть равен +6. Следовательно:</a:t>
            </a:r>
          </a:p>
          <a:p>
            <a:pPr indent="85725"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= + 6, </a:t>
            </a:r>
          </a:p>
          <a:p>
            <a:pPr indent="85725"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отсюда </a:t>
            </a:r>
            <a:r>
              <a:rPr lang="ru-RU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= +3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000636"/>
            <a:ext cx="90297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4286248" y="5715016"/>
            <a:ext cx="785818" cy="50006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500430" y="5715016"/>
            <a:ext cx="785818" cy="500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786182" y="142852"/>
            <a:ext cx="137569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-25000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i="1" baseline="30000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en-US" sz="28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–2</a:t>
            </a:r>
            <a:endParaRPr lang="ru-RU" sz="2800" b="1" dirty="0">
              <a:ln w="11430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786182" y="142852"/>
            <a:ext cx="1357322" cy="55721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000636"/>
            <a:ext cx="90297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4286248" y="5715016"/>
            <a:ext cx="785818" cy="50006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500430" y="5715016"/>
            <a:ext cx="785818" cy="500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214290"/>
            <a:ext cx="8858312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Способ 2.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Основан на положении: </a:t>
            </a:r>
            <a:r>
              <a:rPr lang="ru-RU" sz="28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алгебраическая сумма всех степеней окисления в соединении равна нулю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476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3. Определим сумму отрицательных зарядов: 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 • (–2).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4. Определим сумму положительных зарядов: 2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5. Составим алгебраическое уравнение, пользуясь исходным положением: 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 • (–2) = 0, 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отсюда </a:t>
            </a:r>
            <a:r>
              <a:rPr lang="ru-RU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 +3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степень окисления атомов азота в соединении состава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равна +3.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00760" y="5572140"/>
            <a:ext cx="137569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-25000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i="1" baseline="30000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en-US" sz="28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–2</a:t>
            </a:r>
            <a:endParaRPr lang="ru-RU" sz="2800" b="1" dirty="0">
              <a:ln w="11430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000760" y="5572140"/>
            <a:ext cx="1357322" cy="55721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000636"/>
            <a:ext cx="90297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4286248" y="5715016"/>
            <a:ext cx="785818" cy="50006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286248" y="6215082"/>
            <a:ext cx="785818" cy="500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2844" y="71414"/>
            <a:ext cx="885831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Задание 2.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Определите степень окисления атома серы в серной кислоте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Решение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Обозначим степень окисления атома серы через </a:t>
            </a:r>
            <a:r>
              <a:rPr lang="ru-RU" sz="27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Укажем степени окисления атомов </a:t>
            </a:r>
            <a:r>
              <a:rPr lang="ru-RU" sz="27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кислорода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(–2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и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+1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): </a:t>
            </a:r>
            <a:endParaRPr lang="en-US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7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+1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700" b="1" i="1" baseline="30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Определим сумму положительных зарядов: 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 • (+1).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Определим сумму отрицательных зарядов: 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 • (–2).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7158" y="5286388"/>
            <a:ext cx="785818" cy="500066"/>
          </a:xfrm>
          <a:prstGeom prst="rect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000636"/>
            <a:ext cx="90297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4286248" y="5715016"/>
            <a:ext cx="785818" cy="50006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286248" y="6215082"/>
            <a:ext cx="785818" cy="500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1406" y="1071546"/>
            <a:ext cx="8858312" cy="2525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5. Составим алгебраическое уравнение, пользуясь исходным положением: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 • 1 + </a:t>
            </a:r>
            <a:r>
              <a:rPr lang="ru-RU" sz="28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+ 4 • (–2) = 0, 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отсюда </a:t>
            </a:r>
            <a:r>
              <a:rPr lang="ru-RU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 + 6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2333625" lvl="0" indent="-18827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степень окисления атома серы в серной кислоте равна + 6.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7158" y="5286388"/>
            <a:ext cx="785818" cy="500066"/>
          </a:xfrm>
          <a:prstGeom prst="rect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786182" y="142852"/>
            <a:ext cx="1887055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800" b="1" baseline="-30000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+1</a:t>
            </a:r>
            <a:r>
              <a:rPr lang="en-US" sz="28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800" b="1" i="1" baseline="30000" dirty="0" err="1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lang="en-US" sz="28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800" b="1" baseline="-30000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baseline="30000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endParaRPr lang="ru-RU" sz="2800" b="1" dirty="0">
              <a:ln w="11430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786182" y="142852"/>
            <a:ext cx="1857388" cy="57150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42844" y="116632"/>
            <a:ext cx="8786874" cy="15089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Составление химических формул бинарных соединений по степеням окисления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1714488"/>
            <a:ext cx="6072230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Бинарные соединения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(от латинского </a:t>
            </a:r>
            <a:r>
              <a:rPr lang="ru-RU" sz="2800" b="1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би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два) – это сложные вещества, состоящие из атомов двух разных химических элементов.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составлении формул бинарных соединений (напри-мер, соединения алюминия с кислородом) по степеням окисления составляющих его атомов можно использовать один из следующих алгоритмов.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32804" name="Picture 4" descr="Aluminium Oxide Propert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1928802"/>
            <a:ext cx="2703961" cy="385765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615541" y="71414"/>
            <a:ext cx="5671103" cy="10341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Алгоритм 1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(</a:t>
            </a: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алюминий + кислород</a:t>
            </a: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)</a:t>
            </a:r>
            <a:endParaRPr lang="ru-RU" sz="36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4886022"/>
            <a:ext cx="7500958" cy="197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42844" y="1183388"/>
            <a:ext cx="885831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Учитываем, что при соединении атомов друг с другом электроны смещаются от атомов менее электроотрицательного к атомам более электроотрицательного элемента.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Из Периодической системы элементов выписываем значения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электроотрицатель-ностей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атомов, составляющих бинарное соединение (в нашем примере – алюминия и кислорода):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ЭО(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)=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1,47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и    ЭО(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3,5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00298" y="6000768"/>
            <a:ext cx="857256" cy="428628"/>
          </a:xfrm>
          <a:prstGeom prst="rect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5000628" y="5572140"/>
            <a:ext cx="785818" cy="500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4500570"/>
            <a:ext cx="8286775" cy="22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13" name="Скругленный прямоугольник 12"/>
          <p:cNvSpPr/>
          <p:nvPr/>
        </p:nvSpPr>
        <p:spPr>
          <a:xfrm>
            <a:off x="4000496" y="5786454"/>
            <a:ext cx="785818" cy="50006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214810" y="4786322"/>
            <a:ext cx="357190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57158" y="5929330"/>
            <a:ext cx="214314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500174"/>
            <a:ext cx="5856267" cy="1017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142844" y="31294"/>
            <a:ext cx="8858312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Например,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сера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это элемент главной подгруппы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VI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группы. Её атомы имеют по шесть электронов на внешнем уровне. Число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неспаренных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электронов равно 2 (8 – 6).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зависимости от способа образования завершённого энергетического уровня атома различают два вида химической связи –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ковалентную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ионную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С другими видами химической связи (кроме того, существует металлическая и водородная).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4886022"/>
            <a:ext cx="7500958" cy="197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2500298" y="6000768"/>
            <a:ext cx="857256" cy="428628"/>
          </a:xfrm>
          <a:prstGeom prst="rect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000628" y="5572140"/>
            <a:ext cx="785818" cy="500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44624"/>
            <a:ext cx="8858312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соединении алюминия с кислородом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электроны смещаются от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атомов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алюминия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атомам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кислорода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Следовательно,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атом алюминия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проявляет положительную степень окисления, равную номеру группы (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а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атом кислорода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отрицательную, равную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номеру группы минус 8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indent="45085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 – 8 =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indent="45085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Символы химических элементов записываем рядом так, чтобы символ атома с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положительной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степенью окисления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был </a:t>
            </a:r>
            <a:r>
              <a:rPr lang="ru-RU" sz="2800" b="1" i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первом месте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указать для каждого из них значение степени окисления: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Al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357166"/>
            <a:ext cx="878687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Al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Находим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наименьшее общее кратное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для значений степеней окисления (в нашем примере оно равно 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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2=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5. Делим наименьшее кратное (6) на абсолютные значения степеней окисления атомов (на 3 и на 2) и получаем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индексы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(для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индекс равен 6 : 3 =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а для </a:t>
            </a:r>
            <a:r>
              <a:rPr lang="ru-RU" sz="28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кислорода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6:2 =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= </a:t>
            </a:r>
            <a:r>
              <a:rPr lang="ru-RU" sz="28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</a:p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6. Вводим индексы в формулу, т. е. приписываем внизу справа после символа соответствующего элемента: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4886022"/>
            <a:ext cx="7500958" cy="197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5000628" y="5572140"/>
            <a:ext cx="785818" cy="500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00298" y="6000768"/>
            <a:ext cx="857256" cy="428628"/>
          </a:xfrm>
          <a:prstGeom prst="rect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14282" y="285728"/>
            <a:ext cx="8715436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7. Определяем суммарное значение степеней окисления атомов в соединении. Оно должно быть равно нулю. В этом случае формула соединения составлена правильно.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57158" y="1928802"/>
          <a:ext cx="8429684" cy="14287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975824"/>
                <a:gridCol w="6453860"/>
              </a:tblGrid>
              <a:tr h="1428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cs typeface="Arial" pitchFamily="34" charset="0"/>
                        </a:rPr>
                        <a:t>Al</a:t>
                      </a:r>
                      <a:r>
                        <a:rPr lang="en-US" sz="26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+3</a:t>
                      </a:r>
                      <a:r>
                        <a:rPr lang="en-US" sz="2600" b="1" dirty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en-US" sz="2600" b="1" baseline="-25000" dirty="0">
                          <a:solidFill>
                            <a:srgbClr val="33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2600" b="1" baseline="30000" dirty="0">
                          <a:solidFill>
                            <a:srgbClr val="33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–2</a:t>
                      </a:r>
                      <a:endParaRPr lang="ru-RU" sz="2600" b="1" dirty="0">
                        <a:solidFill>
                          <a:srgbClr val="3366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+6</a:t>
                      </a:r>
                      <a:r>
                        <a:rPr lang="en-US" sz="2600" b="1" dirty="0">
                          <a:latin typeface="Arial" pitchFamily="34" charset="0"/>
                          <a:cs typeface="Arial" pitchFamily="34" charset="0"/>
                        </a:rPr>
                        <a:t>)  (</a:t>
                      </a:r>
                      <a:r>
                        <a:rPr lang="ru-RU" sz="2600" b="1" dirty="0">
                          <a:solidFill>
                            <a:srgbClr val="3366FF"/>
                          </a:solidFill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en-US" sz="2600" b="1" dirty="0">
                          <a:solidFill>
                            <a:srgbClr val="3366FF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en-US" sz="2600" b="1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947" marR="64947" marT="0" marB="0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Суммарное значение степеней окисления равно нулю, следовательно, формула составлена правильно.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947" marR="64947" marT="0" marB="0">
                    <a:cell3D prstMaterial="dkEdge">
                      <a:bevel prst="artDeco"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4886022"/>
            <a:ext cx="7500958" cy="197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2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000628" y="5572140"/>
            <a:ext cx="785818" cy="500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500298" y="6000768"/>
            <a:ext cx="857256" cy="428628"/>
          </a:xfrm>
          <a:prstGeom prst="rect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42844" y="1071546"/>
            <a:ext cx="885831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 – 3. Смотри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способ 1, пункты 1–3.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Индекс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для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алюминия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численно равен степени окисления атома кислорода (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):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15541" y="-24"/>
            <a:ext cx="5671103" cy="10341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Алгоритм 2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(</a:t>
            </a: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алюминий + кислород</a:t>
            </a: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)</a:t>
            </a:r>
            <a:endParaRPr lang="ru-RU" sz="36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38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2143116"/>
            <a:ext cx="914401" cy="6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142844" y="2786058"/>
            <a:ext cx="885831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Индекс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для </a:t>
            </a: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кислорода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численно равен степени окисления атома алюминия (</a:t>
            </a: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):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3571876"/>
            <a:ext cx="1002754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Прямоугольник 20"/>
          <p:cNvSpPr/>
          <p:nvPr/>
        </p:nvSpPr>
        <p:spPr>
          <a:xfrm>
            <a:off x="142844" y="4209989"/>
            <a:ext cx="9001156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Сущность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второго способа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составления химических формул бинарных соединений по степени окисления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можно представить в виде схемы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34831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назад 2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Управляющая кнопка: домой 2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389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5715016"/>
            <a:ext cx="100013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14282" y="54535"/>
            <a:ext cx="8786875" cy="445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Вспомним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 понятии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валентность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 …</a:t>
            </a:r>
            <a:endParaRPr lang="ru-RU" sz="27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044746"/>
            <a:ext cx="4358281" cy="8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071678"/>
            <a:ext cx="378238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500042"/>
            <a:ext cx="6700655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4886022"/>
            <a:ext cx="7500958" cy="197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Прямоугольник 20"/>
          <p:cNvSpPr/>
          <p:nvPr/>
        </p:nvSpPr>
        <p:spPr>
          <a:xfrm>
            <a:off x="142843" y="3500438"/>
            <a:ext cx="8786875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молекуле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+3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–2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алюминия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=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III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(3 связи), а у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кислорода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В =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8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(2 связи), следовательно, в этом случае количественно валентности и степени окисления совпадают.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назад 23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628" y="5572140"/>
            <a:ext cx="785818" cy="500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500298" y="6000768"/>
            <a:ext cx="857256" cy="428628"/>
          </a:xfrm>
          <a:prstGeom prst="rect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619672" y="2708920"/>
            <a:ext cx="70174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904049" y="71414"/>
            <a:ext cx="5094088" cy="10341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Алгоритм 2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(</a:t>
            </a: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углерод + кислород</a:t>
            </a: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)</a:t>
            </a:r>
            <a:endParaRPr lang="ru-RU" sz="36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4282" y="1285860"/>
            <a:ext cx="8786874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6. Если все индексы имеют чётные значения, например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928802"/>
            <a:ext cx="106551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2" name="Прямоугольник 21"/>
          <p:cNvSpPr/>
          <p:nvPr/>
        </p:nvSpPr>
        <p:spPr>
          <a:xfrm>
            <a:off x="214282" y="2928934"/>
            <a:ext cx="8786874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то численные значения индексов нужно сократить (разделить) на два:   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или   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+4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 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7. См. способ 1, пункт 7.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4886022"/>
            <a:ext cx="7500958" cy="197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назад 23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628" y="5572140"/>
            <a:ext cx="785818" cy="500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357554" y="5572140"/>
            <a:ext cx="857256" cy="428628"/>
          </a:xfrm>
          <a:prstGeom prst="rect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28596" y="1428736"/>
            <a:ext cx="4071966" cy="4670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85000"/>
              </a:lnSpc>
            </a:pPr>
            <a:r>
              <a:rPr lang="ru-RU" sz="25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lang="ru-RU" sz="2500" b="1" u="sng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алентность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атома элемента (обозначают буквой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определяется числом связей, которыми данный атом соединён с другими атомами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она </a:t>
            </a:r>
            <a:r>
              <a:rPr lang="ru-RU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имеет знака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indent="361950" algn="just">
              <a:lnSpc>
                <a:spcPct val="85000"/>
              </a:lnSpc>
            </a:pPr>
            <a:r>
              <a:rPr lang="ru-RU" sz="25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Частичное 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смещение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 атому более электроотрицательного элемента </a:t>
            </a: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обозначают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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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</a:t>
            </a:r>
            <a:r>
              <a:rPr lang="ru-RU" sz="25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греческая буква «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дельта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»).</a:t>
            </a:r>
            <a:endParaRPr lang="ru-RU" sz="25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3438" y="1330259"/>
            <a:ext cx="4071966" cy="4670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 окисления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это условный заряд атома в соединении, который приписывают ему, исходя из предположения, что соединение состоит только из ионов. </a:t>
            </a:r>
          </a:p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 окисления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отличие от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валентности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имеет знак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Она может иметь положительное, отрицательное и нулевое значения.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2" descr="Химическая формула - условная запись, выражающая качественный и количественный состав вещества с помощью химических знак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8596" y="1214422"/>
            <a:ext cx="4000528" cy="535560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714876" y="1500174"/>
            <a:ext cx="3929090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Сущность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одного из способов составления химических формул бинарных соединений по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степени окисления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можно представить в виде схемы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4714884"/>
            <a:ext cx="100013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4674" name="Picture 2" descr="http://www.stendzakaz.ru/images/school/k-hno/k-hno-8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7158" y="-10269"/>
            <a:ext cx="4786346" cy="683763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 descr="http://www.varson.ru/images/Himia_jpeg_big/2-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251" t="13717" r="1875" b="6335"/>
          <a:stretch/>
        </p:blipFill>
        <p:spPr bwMode="auto">
          <a:xfrm>
            <a:off x="35496" y="827478"/>
            <a:ext cx="9108504" cy="537695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28596" y="1285860"/>
            <a:ext cx="4071966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Число 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неспаренных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электронов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атомах элементов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главных подгрупп </a:t>
            </a:r>
            <a:r>
              <a:rPr lang="en-US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IV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VII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групп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можно определить и по формуле: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3466441"/>
            <a:ext cx="4143404" cy="111261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Число </a:t>
            </a:r>
            <a:r>
              <a:rPr lang="ru-RU" sz="2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неспаренных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электронов 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</a:t>
            </a:r>
            <a:endParaRPr lang="ru-RU" sz="2600" b="1" dirty="0" smtClean="0">
              <a:ln w="11430">
                <a:solidFill>
                  <a:sysClr val="windowText" lastClr="000000"/>
                </a:solidFill>
              </a:ln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 8 – номер группы</a:t>
            </a:r>
            <a:endParaRPr lang="ru-RU" sz="2600" b="1" dirty="0" smtClean="0">
              <a:ln w="11430">
                <a:solidFill>
                  <a:sysClr val="windowText" lastClr="000000"/>
                </a:solidFill>
              </a:ln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9552" y="3428999"/>
            <a:ext cx="3672408" cy="11500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714844" y="1285860"/>
            <a:ext cx="3929122" cy="4304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Примечание: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 атомов элементов </a:t>
            </a:r>
            <a:r>
              <a:rPr lang="ru-RU" sz="24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главной подгруппы </a:t>
            </a:r>
            <a:r>
              <a:rPr 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IV</a:t>
            </a:r>
            <a:r>
              <a:rPr lang="ru-RU" sz="24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группы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обычном состоянии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всего 2 </a:t>
            </a:r>
            <a:r>
              <a:rPr lang="ru-RU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неспаренных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электрона:</a:t>
            </a: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 этом случае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 </a:t>
            </a:r>
            <a:r>
              <a:rPr lang="ru-RU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неспаренных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электрона у элементов появляется только </a:t>
            </a:r>
            <a:r>
              <a:rPr lang="ru-RU" sz="24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возбужденном состоянии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4876" y="3500438"/>
            <a:ext cx="4021077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57884" y="5572140"/>
            <a:ext cx="19145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1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2844" y="4379053"/>
            <a:ext cx="7215238" cy="240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Прямоугольник 7"/>
          <p:cNvSpPr/>
          <p:nvPr/>
        </p:nvSpPr>
        <p:spPr>
          <a:xfrm>
            <a:off x="0" y="235935"/>
            <a:ext cx="9001156" cy="24729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800" b="1" u="sng" dirty="0" smtClean="0">
                <a:ln w="11430">
                  <a:solidFill>
                    <a:srgbClr val="C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Минимальная</a:t>
            </a:r>
            <a:r>
              <a:rPr lang="ru-RU" sz="2800" b="1" dirty="0" smtClean="0">
                <a:ln w="11430">
                  <a:solidFill>
                    <a:srgbClr val="C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(отрицательная) степень окисления </a:t>
            </a:r>
            <a:r>
              <a:rPr lang="ru-RU" sz="28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атомов 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элементов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главных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подгрупп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IV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VII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групп</a:t>
            </a:r>
            <a:r>
              <a:rPr lang="ru-RU" sz="28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= номер группы – 8</a:t>
            </a:r>
          </a:p>
          <a:p>
            <a:pPr indent="450000" algn="ctr">
              <a:lnSpc>
                <a:spcPct val="85000"/>
              </a:lnSpc>
            </a:pPr>
            <a:endParaRPr lang="ru-RU" sz="1400" b="1" dirty="0" smtClean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</a:t>
            </a:r>
            <a:r>
              <a:rPr lang="ru-RU" sz="2800" b="1" u="sng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металлов</a:t>
            </a:r>
            <a:r>
              <a:rPr lang="ru-RU" sz="28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атомы, содержащие на внешнем энергетическом уровне 1–3 электрона</a:t>
            </a:r>
            <a:r>
              <a:rPr lang="ru-RU" sz="28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минимальная</a:t>
            </a:r>
            <a:r>
              <a:rPr lang="ru-RU" sz="28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степень окисления </a:t>
            </a:r>
            <a:r>
              <a:rPr lang="ru-RU" sz="2800" b="1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2643182"/>
            <a:ext cx="8358246" cy="82484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800" b="1" u="sng" dirty="0" smtClean="0">
                <a:ln w="11430">
                  <a:solidFill>
                    <a:srgbClr val="C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Максимальная</a:t>
            </a:r>
            <a:r>
              <a:rPr lang="ru-RU" sz="28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степень окисления </a:t>
            </a:r>
            <a:r>
              <a:rPr lang="ru-RU" sz="28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атомов =</a:t>
            </a:r>
          </a:p>
          <a:p>
            <a:pPr indent="450000" algn="ctr">
              <a:lnSpc>
                <a:spcPct val="85000"/>
              </a:lnSpc>
            </a:pPr>
            <a:r>
              <a:rPr lang="ru-RU" sz="28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 номер группы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42844" y="116632"/>
            <a:ext cx="8858312" cy="1355795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4286248" y="5143512"/>
            <a:ext cx="642942" cy="428628"/>
          </a:xfrm>
          <a:prstGeom prst="round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5357818" y="3643314"/>
            <a:ext cx="3786182" cy="7201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Максимальная</a:t>
            </a:r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степень окисления </a:t>
            </a:r>
            <a:r>
              <a:rPr lang="ru-RU" sz="24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атомов = 0</a:t>
            </a:r>
          </a:p>
        </p:txBody>
      </p:sp>
      <p:cxnSp>
        <p:nvCxnSpPr>
          <p:cNvPr id="42" name="Прямая со стрелкой 41"/>
          <p:cNvCxnSpPr/>
          <p:nvPr/>
        </p:nvCxnSpPr>
        <p:spPr>
          <a:xfrm rot="10800000" flipV="1">
            <a:off x="4857752" y="4357694"/>
            <a:ext cx="2714644" cy="1000132"/>
          </a:xfrm>
          <a:prstGeom prst="straightConnector1">
            <a:avLst/>
          </a:prstGeom>
          <a:ln w="38100">
            <a:solidFill>
              <a:srgbClr val="33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Скругленный прямоугольник 43"/>
          <p:cNvSpPr/>
          <p:nvPr/>
        </p:nvSpPr>
        <p:spPr>
          <a:xfrm>
            <a:off x="357158" y="2643182"/>
            <a:ext cx="8072494" cy="78581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0" y="3450403"/>
            <a:ext cx="3786182" cy="97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Максимальная</a:t>
            </a:r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степень окисления </a:t>
            </a:r>
            <a:r>
              <a:rPr lang="ru-RU" sz="2400" b="1" dirty="0" smtClean="0">
                <a:ln w="11430">
                  <a:solidFill>
                    <a:schemeClr val="tx1"/>
                  </a:solidFill>
                </a:ln>
                <a:solidFill>
                  <a:srgbClr val="4B583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атомов = </a:t>
            </a:r>
            <a:r>
              <a:rPr lang="en-US" sz="2400" b="1" dirty="0" smtClean="0">
                <a:ln w="11430">
                  <a:solidFill>
                    <a:schemeClr val="tx1"/>
                  </a:solidFill>
                </a:ln>
                <a:solidFill>
                  <a:srgbClr val="4B583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+2 (</a:t>
            </a:r>
            <a:r>
              <a:rPr lang="ru-RU" sz="2400" b="1" dirty="0" smtClean="0">
                <a:ln w="11430">
                  <a:solidFill>
                    <a:schemeClr val="tx1"/>
                  </a:solidFill>
                </a:ln>
                <a:solidFill>
                  <a:srgbClr val="4B583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только со фтором</a:t>
            </a:r>
            <a:r>
              <a:rPr lang="ru-RU" sz="2400" b="1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!!!!</a:t>
            </a:r>
            <a:r>
              <a:rPr lang="en-US" sz="2400" b="1" dirty="0" smtClean="0">
                <a:ln w="11430">
                  <a:solidFill>
                    <a:schemeClr val="tx1"/>
                  </a:solidFill>
                </a:ln>
                <a:solidFill>
                  <a:srgbClr val="4B583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400" b="1" dirty="0" smtClean="0">
              <a:ln w="11430">
                <a:solidFill>
                  <a:schemeClr val="tx1"/>
                </a:solidFill>
              </a:ln>
              <a:solidFill>
                <a:srgbClr val="4B583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3643306" y="5143512"/>
            <a:ext cx="642942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0" name="Прямая со стрелкой 59"/>
          <p:cNvCxnSpPr/>
          <p:nvPr/>
        </p:nvCxnSpPr>
        <p:spPr>
          <a:xfrm rot="16200000" flipH="1">
            <a:off x="3357554" y="4500571"/>
            <a:ext cx="857256" cy="428628"/>
          </a:xfrm>
          <a:prstGeom prst="straightConnector1">
            <a:avLst/>
          </a:prstGeom>
          <a:ln w="38100">
            <a:solidFill>
              <a:srgbClr val="4B583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85720" y="1643050"/>
            <a:ext cx="4286280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Высшая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максималь-ная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положительная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степень окисления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численно равна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как правило,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номеру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груп-пы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Периодической -системе элементов (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исключение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7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кисло-род О</a:t>
            </a:r>
            <a:r>
              <a:rPr lang="ru-RU" sz="27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</a:t>
            </a:r>
            <a:r>
              <a:rPr lang="ru-RU" sz="27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фтор </a:t>
            </a:r>
            <a:r>
              <a:rPr lang="en-US" sz="27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 </a:t>
            </a:r>
            <a:endParaRPr lang="ru-RU" sz="27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86314" y="1813271"/>
            <a:ext cx="4000528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Для </a:t>
            </a:r>
            <a:r>
              <a:rPr lang="ru-RU" sz="27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кислорода</a:t>
            </a:r>
            <a:r>
              <a:rPr lang="ru-RU" sz="27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n w="11430">
                  <a:solidFill>
                    <a:srgbClr val="C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максимальная</a:t>
            </a:r>
            <a:r>
              <a:rPr lang="ru-RU" sz="27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степень окисления </a:t>
            </a:r>
            <a:r>
              <a:rPr lang="ru-RU" sz="2700" b="1" dirty="0" smtClean="0">
                <a:ln w="11430">
                  <a:solidFill>
                    <a:schemeClr val="tx1"/>
                  </a:solidFill>
                </a:ln>
                <a:solidFill>
                  <a:srgbClr val="4B583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атомов = </a:t>
            </a:r>
            <a:r>
              <a:rPr lang="en-US" sz="2700" b="1" dirty="0" smtClean="0">
                <a:ln w="11430">
                  <a:solidFill>
                    <a:schemeClr val="tx1"/>
                  </a:solidFill>
                </a:ln>
                <a:solidFill>
                  <a:srgbClr val="4B583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+2 (</a:t>
            </a:r>
            <a:r>
              <a:rPr lang="ru-RU" sz="2700" b="1" dirty="0" smtClean="0">
                <a:ln w="11430">
                  <a:solidFill>
                    <a:schemeClr val="tx1"/>
                  </a:solidFill>
                </a:ln>
                <a:solidFill>
                  <a:srgbClr val="4B583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только со фтором</a:t>
            </a:r>
            <a:r>
              <a:rPr lang="ru-RU" sz="2700" b="1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!!!!</a:t>
            </a:r>
            <a:r>
              <a:rPr lang="en-US" sz="2700" b="1" dirty="0" smtClean="0">
                <a:ln w="11430">
                  <a:solidFill>
                    <a:schemeClr val="tx1"/>
                  </a:solidFill>
                </a:ln>
                <a:solidFill>
                  <a:srgbClr val="4B583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dirty="0" smtClean="0">
                <a:ln w="11430"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.</a:t>
            </a:r>
          </a:p>
          <a:p>
            <a:pPr indent="44767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Для </a:t>
            </a:r>
            <a:r>
              <a:rPr lang="ru-RU" sz="27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фтора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n w="11430">
                  <a:solidFill>
                    <a:srgbClr val="C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максимальная</a:t>
            </a:r>
            <a:r>
              <a:rPr lang="ru-RU" sz="27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степень окисления </a:t>
            </a:r>
            <a:r>
              <a:rPr lang="ru-RU" sz="27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атомов = 0.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700" dirty="0"/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28596" y="1500174"/>
            <a:ext cx="414340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85000"/>
              </a:lnSpc>
            </a:pPr>
            <a:r>
              <a:rPr lang="ru-RU" sz="2600" b="1" i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Отрицательная</a:t>
            </a:r>
            <a:r>
              <a:rPr lang="ru-RU" sz="26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степень окисления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равна числу электронов, принятых данным атомом, </a:t>
            </a:r>
            <a:r>
              <a:rPr lang="ru-RU" sz="2600" b="1" i="1" dirty="0" smtClean="0">
                <a:latin typeface="Arial" pitchFamily="34" charset="0"/>
                <a:cs typeface="Arial" pitchFamily="34" charset="0"/>
              </a:rPr>
              <a:t>её проявляют </a:t>
            </a:r>
            <a:r>
              <a:rPr lang="ru-RU" sz="26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только неметаллы</a:t>
            </a:r>
            <a:r>
              <a:rPr lang="ru-RU" sz="2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endParaRPr lang="ru-RU" sz="2600" b="1" u="sng" dirty="0" smtClean="0">
              <a:ln w="11430">
                <a:solidFill>
                  <a:srgbClr val="C0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600" b="1" u="sng" dirty="0" smtClean="0">
                <a:ln w="11430">
                  <a:solidFill>
                    <a:srgbClr val="C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Минимальная</a:t>
            </a:r>
            <a:r>
              <a:rPr lang="ru-RU" sz="26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степень окисления </a:t>
            </a:r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атомов (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элементов </a:t>
            </a:r>
            <a:r>
              <a:rPr lang="ru-RU" sz="2600" b="1" u="sng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главных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подгрупп </a:t>
            </a:r>
            <a:r>
              <a:rPr lang="en-US" sz="26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IV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6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VII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групп</a:t>
            </a:r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=</a:t>
            </a:r>
          </a:p>
          <a:p>
            <a:pPr indent="450000"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 номер группы – 8</a:t>
            </a:r>
          </a:p>
          <a:p>
            <a:pPr indent="450000" algn="ctr">
              <a:lnSpc>
                <a:spcPct val="85000"/>
              </a:lnSpc>
            </a:pPr>
            <a:endParaRPr lang="ru-RU" sz="2600" b="1" dirty="0" smtClean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6314" y="1670395"/>
            <a:ext cx="3929090" cy="256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</a:t>
            </a:r>
            <a:r>
              <a:rPr lang="ru-RU" sz="2700" b="1" u="sng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металлов</a:t>
            </a:r>
            <a:r>
              <a:rPr lang="ru-RU" sz="27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атомов, содержащих на внешнем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энерге-тическом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уровне 1–3 электрона</a:t>
            </a:r>
            <a:r>
              <a:rPr lang="ru-RU" sz="27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</a:t>
            </a:r>
            <a:r>
              <a:rPr lang="ru-RU" sz="27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мини-</a:t>
            </a:r>
            <a:r>
              <a:rPr lang="ru-RU" sz="2700" b="1" dirty="0" err="1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мальная</a:t>
            </a:r>
            <a:r>
              <a:rPr lang="ru-RU" sz="27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степень окисления </a:t>
            </a:r>
            <a:r>
              <a:rPr lang="ru-RU" sz="2700" b="1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</a:t>
            </a:r>
            <a:r>
              <a:rPr lang="ru-RU" sz="27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pic>
        <p:nvPicPr>
          <p:cNvPr id="3051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14414" y="2571744"/>
            <a:ext cx="6657989" cy="379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28596" y="1428736"/>
            <a:ext cx="8358246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rgbClr val="C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Минимальные</a:t>
            </a:r>
            <a:r>
              <a:rPr lang="ru-RU" sz="2600" b="1" dirty="0" smtClean="0">
                <a:ln w="11430">
                  <a:solidFill>
                    <a:srgbClr val="C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и</a:t>
            </a:r>
            <a:r>
              <a:rPr lang="ru-RU" sz="2600" b="1" dirty="0" smtClean="0">
                <a:ln w="11430">
                  <a:solidFill>
                    <a:srgbClr val="C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максимальные</a:t>
            </a:r>
            <a:r>
              <a:rPr lang="ru-RU" sz="26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степени окисления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некоторых  элементов (кружками обведено то, с чем чаще всего будем работать)</a:t>
            </a:r>
            <a:endParaRPr lang="ru-RU" sz="2600" b="1" dirty="0"/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57158" y="-24"/>
            <a:ext cx="8643998" cy="9329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200" b="1" kern="1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Проверим, как Вы поняли и запомнили  пройденный материал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4929198"/>
            <a:ext cx="4643470" cy="18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1406" y="1000108"/>
            <a:ext cx="8999506" cy="425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446088" algn="just">
              <a:lnSpc>
                <a:spcPct val="80000"/>
              </a:lnSpc>
              <a:buClr>
                <a:srgbClr val="C00000"/>
              </a:buClr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Решите кроссворд:</a:t>
            </a:r>
            <a:endParaRPr lang="ru-RU" sz="2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– максимальная степень окисления атомов … равна 0;</a:t>
            </a:r>
          </a:p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 –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… не имеет знака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 –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частичное смещение электронной пары к атому более электроотрицательного элемента обозначают греческой буквой «…»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 – … имеет максимальную степень окисления атомов 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+2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только со фтором;</a:t>
            </a:r>
          </a:p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 – для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атома серы степень окисления +2 – …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 – в молекуле </a:t>
            </a:r>
            <a:r>
              <a:rPr lang="en-US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NaCl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связь …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 – минимальную степень окисления –3 проявляет …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4513433"/>
            <a:ext cx="4233844" cy="168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28596" y="1385588"/>
            <a:ext cx="4143404" cy="481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– максимальная степень окисления атомов … равна 0;</a:t>
            </a:r>
          </a:p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 –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… не имеет знака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 –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частичное смещение электронной пары к атому более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электроотрицательно-го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элемента обозначают греческой буквой «…»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 – … имеет максимальную степень окисления атомов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+2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только со фтором;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643438" y="1428736"/>
            <a:ext cx="4000528" cy="245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 – для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атома серы степень окисления +2 – …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 – в молекуле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NaCl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связь …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46088" indent="-446088" algn="just">
              <a:lnSpc>
                <a:spcPct val="80000"/>
              </a:lnSpc>
              <a:buClr>
                <a:srgbClr val="C00000"/>
              </a:buClr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 – минимальную степень окисления –3 проявляет …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85720" y="71414"/>
            <a:ext cx="8572560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Проверим, как Вы поняли и запомнили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пройденный материал 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539750" y="57816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1035443"/>
            <a:ext cx="8858312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Какой вид химической связи в молекуле хлора?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ковалентная неполярная                      </a:t>
            </a: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ковалентная полярная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металлическая                                       </a:t>
            </a: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ионная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Такую же степень окисления, как у кремния в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SiO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сера имеет в соединении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K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(N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        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Такой же вид химической связи, как и для молекулы кислорода, характерен для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 фосфора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                                      </a:t>
            </a: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оксида натрия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 алюминия                                             </a:t>
            </a: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сульфида калия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)</a:t>
            </a: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71414"/>
            <a:ext cx="8858312" cy="6554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Степени окисления азота и фосфора в 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соответственно равны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 +1 и +8      б)  –4 и +5      в)  +3 и –5      г)  –3 и +5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5.  В какой молекуле степень окисления элемента равна нулю, а валентность равна единице?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б)  </a:t>
            </a:r>
            <a:r>
              <a:rPr lang="en-US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CaC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в) 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г)  </a:t>
            </a:r>
            <a:r>
              <a:rPr lang="en-US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Cl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6. Какая химическая связь образуется между атомами элементов с порядковыми номерами 9 и 19?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ковалентная неполярная; </a:t>
            </a: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ковалентная полярная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металлическая                                        </a:t>
            </a: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ионная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7 Путем соединения атомов различных неметаллов образуется … связь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ковалентная неполярная                       </a:t>
            </a: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ковалентная полярная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металлическая                                       </a:t>
            </a: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ионная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71414"/>
            <a:ext cx="8858312" cy="6286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8. Наибольшую степень окисления азот проявляет в соединении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 NO</a:t>
            </a:r>
            <a:r>
              <a:rPr lang="en-US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б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N</a:t>
            </a:r>
            <a:r>
              <a:rPr lang="en-US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NO  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N</a:t>
            </a:r>
            <a:r>
              <a:rPr lang="en-US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266700" indent="-2667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9. Степень окисления, равную +3, азот имеет в соединении</a:t>
            </a:r>
          </a:p>
          <a:p>
            <a:pPr marL="2667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а)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б)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KNO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в) (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г)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HNO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indent="-2667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10. Ковалентной неполярной связью соединены частицы в</a:t>
            </a:r>
          </a:p>
          <a:p>
            <a:pPr marL="2667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а)  аммиаке (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                                    </a:t>
            </a:r>
          </a:p>
          <a:p>
            <a:pPr marL="2667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б)  метане (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2667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в)  озоне (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                                            </a:t>
            </a:r>
          </a:p>
          <a:p>
            <a:pPr marL="2667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г)  литии</a:t>
            </a:r>
          </a:p>
          <a:p>
            <a:pPr marL="266700" indent="-2667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11. Такую же степень окисления, как и в Н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азот имеет в соединении </a:t>
            </a:r>
          </a:p>
          <a:p>
            <a:pPr marL="2667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а)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б)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KNO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в)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г) (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4</a:t>
            </a:r>
          </a:p>
          <a:p>
            <a:pPr marL="266700" indent="-2667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12. Такую же степень окисления, как у фосфора в Р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хлор имеет в соединении </a:t>
            </a:r>
          </a:p>
          <a:p>
            <a:pPr marL="2667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а)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lO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б) НС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lO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в)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Са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(С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lO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г) А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3</a:t>
            </a:r>
            <a:endParaRPr lang="en-US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539750" y="57816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WordArt 4"/>
          <p:cNvSpPr>
            <a:spLocks noChangeArrowheads="1" noChangeShapeType="1" noTextEdit="1"/>
          </p:cNvSpPr>
          <p:nvPr/>
        </p:nvSpPr>
        <p:spPr bwMode="auto">
          <a:xfrm>
            <a:off x="571472" y="71414"/>
            <a:ext cx="8286808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Проверьте свои ответы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642918"/>
            <a:ext cx="8858312" cy="594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Какой вид химической связи в молекуле хлора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(Cl</a:t>
            </a:r>
            <a:r>
              <a:rPr lang="en-US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?</a:t>
            </a:r>
          </a:p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ЭО</a:t>
            </a:r>
            <a:r>
              <a:rPr lang="en-US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Cl</a:t>
            </a:r>
            <a:r>
              <a:rPr lang="en-US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2,83</a:t>
            </a:r>
            <a:endParaRPr lang="ru-RU" sz="2600" b="1" u="sng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ΔЭО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|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2,83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2,83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|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</a:t>
            </a:r>
            <a:endParaRPr lang="ru-RU" sz="26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Связь </a:t>
            </a:r>
            <a:r>
              <a:rPr lang="en-US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Cl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Cl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ковалентная неполярная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так как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ΔЭО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Times New Roman"/>
                <a:cs typeface="Times New Roman"/>
                <a:sym typeface="Symbol"/>
              </a:rPr>
              <a:t>=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1000" b="1" u="sng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266700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а) ковалентная неполярная</a:t>
            </a: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266700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ковалентная полярная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металлическая                                       </a:t>
            </a:r>
          </a:p>
          <a:p>
            <a:pPr marL="266700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ионная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Такую же степень окисления, как у кремния в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Si</a:t>
            </a:r>
            <a:r>
              <a:rPr lang="en-US" sz="2600" b="1" baseline="30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+4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–2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сера имеет в соединении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K</a:t>
            </a:r>
            <a:r>
              <a:rPr lang="en-US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+6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–2</a:t>
            </a:r>
            <a:r>
              <a:rPr lang="en-US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(N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en-US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en-US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–2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</a:p>
          <a:p>
            <a:pPr marL="266700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lang="en-US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en-US" sz="2600" b="1" u="sng" baseline="-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u="sng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600" b="1" u="sng" baseline="30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+4</a:t>
            </a:r>
            <a:r>
              <a:rPr lang="en-US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2600" b="1" u="sng" baseline="-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600" b="1" u="sng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en-US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–2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44" y="1571612"/>
            <a:ext cx="8858312" cy="14287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85984" y="283862"/>
            <a:ext cx="6657975" cy="46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кандидат технических наук с большим опытом преподавания в высшей школе, НКСЭ и на подготовительных курсах. Много знаю, люблю свой предмет, обобщила полезную для Вас информацию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дисциплинам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«Химия»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«Естествознание»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498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42844" y="1194515"/>
            <a:ext cx="864399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Теория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ковалентной связи </a:t>
            </a:r>
            <a:r>
              <a:rPr lang="ru-RU" sz="30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разработана в 1916 г.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американским учёным Г. Льюисом.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71414"/>
            <a:ext cx="8786874" cy="1064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Образование ковалентной связи</a:t>
            </a:r>
            <a:endParaRPr lang="ru-RU" sz="39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3" name="Picture 2" descr="Gilbert Newton Lew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0392" y="2143116"/>
            <a:ext cx="2114550" cy="29241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4" name="Прямоугольник 13"/>
          <p:cNvSpPr/>
          <p:nvPr/>
        </p:nvSpPr>
        <p:spPr>
          <a:xfrm>
            <a:off x="428596" y="5143512"/>
            <a:ext cx="7556003" cy="8679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ru-RU" sz="27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Гилберт Ньютон Льюис –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выдающийся американский физикохимик</a:t>
            </a:r>
            <a:r>
              <a:rPr lang="ru-RU" sz="27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700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06" y="2786058"/>
            <a:ext cx="9001156" cy="355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492919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214282" y="71414"/>
            <a:ext cx="8715436" cy="10715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Характерные степени окисления 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некоторых элементов </a:t>
            </a:r>
            <a:endParaRPr lang="ru-RU" sz="3600" b="1" kern="10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214422"/>
            <a:ext cx="885831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5575" indent="-26955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Примечание: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большинстве соединений у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водорода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степень окисления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+1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а у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фтора –1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492919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214282" y="71414"/>
            <a:ext cx="8715436" cy="10715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Характерные степени окисления 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некоторых элементов </a:t>
            </a:r>
            <a:endParaRPr lang="ru-RU" sz="3600" b="1" kern="10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214422"/>
            <a:ext cx="885831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5575" indent="-26955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Примечание: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металлы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группы главной подгруппы в соединениях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всегда имеют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степень окисления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+1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3448" y="2428868"/>
            <a:ext cx="5708782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492919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214282" y="71414"/>
            <a:ext cx="8715436" cy="10715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Характерные степени окисления 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некоторых элементов </a:t>
            </a:r>
            <a:endParaRPr lang="ru-RU" sz="3600" b="1" kern="10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5613" y="2143116"/>
            <a:ext cx="8408445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2" name="Прямоугольник 11"/>
          <p:cNvSpPr/>
          <p:nvPr/>
        </p:nvSpPr>
        <p:spPr>
          <a:xfrm>
            <a:off x="142844" y="1214422"/>
            <a:ext cx="885831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71675" indent="-19716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Примечание: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металлы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группы в соединениях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имеют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степень окисления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dirty="0"/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492919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214282" y="71414"/>
            <a:ext cx="8715436" cy="10715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Характерные степени окисления 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некоторых элементов </a:t>
            </a:r>
            <a:endParaRPr lang="ru-RU" sz="3600" b="1" kern="10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214422"/>
            <a:ext cx="885831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5575" indent="-26955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Примечание: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большинстве соединений у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алюминия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степень окисления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а у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азота +3, +5 и –3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57290" y="2462809"/>
            <a:ext cx="5861441" cy="4323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214282" y="71414"/>
            <a:ext cx="8715436" cy="10715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Характерные степени окисления 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некоторых элементов </a:t>
            </a:r>
            <a:endParaRPr lang="ru-RU" sz="3600" b="1" kern="10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512" y="1300310"/>
            <a:ext cx="8433577" cy="548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492919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492919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214282" y="71414"/>
            <a:ext cx="8715436" cy="10715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Характерные степени окисления 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некоторых элементов </a:t>
            </a:r>
            <a:endParaRPr lang="ru-RU" sz="3600" b="1" kern="10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00100" y="1285860"/>
            <a:ext cx="6529301" cy="552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539750" y="57816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106989"/>
            <a:ext cx="885831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Такой же вид химической связи, как и для молекулы кислорода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(O</a:t>
            </a:r>
            <a:r>
              <a:rPr lang="en-US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характерен для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а)  фосфора (</a:t>
            </a:r>
            <a:r>
              <a:rPr lang="en-US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lang="ru-RU" sz="2600" b="1" u="sng" baseline="-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оксида натрия 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marL="266700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 алюминия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сульфида калия 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)</a:t>
            </a:r>
            <a:endParaRPr lang="en-US" sz="2600" b="1" dirty="0" smtClean="0">
              <a:latin typeface="Arial" pitchFamily="34" charset="0"/>
              <a:cs typeface="Arial" pitchFamily="34" charset="0"/>
            </a:endParaRPr>
          </a:p>
          <a:p>
            <a:pPr marL="266700" indent="-266700" algn="just" fontAlgn="base">
              <a:spcBef>
                <a:spcPct val="0"/>
              </a:spcBef>
              <a:spcAft>
                <a:spcPct val="0"/>
              </a:spcAft>
            </a:pPr>
            <a:endParaRPr lang="en-US" sz="1000" b="1" dirty="0" smtClean="0">
              <a:latin typeface="Arial" pitchFamily="34" charset="0"/>
              <a:cs typeface="Arial" pitchFamily="34" charset="0"/>
            </a:endParaRPr>
          </a:p>
          <a:p>
            <a:pPr marL="2667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Если ΔЭО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Times New Roman"/>
                <a:cs typeface="Times New Roman"/>
                <a:sym typeface="Symbol"/>
              </a:rPr>
              <a:t>=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связь </a:t>
            </a: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ковалентная неполярная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600" b="1" u="sng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266700" lvl="0" indent="-266700" algn="just" fontAlgn="base">
              <a:spcBef>
                <a:spcPct val="0"/>
              </a:spcBef>
              <a:spcAft>
                <a:spcPct val="0"/>
              </a:spcAft>
            </a:pPr>
            <a:endParaRPr lang="en-US" sz="10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266700" lvl="0" indent="-2667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Степени окисления азота и фосфора в                          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+5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соответственно равны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 +1 и +8      б)  –4 и +5      в)  +3 и –5      </a:t>
            </a: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г)  –3 и +5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5.  В какой молекуле степень окисления элемента равна нулю, а валентность равна единице?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4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б) 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Ca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400" b="1" baseline="30000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–2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</a:t>
            </a: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г)  </a:t>
            </a:r>
            <a:r>
              <a:rPr lang="en-US" sz="2600" b="1" u="sng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Cl</a:t>
            </a:r>
            <a:r>
              <a:rPr lang="ru-RU" sz="2600" b="1" u="sng" baseline="-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400" b="1" baseline="30000" dirty="0" smtClean="0">
                <a:latin typeface="Arial" pitchFamily="34" charset="0"/>
                <a:cs typeface="Arial" pitchFamily="34" charset="0"/>
              </a:rPr>
              <a:t>0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8596" y="1928802"/>
            <a:ext cx="7643866" cy="42862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" y="5715016"/>
            <a:ext cx="3630703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5072074"/>
            <a:ext cx="3143272" cy="62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0663" y="5019420"/>
            <a:ext cx="4084609" cy="624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5650002"/>
            <a:ext cx="4060829" cy="120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71414"/>
            <a:ext cx="8858312" cy="5716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6. Какая химическая связь образуется между атомами элементов с порядковыми номерами 9 и 19?</a:t>
            </a: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ΔЭО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Arial" pitchFamily="34" charset="0"/>
                <a:cs typeface="Arial" pitchFamily="34" charset="0"/>
                <a:sym typeface="Symbol"/>
              </a:rPr>
              <a:t>=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ЭО(</a:t>
            </a:r>
            <a:r>
              <a:rPr lang="en-US" sz="2600" b="1" baseline="-25000" dirty="0" smtClean="0">
                <a:latin typeface="Arial" pitchFamily="34" charset="0"/>
                <a:cs typeface="Arial" pitchFamily="34" charset="0"/>
              </a:rPr>
              <a:t>19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sym typeface="Symbol"/>
              </a:rPr>
              <a:t>–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ЭО(</a:t>
            </a:r>
            <a:r>
              <a:rPr lang="en-US" sz="2600" b="1" baseline="-25000" dirty="0" smtClean="0">
                <a:latin typeface="Arial" pitchFamily="34" charset="0"/>
                <a:cs typeface="Arial" pitchFamily="34" charset="0"/>
              </a:rPr>
              <a:t>9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Arial" pitchFamily="34" charset="0"/>
                <a:cs typeface="Arial" pitchFamily="34" charset="0"/>
                <a:sym typeface="Symbol"/>
              </a:rPr>
              <a:t>=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600" b="1" dirty="0" smtClean="0">
                <a:latin typeface="Arial" pitchFamily="34" charset="0"/>
                <a:cs typeface="Arial" pitchFamily="34" charset="0"/>
                <a:sym typeface="Symbol"/>
              </a:rPr>
              <a:t>|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sym typeface="Symbol"/>
              </a:rPr>
              <a:t>0,91 – 4,00</a:t>
            </a:r>
            <a:r>
              <a:rPr lang="en-US" sz="2600" b="1" dirty="0" smtClean="0">
                <a:latin typeface="Arial" pitchFamily="34" charset="0"/>
                <a:cs typeface="Arial" pitchFamily="34" charset="0"/>
                <a:sym typeface="Symbol"/>
              </a:rPr>
              <a:t>|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= 3,09 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Если ΔЭО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&gt; 1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,7 связь </a:t>
            </a: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ионная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ковалентная неполярная; </a:t>
            </a: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ковалентная полярная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металлическая                                        </a:t>
            </a: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г) ионная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7 Путем соединения атомов различных неметаллов образуется … связь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ковалентная неполярная                       </a:t>
            </a: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б) ковалентная полярная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металлическая                                       </a:t>
            </a: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ионная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00100" y="1285860"/>
            <a:ext cx="7143800" cy="85725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71414"/>
            <a:ext cx="8858312" cy="6554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8. Наибольшую степень окисления азот проявляет в соединении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en-US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  N</a:t>
            </a:r>
            <a:r>
              <a:rPr lang="en-US" sz="2600" b="1" u="sng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+4</a:t>
            </a:r>
            <a:r>
              <a:rPr lang="en-US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2600" b="1" u="sng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–2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б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N</a:t>
            </a:r>
            <a:r>
              <a:rPr lang="en-US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+3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–2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N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–2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N</a:t>
            </a:r>
            <a:r>
              <a:rPr lang="en-US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–2</a:t>
            </a: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266700" indent="-2667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9. Степень окисления, равную +3, азот имеет в соединении</a:t>
            </a:r>
          </a:p>
          <a:p>
            <a:pPr marL="2667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а)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4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б) </a:t>
            </a:r>
            <a:r>
              <a:rPr lang="en-US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en-US" sz="2600" b="1" u="sng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en-US" sz="2600" b="1" u="sng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+3</a:t>
            </a:r>
            <a:r>
              <a:rPr lang="en-US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600" b="1" u="sng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400" b="1" u="sng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–2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</a:t>
            </a:r>
            <a:endParaRPr lang="en-US" sz="2600" b="1" dirty="0" smtClean="0">
              <a:latin typeface="Arial" pitchFamily="34" charset="0"/>
              <a:cs typeface="Arial" pitchFamily="34" charset="0"/>
            </a:endParaRPr>
          </a:p>
          <a:p>
            <a:pPr marL="2667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в) (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–2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г)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+5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–2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6700" indent="-2667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10. Ковалентной неполярной связью соединены частицы в</a:t>
            </a:r>
          </a:p>
          <a:p>
            <a:pPr marL="2667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а)  аммиаке (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б)  метане (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266700" algn="just">
              <a:lnSpc>
                <a:spcPct val="85000"/>
              </a:lnSpc>
            </a:pPr>
            <a:r>
              <a:rPr lang="ru-RU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в)  озоне (</a:t>
            </a:r>
            <a:r>
              <a:rPr lang="en-US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600" b="1" u="sng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г)  литии</a:t>
            </a:r>
          </a:p>
          <a:p>
            <a:pPr marL="266700" indent="-2667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11. Такую же степень окисления, как и в Н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+3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азот имеет в соединении </a:t>
            </a:r>
          </a:p>
          <a:p>
            <a:pPr marL="2667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а)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+5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–2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б)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+5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–2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</a:t>
            </a:r>
            <a:endParaRPr lang="en-US" sz="2600" b="1" dirty="0" smtClean="0">
              <a:latin typeface="Arial" pitchFamily="34" charset="0"/>
              <a:cs typeface="Arial" pitchFamily="34" charset="0"/>
            </a:endParaRPr>
          </a:p>
          <a:p>
            <a:pPr marL="266700" algn="just">
              <a:lnSpc>
                <a:spcPct val="85000"/>
              </a:lnSpc>
            </a:pPr>
            <a:r>
              <a:rPr lang="ru-RU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в) </a:t>
            </a:r>
            <a:r>
              <a:rPr lang="en-US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600" b="1" u="sng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600" b="1" u="sng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+3</a:t>
            </a:r>
            <a:r>
              <a:rPr lang="en-US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600" b="1" u="sng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400" b="1" u="sng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г) (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4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–2</a:t>
            </a:r>
            <a:endParaRPr lang="ru-RU" sz="2600" b="1" baseline="-25000" dirty="0" smtClean="0">
              <a:latin typeface="Arial" pitchFamily="34" charset="0"/>
              <a:cs typeface="Arial" pitchFamily="34" charset="0"/>
            </a:endParaRPr>
          </a:p>
          <a:p>
            <a:pPr marL="266700" indent="-2667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12. Такую же степень окисления, как у фосфора в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</a:t>
            </a:r>
            <a:r>
              <a:rPr lang="ru-RU" sz="26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+3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–2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хлор имеет в соединении </a:t>
            </a:r>
          </a:p>
          <a:p>
            <a:pPr marL="2667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а)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–2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б) Н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7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–2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</a:t>
            </a:r>
            <a:endParaRPr lang="en-US" sz="2600" b="1" dirty="0" smtClean="0">
              <a:latin typeface="Arial" pitchFamily="34" charset="0"/>
              <a:cs typeface="Arial" pitchFamily="34" charset="0"/>
            </a:endParaRPr>
          </a:p>
          <a:p>
            <a:pPr marL="266700" algn="just">
              <a:lnSpc>
                <a:spcPct val="85000"/>
              </a:lnSpc>
            </a:pPr>
            <a:r>
              <a:rPr lang="ru-RU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в) </a:t>
            </a:r>
            <a:r>
              <a:rPr lang="ru-RU" sz="26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</a:t>
            </a:r>
            <a:r>
              <a:rPr lang="en-US" sz="2600" b="1" u="sng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+2</a:t>
            </a:r>
            <a:r>
              <a:rPr lang="ru-RU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(С</a:t>
            </a:r>
            <a:r>
              <a:rPr lang="en-US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r>
              <a:rPr lang="en-US" sz="2600" b="1" u="sng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+3</a:t>
            </a:r>
            <a:r>
              <a:rPr lang="en-US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600" b="1" u="sng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400" b="1" u="sng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–2</a:t>
            </a:r>
            <a:r>
              <a:rPr lang="ru-RU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600" b="1" u="sng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г) А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endParaRPr lang="en-US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79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Ерохин Ю. М., Ковалева И. Б. Химия для профессий и специальностей технического и естественно-научного профилей: учебник для студ. учреждений сред. проф. образования. – М.: Издательский центр «Академия», 2015. – 448 с.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социально-экономического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гуманитарного профилей: учебник для студ. учреждений сред. проф. образования. – М., 2016.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84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42844" y="322720"/>
            <a:ext cx="8858312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Согласно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теории ковалентной связи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атомы приобретают устойчивую электронную конфигурацию путём образования одной или нескольких общих для взаимодействующих атомов электронных пар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В образовании электронной пары принимают участие оба атома, каждый предоставляет по одному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неспаренному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электрону. (Возможен иной механизм образования ковалентной связи – </a:t>
            </a: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донорно-акцепторный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.) При этом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каждый атом приобретает завершённый энергетический уровень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4707784"/>
            <a:ext cx="7786709" cy="215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9" name="Скругленный прямоугольник 18"/>
          <p:cNvSpPr/>
          <p:nvPr/>
        </p:nvSpPr>
        <p:spPr>
          <a:xfrm>
            <a:off x="642910" y="5143512"/>
            <a:ext cx="642942" cy="428628"/>
          </a:xfrm>
          <a:prstGeom prst="roundRect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4286256"/>
            <a:ext cx="3471746" cy="621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5286388"/>
            <a:ext cx="1190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24" name="Прямая со стрелкой 23"/>
          <p:cNvCxnSpPr/>
          <p:nvPr/>
        </p:nvCxnSpPr>
        <p:spPr>
          <a:xfrm rot="10800000" flipV="1">
            <a:off x="6215074" y="5000636"/>
            <a:ext cx="2214578" cy="78581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4426" y="4572008"/>
            <a:ext cx="200476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16" name="Прямая со стрелкой 15"/>
          <p:cNvCxnSpPr/>
          <p:nvPr/>
        </p:nvCxnSpPr>
        <p:spPr>
          <a:xfrm flipV="1">
            <a:off x="4929190" y="4786322"/>
            <a:ext cx="785818" cy="28575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621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5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5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Химия: учебник для 10 (11) класса общеобразовательных учреждений Углублённый уровень / И. И. </a:t>
            </a:r>
            <a:r>
              <a:rPr lang="ru-RU" sz="25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5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2014. – 440 с.: ил. – (ФГОС. Инновационная школа). 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978-5-00007-544-9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http://newton-yar.ru/catalog/17/4052/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Химия. 9-й класс. Подготовка к ГИА-2014: учебно-методическое пособие /Под ред. В. Н. </a:t>
            </a:r>
            <a:r>
              <a:rPr lang="ru-RU" sz="25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Доронькина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Ростов </a:t>
            </a:r>
            <a:r>
              <a:rPr lang="ru-RU" sz="25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/Д : Лв1ион, 2013. – 192 с. – (ГИА-9). 15ВМ 978-5-9966-0400-5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Химия. 9 класс. Тематические тесты для подготовки к ГИА-9. Базовый, повышенный, высокий уровни : учебно-методическое пособие / Под ред. В. Н. </a:t>
            </a:r>
            <a:r>
              <a:rPr lang="ru-RU" sz="25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Доронькина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Изд. 4-е, </a:t>
            </a:r>
            <a:r>
              <a:rPr lang="ru-RU" sz="25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исправ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и </a:t>
            </a:r>
            <a:r>
              <a:rPr lang="ru-RU" sz="25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дополн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Ростов </a:t>
            </a:r>
            <a:r>
              <a:rPr lang="ru-RU" sz="25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/Д : Легион, 2013. – 378 с. – (ГИА-9.) 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978-5-9966-0382-4.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36588"/>
            <a:ext cx="8858312" cy="5978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9"/>
            </a:pP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http://www.webqc.org/periodictable-Rutherfordium-Rf.html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9"/>
            </a:pP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ГИА-2012. Химия: типовые экзаменационные варианты: 10 вариантов / под ред. Д.Ю. </a:t>
            </a:r>
            <a:r>
              <a:rPr lang="ru-RU" sz="25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Добротина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Национальное образование, 2011. – 64 с. – (ГИА-2012. ФИПИ – школе). 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ВN 978-5-491-00035-7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9"/>
            </a:pP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https://ru.wikipedia.org/wiki/%D0%9B%D1%8C%D1%8E%D0%B8%D1%81,_%D0%93%D0%B8%D0%BB%D0%B1%D0%B5%D1%80%D1%82_%D0%9D%D1%8C%D1%8E%D1%82%D0%BE%D0%BD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9"/>
            </a:pP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http://podelise.ru/docs/index-24513145-1.html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9"/>
            </a:pP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Медведев, Ю.Н. Химия. Вступительные испытания. Подготовка к ЕГЭ/ Ю.Н. Медведев, А.Э. Антошин, Р.А. Лидин. – 2-е изд., </a:t>
            </a:r>
            <a:r>
              <a:rPr lang="ru-RU" sz="25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перераб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и доп. – М.: Издательство «Экзамен», 2013. – 510, [2] с. (Серия «ЕГЭ. Вступительные испытания») 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978-5-377-05548-8.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047601"/>
            <a:ext cx="8858312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14"/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http://www.tutoronline.ru/blog/kristallicheskie-reshetki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4"/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http://perst.issp.ras.ru/Control/Inform/perst/2006/6_19/perst.htm 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4"/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http://dic.academic.ru/dic.nsf/ruwiki/139729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4"/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http://www.alhimikov.net/elektronbuch/Page-11.html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4"/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https://sites.google.com/site/himulacom/zvonok-na-urok/8-klass/lekcia-kristalliceskie-reseetki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4"/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http://zadachi-po-ximii.ru/category/tipovye-zadachi-s-resheniyami/8-klass/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4"/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http://festival.1september.ru/articles/631418/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4"/>
            </a:pP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http://vmirhimii.ucoz.ru/index/zadachi_na_vyvod_formul_po_massovym_doljam_ehlementov/0-12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268760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72462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2844" y="-24"/>
            <a:ext cx="885831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общем виде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механизм образования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ковалентной связи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можно представить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схемой, на которой образующуюся общую электронную пару указывают двумя точками между символами элементов: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3007592"/>
            <a:ext cx="8643998" cy="256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результате между ядрами образуется сгущение отрицательного заряда, которое притягивает к себе ядра атомов и уменьшает силы их взаимного отталкивания.</a:t>
            </a:r>
            <a:endParaRPr lang="en-US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Ковалентная связь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это химическая связь между атомами, осуществляемая с помощью общих электронных пар.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857364"/>
            <a:ext cx="4714908" cy="113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5214950"/>
            <a:ext cx="1500198" cy="141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2844" y="3571876"/>
            <a:ext cx="8858312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Запомните: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инертные газы</a:t>
            </a:r>
            <a:r>
              <a:rPr lang="ru-RU" sz="27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могут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образовать общую электронную пару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!!!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2" descr="Nonpolar covalent bondi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429131"/>
            <a:ext cx="3381375" cy="2324101"/>
          </a:xfrm>
          <a:prstGeom prst="rect">
            <a:avLst/>
          </a:prstGeom>
          <a:noFill/>
        </p:spPr>
      </p:pic>
      <p:pic>
        <p:nvPicPr>
          <p:cNvPr id="186370" name="Picture 2" descr="D:\23.05.13-домашние документы\Виртуальные лекции 28.07.11\Химия\Хим. связь\анимашки\cim05_pg39_covalent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7306" y="1190626"/>
            <a:ext cx="3228975" cy="238125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42844" y="-24"/>
            <a:ext cx="8786874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Ковалентная связь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это химическая связь между атомами, осуществляемая с помощью общих электронных пар.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914" y="2060848"/>
            <a:ext cx="404812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49" y="5214714"/>
            <a:ext cx="458152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28596" y="1143093"/>
            <a:ext cx="4000528" cy="553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Согласно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теории ковалентной связи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атомы приобретают устойчивую электрон-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ную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конфигурацию путём образования одной или нескольких общих для 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взаимо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-действующих атомов электронных пар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В образовании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элект-ронной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пары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принима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-ют участие оба атома, каждый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предоставля-ет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по одному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неспа-ренному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электрону.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4876" y="1428736"/>
            <a:ext cx="4000496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общем виде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механизм </a:t>
            </a:r>
            <a:r>
              <a:rPr lang="ru-RU" sz="2600" b="1" dirty="0" err="1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образо-вания</a:t>
            </a:r>
            <a:r>
              <a:rPr lang="ru-RU" sz="26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ковалентной связи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можно </a:t>
            </a:r>
            <a:r>
              <a:rPr lang="ru-RU" sz="2600" b="1" u="sng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предста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-вить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схемой:</a:t>
            </a:r>
            <a:endParaRPr lang="ru-RU" sz="26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298190"/>
            <a:ext cx="4143404" cy="994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4714876" y="4357694"/>
            <a:ext cx="3929090" cy="145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Инертные газы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могут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образовать общую электронную пару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!!!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600" dirty="0"/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4500570"/>
            <a:ext cx="8286775" cy="22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4714876" y="5786454"/>
            <a:ext cx="785818" cy="50006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5429264"/>
            <a:ext cx="12287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Прямоугольник 17"/>
          <p:cNvSpPr/>
          <p:nvPr/>
        </p:nvSpPr>
        <p:spPr>
          <a:xfrm>
            <a:off x="214282" y="-24"/>
            <a:ext cx="8715436" cy="101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5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Образование ковалентной связи на примере некоторых молекул</a:t>
            </a:r>
            <a:endParaRPr lang="ru-RU" sz="35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929190" y="4786322"/>
            <a:ext cx="285752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57158" y="5929330"/>
            <a:ext cx="214314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42844" y="1000108"/>
            <a:ext cx="8858312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Образование молекулы хлора. 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Хлор располагается в </a:t>
            </a:r>
            <a:r>
              <a:rPr lang="en-US" sz="265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III</a:t>
            </a:r>
            <a:r>
              <a:rPr lang="ru-RU" sz="265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периоде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у него </a:t>
            </a:r>
            <a:r>
              <a:rPr lang="ru-RU" sz="265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 энергетических уровня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в </a:t>
            </a:r>
            <a:r>
              <a:rPr lang="en-US" sz="265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VII</a:t>
            </a:r>
            <a:r>
              <a:rPr lang="ru-RU" sz="265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группе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65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главной подгруппе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 </a:t>
            </a:r>
            <a:r>
              <a:rPr lang="ru-RU" sz="265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внешнем энергетическом уровне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 него </a:t>
            </a:r>
            <a:r>
              <a:rPr lang="ru-RU" sz="265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7 электронов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5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17</a:t>
            </a:r>
            <a:r>
              <a:rPr lang="ru-RU" sz="265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65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65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2ē 8ē 7ē </a:t>
            </a:r>
            <a:endParaRPr lang="ru-RU" sz="265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Валентными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5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являются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электроны внешнего энергетического уровня – </a:t>
            </a:r>
            <a:r>
              <a:rPr lang="ru-RU" sz="26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6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65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3p</a:t>
            </a:r>
            <a:r>
              <a:rPr lang="en-US" sz="265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Число </a:t>
            </a:r>
            <a:r>
              <a:rPr lang="ru-RU" sz="265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неспаренных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электронов можно подсчитать и по формуле: 8 – 7 = 1.</a:t>
            </a:r>
            <a:endParaRPr lang="ru-RU" sz="265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214818"/>
            <a:ext cx="3857620" cy="606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Скругленный прямоугольник 20"/>
          <p:cNvSpPr/>
          <p:nvPr/>
        </p:nvSpPr>
        <p:spPr>
          <a:xfrm>
            <a:off x="5286380" y="4214818"/>
            <a:ext cx="3857620" cy="6429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назад 23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4500570"/>
            <a:ext cx="8286775" cy="22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4714876" y="5786454"/>
            <a:ext cx="785818" cy="50006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5786454"/>
            <a:ext cx="1071570" cy="62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9" name="Овал 18"/>
          <p:cNvSpPr/>
          <p:nvPr/>
        </p:nvSpPr>
        <p:spPr>
          <a:xfrm>
            <a:off x="4929190" y="4786322"/>
            <a:ext cx="285752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57158" y="5929330"/>
            <a:ext cx="214314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-24"/>
            <a:ext cx="8786874" cy="256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Для завершения внешнего электронного слоя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каждому атому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не хватает одного электрона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Поэтому при сближении двух атомов хлора каждый из них предоставляет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по одному </a:t>
            </a:r>
            <a:r>
              <a:rPr lang="ru-RU" sz="27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неспаренному</a:t>
            </a: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электрону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на образование одной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общей электронной пары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т. е. образуется ковалентная связь: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2714620"/>
            <a:ext cx="5857916" cy="137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6" name="Picture 2" descr="D:\23.05.13-домашние документы\Виртуальные лекции 28.07.11\Химия\Хим. связь\анимашки\cim05_pg39_covalent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6169" y="2210267"/>
            <a:ext cx="3228975" cy="2381250"/>
          </a:xfrm>
          <a:prstGeom prst="rect">
            <a:avLst/>
          </a:prstGeom>
          <a:noFill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97583" y="4595455"/>
            <a:ext cx="1643074" cy="1202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2" y="4500570"/>
            <a:ext cx="8286775" cy="22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4714876" y="5786454"/>
            <a:ext cx="785818" cy="50006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5572140"/>
            <a:ext cx="12287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9" name="Овал 18"/>
          <p:cNvSpPr/>
          <p:nvPr/>
        </p:nvSpPr>
        <p:spPr>
          <a:xfrm>
            <a:off x="4929190" y="4786322"/>
            <a:ext cx="285752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57158" y="5929330"/>
            <a:ext cx="214314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42844" y="-4423"/>
            <a:ext cx="8858312" cy="451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 счёт образования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ковалентной связи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каждый атом в молекуле хлора С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приобретает устойчивый, 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завершённый </a:t>
            </a:r>
            <a:r>
              <a:rPr lang="ru-RU" sz="2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восьмиэлектронный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внешний слой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(конфигурацию атома следующего за ним в Периодической системе благородного газа аргона: 2ē 8ē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8ē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 Из этих 8 электронов 6, т. е. 3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неподелённые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пары, принадлежат только этому атому, а остальные 2 электрона у него общие со вторым атомом.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Обозначая валентные электроны точками, составляют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электронную формулу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молекулы хлора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                   или 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3857628"/>
            <a:ext cx="1428760" cy="104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9741" y="3857628"/>
            <a:ext cx="1003631" cy="61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23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71406" y="-24"/>
            <a:ext cx="9001156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Электронная формула молекулы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состоит из символов элементов, вокруг которых точками обозначены валентные электроны (т. е. электроны внешнего уровня), а между ними – связывающие электронные пары.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в электронной формуле общую электронную пару заменить чёрточкой, то получится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структурная формула молекулы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Структурная формула молекулы хлора: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С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Структурная формула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это формула молекулы, в которой каждая общая электронная пара изображается чёрточкой.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4643446"/>
            <a:ext cx="6500858" cy="142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28596" y="1428736"/>
            <a:ext cx="4071966" cy="3689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Электронная формула молекулы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состоит из символов элементов, вокруг которых </a:t>
            </a:r>
            <a:r>
              <a:rPr lang="ru-RU" sz="25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точками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обозначены валентные электроны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(т. е. электроны внешнего уровня), а между ними – связывающие электронные пары.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4008" y="1268760"/>
            <a:ext cx="4071966" cy="451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в электронной формуле общую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-тронную пару заме-нить чёрточкой, то получится </a:t>
            </a: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структурная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формула молекулы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Структурная формула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это фор-мула молекулы, в которой каждая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общая электронная пара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изображается </a:t>
            </a:r>
            <a:r>
              <a:rPr lang="ru-RU" sz="2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чёрточкой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5143512"/>
            <a:ext cx="2786082" cy="123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5354638"/>
            <a:ext cx="2500330" cy="931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42844" y="329586"/>
            <a:ext cx="8858312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Электронная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структурная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формулы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показывают </a:t>
            </a:r>
            <a:r>
              <a:rPr lang="ru-RU" sz="27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порядок соединения атомов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молекуле и </a:t>
            </a:r>
            <a:r>
              <a:rPr lang="ru-RU" sz="27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число связей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между атомами.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Связь в молекуле хлора является примером одинарной связи, а атом хлора – примером одновалентного атома.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Одинарная связь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это ковалентная связь, которая образована одной общей электронной парой.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Ковалентные связи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могут быть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также двойными, тройными, что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определяется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числом электронов, недостающих до завершения внешнего энергетического уровня атома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5214950"/>
            <a:ext cx="206692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5072074"/>
            <a:ext cx="2143140" cy="134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2" y="4569672"/>
            <a:ext cx="8286775" cy="22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Скругленный прямоугольник 13"/>
          <p:cNvSpPr/>
          <p:nvPr/>
        </p:nvSpPr>
        <p:spPr>
          <a:xfrm>
            <a:off x="642910" y="5072074"/>
            <a:ext cx="642942" cy="428628"/>
          </a:xfrm>
          <a:prstGeom prst="roundRect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857224" y="4857760"/>
            <a:ext cx="285752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57158" y="5143512"/>
            <a:ext cx="214314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2844" y="260648"/>
            <a:ext cx="885831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Образование молекулы водорода. 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Водород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располагается в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периоде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у него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 энергетический уровень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в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 группе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главной подгруппе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внешнем энергетическом уровне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 него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 электрон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 1ē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Валентным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является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 внешнего энергетического уровня –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3286124"/>
            <a:ext cx="2357454" cy="102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4569672"/>
            <a:ext cx="8286775" cy="22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Овал 14"/>
          <p:cNvSpPr/>
          <p:nvPr/>
        </p:nvSpPr>
        <p:spPr>
          <a:xfrm>
            <a:off x="785786" y="4857760"/>
            <a:ext cx="285752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57158" y="5143512"/>
            <a:ext cx="214314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42844" y="692696"/>
            <a:ext cx="8858312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 устойчивой электронной конфигурации каждому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водороду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не хватает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одного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электрона. Поэтому при сближении атомов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водорода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каждый из них предоставляет по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одному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неспаренному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электрону на образование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одной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общей электронной пары: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71414"/>
            <a:ext cx="1571636" cy="68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Скругленный прямоугольник 19"/>
          <p:cNvSpPr/>
          <p:nvPr/>
        </p:nvSpPr>
        <p:spPr>
          <a:xfrm>
            <a:off x="642910" y="5072074"/>
            <a:ext cx="642942" cy="428628"/>
          </a:xfrm>
          <a:prstGeom prst="roundRect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000372"/>
            <a:ext cx="3373185" cy="1481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5286388"/>
            <a:ext cx="12287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Picture 3" descr="D:\23.05.13-домашние документы\Виртуальные лекции 28.07.11\Химия\Хим. связь\анимашки\hydrgnan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9190" y="2643182"/>
            <a:ext cx="2657475" cy="1885950"/>
          </a:xfrm>
          <a:prstGeom prst="rect">
            <a:avLst/>
          </a:prstGeom>
          <a:noFill/>
        </p:spPr>
      </p:pic>
      <p:sp>
        <p:nvSpPr>
          <p:cNvPr id="2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23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4569672"/>
            <a:ext cx="8286775" cy="22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Овал 14"/>
          <p:cNvSpPr/>
          <p:nvPr/>
        </p:nvSpPr>
        <p:spPr>
          <a:xfrm>
            <a:off x="785786" y="4857760"/>
            <a:ext cx="285752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57158" y="5143512"/>
            <a:ext cx="214314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2844" y="2289195"/>
            <a:ext cx="878687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результате образования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одной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общей электронной пары каждый атом в молекуле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приобретает устойчивый завершённый слой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(конфигурацию атома следующего за ним благородного газа неона); значит,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водорода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одновалентен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642918"/>
            <a:ext cx="2000264" cy="871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357166"/>
            <a:ext cx="406590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Скругленный прямоугольник 21"/>
          <p:cNvSpPr/>
          <p:nvPr/>
        </p:nvSpPr>
        <p:spPr>
          <a:xfrm>
            <a:off x="642910" y="5072074"/>
            <a:ext cx="642942" cy="428628"/>
          </a:xfrm>
          <a:prstGeom prst="roundRect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5286388"/>
            <a:ext cx="12287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5778" name="Picture 2" descr="Morgellons - A Thesis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86544" y="142852"/>
            <a:ext cx="2686050" cy="1885950"/>
          </a:xfrm>
          <a:prstGeom prst="rect">
            <a:avLst/>
          </a:prstGeom>
          <a:noFill/>
        </p:spPr>
      </p:pic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23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2" y="4569672"/>
            <a:ext cx="8286775" cy="22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Скругленный прямоугольник 13"/>
          <p:cNvSpPr/>
          <p:nvPr/>
        </p:nvSpPr>
        <p:spPr>
          <a:xfrm>
            <a:off x="4000496" y="5429264"/>
            <a:ext cx="785818" cy="50006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286248" y="4857760"/>
            <a:ext cx="285752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57158" y="5572140"/>
            <a:ext cx="214314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2844" y="44624"/>
            <a:ext cx="8858312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Образование молекулы кислорода. </a:t>
            </a: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Кислород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располагается во </a:t>
            </a:r>
            <a:r>
              <a:rPr lang="en-US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периоде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у него </a:t>
            </a: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 энергетических уровня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в </a:t>
            </a:r>
            <a:r>
              <a:rPr lang="en-US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VI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группе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главной подгруппе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внешнем энергетическом уровне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 него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6 электронов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8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 2ē 6ē 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Валентными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являются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электроны внешнего энергетического уровня –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7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lang="ru-RU" sz="27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Число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неспаренных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электронов можно подсчитать и по формуле: 8 – 6 = 2.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3429000"/>
            <a:ext cx="4957755" cy="106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2" y="4569672"/>
            <a:ext cx="8286775" cy="22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Скругленный прямоугольник 13"/>
          <p:cNvSpPr/>
          <p:nvPr/>
        </p:nvSpPr>
        <p:spPr>
          <a:xfrm>
            <a:off x="4000496" y="5429264"/>
            <a:ext cx="785818" cy="50006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286248" y="4857760"/>
            <a:ext cx="285752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57158" y="5572140"/>
            <a:ext cx="214314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42844" y="1052736"/>
            <a:ext cx="8858312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 устойчивой электронной конфигурации </a:t>
            </a:r>
            <a:r>
              <a:rPr lang="ru-RU" sz="2800" b="1" smtClean="0">
                <a:latin typeface="Arial" pitchFamily="34" charset="0"/>
                <a:cs typeface="Arial" pitchFamily="34" charset="0"/>
              </a:rPr>
              <a:t>каждому </a:t>
            </a:r>
            <a:r>
              <a:rPr lang="ru-RU" sz="2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кислороду</a:t>
            </a:r>
            <a:r>
              <a:rPr lang="ru-RU" sz="28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не хватает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двух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электронов. Поэтому при сближении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двух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атомов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кислорода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каждый из них предоставляет по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два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неспаренных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электрона на образование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двух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общих электронных пар: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119117"/>
            <a:ext cx="4100499" cy="88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0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6900" y="3000372"/>
            <a:ext cx="341259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5429264"/>
            <a:ext cx="10763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4569672"/>
            <a:ext cx="8286775" cy="22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Скругленный прямоугольник 13"/>
          <p:cNvSpPr/>
          <p:nvPr/>
        </p:nvSpPr>
        <p:spPr>
          <a:xfrm>
            <a:off x="4000496" y="5429264"/>
            <a:ext cx="785818" cy="50006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286248" y="4857760"/>
            <a:ext cx="285752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57158" y="5572140"/>
            <a:ext cx="214314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2844" y="2132856"/>
            <a:ext cx="878687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результате образования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двух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общих электронных пар каждый атом в молекуле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кислорода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приобретает устойчивый завершённый слой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2ē8ē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(конфигурацию атома следующего за ним благородного газа неона); значит,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кислорода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двухвалентен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547745"/>
            <a:ext cx="4100499" cy="88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257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71438"/>
            <a:ext cx="4498362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5357826"/>
            <a:ext cx="10763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4569672"/>
            <a:ext cx="8286775" cy="22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Скругленный прямоугольник 13"/>
          <p:cNvSpPr/>
          <p:nvPr/>
        </p:nvSpPr>
        <p:spPr>
          <a:xfrm>
            <a:off x="3286116" y="5429264"/>
            <a:ext cx="785818" cy="50006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571868" y="4857760"/>
            <a:ext cx="285752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57158" y="5572140"/>
            <a:ext cx="214314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2844" y="304997"/>
            <a:ext cx="8858312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Образование молекулы азота. </a:t>
            </a: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Азот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располагается во </a:t>
            </a:r>
            <a:r>
              <a:rPr lang="en-US" sz="27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7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периоде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у него </a:t>
            </a:r>
            <a:r>
              <a:rPr lang="ru-RU" sz="27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 энергетических уровня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в </a:t>
            </a:r>
            <a:r>
              <a:rPr lang="en-US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V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группе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главной подгруппе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внешнем энергетическом уровне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 него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 электронов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7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2ē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ē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Валентными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являются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электроны внешнего энергетического уровня –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7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lang="ru-RU" sz="27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Число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неспаренных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электронов можно подсчитать и по формуле: 8 – 5 = 3.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690157"/>
            <a:ext cx="4143404" cy="88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4569672"/>
            <a:ext cx="8286775" cy="22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Скругленный прямоугольник 13"/>
          <p:cNvSpPr/>
          <p:nvPr/>
        </p:nvSpPr>
        <p:spPr>
          <a:xfrm>
            <a:off x="3286116" y="5429264"/>
            <a:ext cx="785818" cy="50006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571868" y="4857760"/>
            <a:ext cx="285752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57158" y="5572140"/>
            <a:ext cx="214314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142852"/>
            <a:ext cx="4143404" cy="88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Прямоугольник 18"/>
          <p:cNvSpPr/>
          <p:nvPr/>
        </p:nvSpPr>
        <p:spPr>
          <a:xfrm>
            <a:off x="142844" y="1081794"/>
            <a:ext cx="8858312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 устойчивой электронной конфигурации каждому атому не хватает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трёх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электронов. Поэтому при сближении двух атомов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азота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каждый из них предоставляет по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неспаренных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электрона на образование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трёх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общих электронных пар: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950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061772"/>
            <a:ext cx="3798890" cy="176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7" y="5279403"/>
            <a:ext cx="1000132" cy="90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2" y="4569672"/>
            <a:ext cx="8286775" cy="22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Скругленный прямоугольник 13"/>
          <p:cNvSpPr/>
          <p:nvPr/>
        </p:nvSpPr>
        <p:spPr>
          <a:xfrm>
            <a:off x="3286116" y="5429264"/>
            <a:ext cx="785818" cy="50006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571868" y="4857760"/>
            <a:ext cx="285752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57158" y="5572140"/>
            <a:ext cx="214314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7166"/>
            <a:ext cx="4143404" cy="88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142844" y="2074881"/>
            <a:ext cx="878687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результате образования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трёх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общих электронных пар каждый атом в молекуле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азота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приобретает устойчивый завершённый слой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2ē8ē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(конфигурацию атома следующего за ним благородного газа неона); значит,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азота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трёхвалентен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462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307" y="142852"/>
            <a:ext cx="4057973" cy="1886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5" y="5350841"/>
            <a:ext cx="1000132" cy="90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714612" y="142852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857232"/>
            <a:ext cx="8858312" cy="553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4" action="ppaction://hlinksldjump"/>
              </a:rPr>
              <a:t>Ковалентная связь. Понятие о валентности и химической связи.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5" action="ppaction://hlinksldjump"/>
              </a:rPr>
              <a:t>Образование ковалентной связи.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Образование ковалентной связи на примере некоторых молекул.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hlinkClick r:id="rId7" action="ppaction://hlinksldjump"/>
              </a:rPr>
              <a:t>Ковалентные полярная и неполярная связи.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  <a:hlinkClick r:id="rId7" action="ppaction://hlinksldjump"/>
              </a:rPr>
              <a:t>Электроотрицательность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hlinkClick r:id="rId7" action="ppaction://hlinksldjump"/>
              </a:rPr>
              <a:t> атома.</a:t>
            </a:r>
            <a:endParaRPr lang="ru-RU" sz="2600" dirty="0" smtClean="0">
              <a:latin typeface="Arial" pitchFamily="34" charset="0"/>
              <a:cs typeface="Arial" pitchFamily="34" charset="0"/>
            </a:endParaRPr>
          </a:p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8" action="ppaction://hlinksldjump"/>
              </a:rPr>
              <a:t>Алгоритм составления схемы образования ковалентной связи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8" action="ppaction://hlinksldjump"/>
              </a:rPr>
              <a:t> (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на примере Н</a:t>
            </a:r>
            <a:r>
              <a:rPr lang="ru-RU" sz="2600" b="1" baseline="-25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2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S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8" action="ppaction://hlinksldjump"/>
              </a:rPr>
              <a:t>)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8" action="ppaction://hlinksldjump"/>
              </a:rPr>
              <a:t>.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Вещества молекулярного строения. Закон постоянства состава.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0" action="ppaction://hlinksldjump"/>
              </a:rPr>
              <a:t>Ионная связь.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1" action="ppaction://hlinksldjump"/>
              </a:rPr>
              <a:t>Алгоритм составления схемы образования ионной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1" action="ppaction://hlinksldjump"/>
              </a:rPr>
              <a:t>связи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1" action="ppaction://hlinksldjump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(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на примере 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K</a:t>
            </a:r>
            <a:r>
              <a:rPr lang="en-US" sz="2600" b="1" baseline="-25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3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N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)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.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  <a:hlinkClick r:id="rId12" action="ppaction://hlinksldjump"/>
              </a:rPr>
              <a:t>Вещества немолекулярного строения.</a:t>
            </a:r>
            <a:r>
              <a:rPr lang="ru-RU" sz="2400" b="1" kern="1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Металлическая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связь.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4" action="ppaction://hlinksldjump"/>
              </a:rPr>
              <a:t>Водородная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4" action="ppaction://hlinksldjump"/>
              </a:rPr>
              <a:t>связь. </a:t>
            </a:r>
            <a:r>
              <a:rPr lang="ru-RU" sz="2600" b="1" kern="1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Проверим, как Вы поняли и запомнили  пройденный материал.</a:t>
            </a:r>
            <a:r>
              <a:rPr lang="ru-RU" sz="2600" b="1" kern="1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kern="1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Проверим, как Вы поняли и запомнили  пройденный материал.</a:t>
            </a:r>
            <a:r>
              <a:rPr lang="ru-RU" sz="2600" b="1" kern="1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kern="1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Проверьте свои ответы.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600" b="1" kern="1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1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2" y="4500570"/>
            <a:ext cx="8286775" cy="22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4714876" y="5786454"/>
            <a:ext cx="785818" cy="50006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929190" y="4786322"/>
            <a:ext cx="285752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57158" y="5929330"/>
            <a:ext cx="214314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42910" y="5000636"/>
            <a:ext cx="642942" cy="428628"/>
          </a:xfrm>
          <a:prstGeom prst="roundRect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57158" y="5072074"/>
            <a:ext cx="214314" cy="214314"/>
          </a:xfrm>
          <a:prstGeom prst="ellipse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785786" y="4786322"/>
            <a:ext cx="285752" cy="214314"/>
          </a:xfrm>
          <a:prstGeom prst="ellipse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14282" y="288931"/>
            <a:ext cx="871543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Образование молекулы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хлороводорода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Атом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водорода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имеет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один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неспаренный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электрон: 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 1ē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.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 завершения единственного уровня ему не хватает ещё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одного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электрона. И атому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хлора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недостаёт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одного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электрона до завершения внешнего слоя. </a:t>
            </a:r>
          </a:p>
        </p:txBody>
      </p: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3356992"/>
            <a:ext cx="6786610" cy="104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2629813"/>
            <a:ext cx="2000264" cy="871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домой 25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4500570"/>
            <a:ext cx="8286775" cy="22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4714876" y="5786454"/>
            <a:ext cx="785818" cy="50006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929190" y="4786322"/>
            <a:ext cx="285752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57158" y="5929330"/>
            <a:ext cx="214314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42910" y="5000636"/>
            <a:ext cx="642942" cy="428628"/>
          </a:xfrm>
          <a:prstGeom prst="roundRect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57158" y="5072074"/>
            <a:ext cx="214314" cy="214314"/>
          </a:xfrm>
          <a:prstGeom prst="ellipse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785786" y="4786322"/>
            <a:ext cx="285752" cy="214314"/>
          </a:xfrm>
          <a:prstGeom prst="ellipse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14282" y="-24"/>
            <a:ext cx="871543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сближении атома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водорода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 атомом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хлора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каждый из них предоставляет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одному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электрону на образование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одной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общей электронной пары. В результате у атома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водорода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появляется завершённый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двухэлектронный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слой, а у атома </a:t>
            </a:r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хлора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завершённый </a:t>
            </a:r>
            <a:r>
              <a:rPr lang="ru-RU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восьмиэлектронный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слой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2643182"/>
            <a:ext cx="4071966" cy="175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5072074"/>
            <a:ext cx="107632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2857496"/>
            <a:ext cx="2481259" cy="133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домой 25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000232" y="214290"/>
            <a:ext cx="5547865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Формулы некоторых веществ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282" y="928670"/>
            <a:ext cx="6514149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6" y="1714488"/>
            <a:ext cx="857256" cy="61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3143248"/>
            <a:ext cx="14954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68" y="2357430"/>
            <a:ext cx="1000132" cy="80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6500826" y="714356"/>
            <a:ext cx="2491523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Модель молекулы </a:t>
            </a:r>
          </a:p>
          <a:p>
            <a:pPr algn="ctr">
              <a:lnSpc>
                <a:spcPct val="80000"/>
              </a:lnSpc>
            </a:pP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вещества</a:t>
            </a:r>
            <a:endParaRPr lang="ru-RU" sz="25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6562" name="Picture 2" descr="SCH 4U Strand 1 Structure and Properties: Unit 2 Bonding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8926" y="4500570"/>
            <a:ext cx="2657475" cy="1885950"/>
          </a:xfrm>
          <a:prstGeom prst="rect">
            <a:avLst/>
          </a:prstGeom>
          <a:noFill/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28596" y="1214422"/>
            <a:ext cx="4143404" cy="5193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Электронная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структурная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формулы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показывают </a:t>
            </a:r>
            <a:r>
              <a:rPr lang="ru-RU" sz="2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порядок соединения атомов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молекуле и </a:t>
            </a:r>
            <a:r>
              <a:rPr lang="ru-RU" sz="2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число связей</a:t>
            </a:r>
            <a:r>
              <a:rPr lang="ru-RU" sz="2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между атомами.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Ковалентные связи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могут быть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одинарны-ми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двойными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тройными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что </a:t>
            </a:r>
            <a:r>
              <a:rPr lang="ru-RU" sz="2600" b="1" u="sng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опреде-ляется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числом электро-нов, недостающих до завершения внешнего энергетического уровня атома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1643050"/>
            <a:ext cx="206692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4286256"/>
            <a:ext cx="177165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2928934"/>
            <a:ext cx="18192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14282" y="78246"/>
            <a:ext cx="8572560" cy="14219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381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Ковалентные полярная и неполярная связи. </a:t>
            </a:r>
            <a:r>
              <a:rPr lang="ru-RU" sz="3600" b="1" dirty="0" err="1" smtClean="0">
                <a:ln w="38100" cmpd="sng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Электроотрицательность</a:t>
            </a:r>
            <a:r>
              <a:rPr lang="ru-RU" sz="3600" b="1" dirty="0" smtClean="0">
                <a:ln w="38100" cmpd="sng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атома</a:t>
            </a:r>
            <a:endParaRPr lang="ru-RU" sz="3600" b="1" dirty="0">
              <a:ln w="38100" cmpd="sng">
                <a:solidFill>
                  <a:srgbClr val="FF0000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582341"/>
            <a:ext cx="8786874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рассмотрении механизма образования ковалентной связи вы, по-видимому, обратили внимание на то, что она может образовываться как между атомами одного элемента (С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N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так и между атомами разных элементов (НС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молекула образована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атомами одного элемента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то общая электронная пара в равной степени принадлежит обоим атомам. Такую ковалентную связь называют </a:t>
            </a: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неполярной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572140"/>
            <a:ext cx="612457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642910" y="4929198"/>
            <a:ext cx="5643602" cy="432426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Связь ковалентная 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неполярной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928662" y="5357826"/>
            <a:ext cx="2286016" cy="571504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2428860" y="5357826"/>
            <a:ext cx="857256" cy="571504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10800000">
            <a:off x="3286116" y="5357826"/>
            <a:ext cx="642942" cy="500066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10800000">
            <a:off x="3357554" y="5357826"/>
            <a:ext cx="2286016" cy="428628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2" y="4500570"/>
            <a:ext cx="8286775" cy="22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4714876" y="5786454"/>
            <a:ext cx="785818" cy="50006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929190" y="4786322"/>
            <a:ext cx="285752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57158" y="5929330"/>
            <a:ext cx="214314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42910" y="5000636"/>
            <a:ext cx="642942" cy="428628"/>
          </a:xfrm>
          <a:prstGeom prst="roundRect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57158" y="5072074"/>
            <a:ext cx="214314" cy="214314"/>
          </a:xfrm>
          <a:prstGeom prst="ellipse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785786" y="4786322"/>
            <a:ext cx="285752" cy="214314"/>
          </a:xfrm>
          <a:prstGeom prst="ellipse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1" y="2643182"/>
            <a:ext cx="4315919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5072074"/>
            <a:ext cx="107632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Прямоугольник 15"/>
          <p:cNvSpPr/>
          <p:nvPr/>
        </p:nvSpPr>
        <p:spPr>
          <a:xfrm>
            <a:off x="142844" y="356"/>
            <a:ext cx="8786874" cy="256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Если же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молекула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состоит из атомов различных элементов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то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общая электронная пара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обычно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смещена в сторону одного из них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а именно в сторону того атома, который обладает более выраженными неметаллическими свойствами. Например, в молекуле НС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общая электронная пара смещена к атому хлора: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Рисунок 20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3121779"/>
            <a:ext cx="1301750" cy="80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50" y="2857496"/>
            <a:ext cx="2481259" cy="133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25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42852"/>
            <a:ext cx="1301750" cy="80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86116" y="5171366"/>
            <a:ext cx="2214578" cy="1615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142844" y="928670"/>
            <a:ext cx="8858312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Такую ковалентную связь называют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полярной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Для качественной характеристики полярности связи ввели понятие 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</a:t>
            </a:r>
            <a:r>
              <a:rPr lang="ru-RU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лектро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трицательности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атомов элемента (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лектро</a:t>
            </a:r>
            <a:r>
              <a:rPr lang="ru-RU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трицательность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это способность атомов элемента притягивать к себе электроны, связывающие их с другими атомами.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лектро</a:t>
            </a:r>
            <a:r>
              <a:rPr lang="ru-RU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трицательность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это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условная,  безразмерная характеристика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именно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атома элемента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Численные значения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относительной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атомов химических элементов приведены В Периодической системе элементов.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8" y="3426534"/>
            <a:ext cx="7286644" cy="3431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29" name="Прямая со стрелкой 28"/>
          <p:cNvCxnSpPr/>
          <p:nvPr/>
        </p:nvCxnSpPr>
        <p:spPr>
          <a:xfrm>
            <a:off x="714348" y="4286256"/>
            <a:ext cx="4000528" cy="1588"/>
          </a:xfrm>
          <a:prstGeom prst="straightConnector1">
            <a:avLst/>
          </a:prstGeom>
          <a:ln w="57150">
            <a:solidFill>
              <a:srgbClr val="4B583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Скругленный прямоугольник 29"/>
          <p:cNvSpPr/>
          <p:nvPr/>
        </p:nvSpPr>
        <p:spPr>
          <a:xfrm>
            <a:off x="4643438" y="4000504"/>
            <a:ext cx="714380" cy="3571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4714876" y="4000504"/>
            <a:ext cx="285752" cy="142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 стрелкой 31"/>
          <p:cNvCxnSpPr/>
          <p:nvPr/>
        </p:nvCxnSpPr>
        <p:spPr>
          <a:xfrm rot="5400000" flipH="1" flipV="1">
            <a:off x="4072740" y="5571334"/>
            <a:ext cx="2571744" cy="1588"/>
          </a:xfrm>
          <a:prstGeom prst="straightConnector1">
            <a:avLst/>
          </a:prstGeom>
          <a:ln w="57150">
            <a:solidFill>
              <a:srgbClr val="4B583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Скругленный прямоугольник 32"/>
          <p:cNvSpPr/>
          <p:nvPr/>
        </p:nvSpPr>
        <p:spPr>
          <a:xfrm>
            <a:off x="714348" y="6500810"/>
            <a:ext cx="714380" cy="357190"/>
          </a:xfrm>
          <a:prstGeom prst="round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071538" y="6500834"/>
            <a:ext cx="285752" cy="142876"/>
          </a:xfrm>
          <a:prstGeom prst="ellipse">
            <a:avLst/>
          </a:pr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14282" y="71414"/>
            <a:ext cx="8786874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  периодах  </a:t>
            </a:r>
            <a:r>
              <a:rPr lang="ru-RU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электроотрицательность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атомов  элементов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возрастает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 увеличением заряда ядра атомов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(т. е. 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слева направо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а </a:t>
            </a: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 главных подгруппах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снизу вверх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Чем сильнее атомы притягивают электроны, тем больше значение ЭО.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Наибольшую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электроотрицательность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имеют атомы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фтора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4,0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а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наименьшую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атомы 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франция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0,86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 </a:t>
            </a:r>
            <a:r>
              <a:rPr lang="ru-RU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Электроотрицательность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атомов </a:t>
            </a:r>
            <a:r>
              <a:rPr lang="ru-RU" sz="2600" b="1" dirty="0" smtClean="0">
                <a:solidFill>
                  <a:srgbClr val="4B58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металлов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обычно меньше 1,8–2,0, а атомов </a:t>
            </a:r>
            <a:r>
              <a:rPr lang="ru-RU" sz="2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неметаллов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больше 1,8–2,0.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1438" y="-38147"/>
            <a:ext cx="8929718" cy="50367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Общие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электронные пары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смещаются в сторону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более электроотрицательного атома, и чем больше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разность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значений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ЭО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el-GR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Δ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ЭО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связанных атомов, тем больше полярность связи.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Например,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полярность связи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молекуле </a:t>
            </a:r>
            <a:r>
              <a:rPr lang="ru-RU" sz="2600" b="1" u="sng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фтороводорода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</a:t>
            </a:r>
            <a:r>
              <a:rPr lang="en-US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больше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чем в молекуле </a:t>
            </a:r>
            <a:r>
              <a:rPr lang="ru-RU" sz="2600" b="1" u="sng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хлороводорода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НС</a:t>
            </a:r>
            <a:r>
              <a:rPr lang="en-US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так как фтор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электроотрицательнее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хлора: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4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ЭО(Н) = 2,1    ЭО(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= 4,0      ЭО(Н) = 2,1   ЭО(С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= 2,83</a:t>
            </a: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ΔЭО = 4,0 – 2,1 = 1,9              ΔЭО = 2,83 – 2,1= 0,73</a:t>
            </a:r>
          </a:p>
          <a:p>
            <a:pPr indent="447675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 формулах соединений химический символ менее электроотрицательного элемента пишется, как правило, на первом месте.</a:t>
            </a:r>
          </a:p>
        </p:txBody>
      </p:sp>
      <p:pic>
        <p:nvPicPr>
          <p:cNvPr id="17" name="Рисунок 1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678070"/>
            <a:ext cx="714380" cy="536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Рисунок 1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500306"/>
            <a:ext cx="857256" cy="62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2428868"/>
            <a:ext cx="1296452" cy="70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" y="5106458"/>
            <a:ext cx="8286776" cy="1751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2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928662" y="5429264"/>
            <a:ext cx="928694" cy="4286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500166" y="5429264"/>
            <a:ext cx="285752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429388" y="5929330"/>
            <a:ext cx="928694" cy="428628"/>
          </a:xfrm>
          <a:prstGeom prst="round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429388" y="6357958"/>
            <a:ext cx="928694" cy="428628"/>
          </a:xfrm>
          <a:prstGeom prst="rect">
            <a:avLst/>
          </a:prstGeom>
          <a:noFill/>
          <a:ln w="28575">
            <a:solidFill>
              <a:srgbClr val="4B58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6500826" y="6357958"/>
            <a:ext cx="285752" cy="214314"/>
          </a:xfrm>
          <a:prstGeom prst="rect">
            <a:avLst/>
          </a:prstGeom>
          <a:noFill/>
          <a:ln>
            <a:solidFill>
              <a:srgbClr val="4B58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6500826" y="5929330"/>
            <a:ext cx="285752" cy="214314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28596" y="1412780"/>
            <a:ext cx="4071966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</a:t>
            </a:r>
            <a:r>
              <a:rPr lang="ru-RU" sz="25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лектро</a:t>
            </a:r>
            <a:r>
              <a:rPr lang="ru-RU" sz="2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5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трицатель-ность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ЭО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– это способность атомов элемента притягивать к себе электроны, связывающие их с другими атомами.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Электроотрицатель-ность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это </a:t>
            </a: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условная,  безразмерная характеристика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именно </a:t>
            </a: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атома элемента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4876" y="1428736"/>
            <a:ext cx="3929090" cy="4343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85000"/>
              </a:lnSpc>
            </a:pPr>
            <a:r>
              <a:rPr lang="ru-RU" sz="2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  периодах  </a:t>
            </a:r>
            <a:r>
              <a:rPr lang="ru-RU" sz="2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электроотрицатель-ность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атомов  элементов 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возрастает </a:t>
            </a: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 увеличением заряда ядра атомов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(т. е. </a:t>
            </a:r>
            <a:r>
              <a:rPr lang="ru-RU" sz="2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слева направо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а </a:t>
            </a:r>
            <a:r>
              <a:rPr lang="ru-RU" sz="25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 главных подгруппах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5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снизу вверх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Чем сильнее атомы притягивают электроны, тем больше значение ЭО. </a:t>
            </a:r>
            <a:endParaRPr lang="ru-RU" sz="2500" dirty="0"/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16238" y="260350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1012840"/>
            <a:ext cx="8715436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Практическая работа № 2 «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4" action="ppaction://hlinksldjump"/>
              </a:rPr>
              <a:t>Ионная химическая связь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»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(Естествознание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).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5" action="ppaction://hlinksldjump"/>
              </a:rPr>
              <a:t>Степень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5" action="ppaction://hlinksldjump"/>
              </a:rPr>
              <a:t>окисления и валентность.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5" action="ppaction://hlinksldjump"/>
              </a:rPr>
              <a:t>Понятие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5" action="ppaction://hlinksldjump"/>
              </a:rPr>
              <a:t>степени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5" action="ppaction://hlinksldjump"/>
              </a:rPr>
              <a:t>окисления.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6" action="ppaction://hlinksldjump"/>
              </a:rPr>
              <a:t>Вопросы и задачи для подготовки к контрольной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6" action="ppaction://hlinksldjump"/>
              </a:rPr>
              <a:t>работе.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7" action="ppaction://hlinksldjump"/>
              </a:rPr>
              <a:t>Вопросы и задачи для подготовки к контрольной работе.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Определение степени окисления атома в соединении.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9" action="ppaction://hlinksldjump"/>
              </a:rPr>
              <a:t>Составление химических формул бинарных соединений по степеням окисления.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kern="1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Проверим, как Вы поняли и запомнили  пройденный материал.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kern="1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Проверим, как Вы поняли и запомнили  пройденный материал.</a:t>
            </a:r>
            <a:r>
              <a:rPr lang="ru-RU" sz="2800" b="1" kern="1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kern="1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Проверьте свои ответы.</a:t>
            </a:r>
            <a:r>
              <a:rPr lang="ru-RU" sz="2800" b="1" kern="1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Использованные источники.</a:t>
            </a:r>
            <a:endParaRPr lang="ru-RU" sz="2800" b="1" dirty="0" smtClean="0">
              <a:ln w="1905"/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1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357422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85720" y="1142984"/>
            <a:ext cx="4357718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0000"/>
              </a:lnSpc>
            </a:pP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Общие </a:t>
            </a:r>
            <a:r>
              <a:rPr lang="ru-RU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электронные пары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3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смещаются в сторону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более </a:t>
            </a:r>
            <a:r>
              <a:rPr lang="ru-RU" sz="23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электроотрицатель-ного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атома, и чем больше </a:t>
            </a:r>
            <a:r>
              <a:rPr lang="ru-RU" sz="23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разность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значений </a:t>
            </a:r>
            <a:r>
              <a:rPr lang="ru-RU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ЭО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el-GR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Δ</a:t>
            </a:r>
            <a:r>
              <a:rPr lang="ru-RU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ЭО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связанных атомов, тем больше полярность связи.</a:t>
            </a:r>
            <a:endParaRPr lang="ru-RU" sz="23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Ковалентная </a:t>
            </a:r>
            <a:r>
              <a:rPr lang="ru-RU" sz="23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неполярная</a:t>
            </a:r>
            <a:r>
              <a:rPr lang="ru-RU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связь 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это связь между атомами с одинаковой </a:t>
            </a:r>
            <a:r>
              <a:rPr lang="ru-RU" sz="23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электроотрицательностью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При образовании </a:t>
            </a:r>
            <a:r>
              <a:rPr lang="ru-RU" sz="23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неполяр-ной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связи общие </a:t>
            </a:r>
            <a:r>
              <a:rPr lang="ru-RU" sz="23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электрон-ные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пары в равной степени принадлежат обоим атомам. </a:t>
            </a:r>
            <a:endParaRPr lang="ru-RU" sz="2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14876" y="1214422"/>
            <a:ext cx="4143404" cy="417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Ковалентная </a:t>
            </a:r>
            <a:r>
              <a:rPr lang="ru-RU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полярная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связь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это связь между атомами, которые незначительно различаются по </a:t>
            </a:r>
            <a:r>
              <a:rPr lang="ru-RU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электроотрицательности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При образовании полярной связи общие электронные пары смещаются в сторону атома более электроотрицательного элемента.</a:t>
            </a:r>
            <a:endParaRPr lang="ru-RU" sz="2400" dirty="0"/>
          </a:p>
        </p:txBody>
      </p:sp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5715016"/>
            <a:ext cx="1046305" cy="942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5022913"/>
            <a:ext cx="1500198" cy="126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Прямоугольник 18"/>
          <p:cNvSpPr/>
          <p:nvPr/>
        </p:nvSpPr>
        <p:spPr>
          <a:xfrm>
            <a:off x="672345" y="5906176"/>
            <a:ext cx="1685077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ΔЭО = 0 </a:t>
            </a:r>
            <a:endParaRPr lang="ru-RU" sz="28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29190" y="5429264"/>
            <a:ext cx="1972015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ΔЭО </a:t>
            </a: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Symbol"/>
              </a:rPr>
              <a:t></a:t>
            </a: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1,7 </a:t>
            </a:r>
            <a:endParaRPr lang="ru-RU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42910" y="5929330"/>
            <a:ext cx="1571636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857752" y="5500702"/>
            <a:ext cx="1928826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Сделаем запись в тетради:</a:t>
            </a:r>
          </a:p>
        </p:txBody>
      </p:sp>
      <p:pic>
        <p:nvPicPr>
          <p:cNvPr id="10" name="Picture 4" descr="D:\диск D\01.03.16-домашние документы\Лаб. раб YES\Виртуальные лабораторные YES\Анимашки и картинки\Химия-картинки\Химическая связь\kov_03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99"/>
          <a:stretch/>
        </p:blipFill>
        <p:spPr bwMode="auto">
          <a:xfrm>
            <a:off x="466011" y="3599385"/>
            <a:ext cx="3420438" cy="5871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79512" y="404664"/>
            <a:ext cx="8784976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Электронные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облака имеют различную форму, их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взаимное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перекрывание может осуществляться разными способами, В зависимости от способа перекрывания и симметрии образующегося облака различают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-,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 и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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связи.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Сигма-связи (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осуществляются при перекрывании облаков вдоль линии соединения атомов.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D:\диск D\01.03.16-домашние документы\Виртуальные лекции 2015\Химия\Хим. связь\ковалентная\орбитали в связи\2_2.ht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06" y="4700249"/>
            <a:ext cx="2758048" cy="142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73016"/>
            <a:ext cx="2770833" cy="61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652120" y="3204265"/>
            <a:ext cx="458780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</a:t>
            </a:r>
            <a:endParaRPr lang="ru-RU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921532" y="3140968"/>
            <a:ext cx="458780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</a:t>
            </a:r>
            <a:endParaRPr lang="ru-RU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6011" y="4653136"/>
            <a:ext cx="458780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</a:t>
            </a:r>
            <a:endParaRPr lang="ru-RU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770974" y="4653136"/>
            <a:ext cx="458780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</a:t>
            </a:r>
            <a:endParaRPr lang="ru-RU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063893" y="4366845"/>
            <a:ext cx="171527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ru-RU" sz="3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связь</a:t>
            </a:r>
            <a:endParaRPr lang="ru-RU" sz="3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285086" y="6167045"/>
            <a:ext cx="171527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ru-RU" sz="3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связь</a:t>
            </a:r>
            <a:endParaRPr lang="ru-RU" sz="3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6461472" y="4109141"/>
            <a:ext cx="6238" cy="489710"/>
          </a:xfrm>
          <a:prstGeom prst="straightConnector1">
            <a:avLst/>
          </a:prstGeom>
          <a:ln w="57150">
            <a:solidFill>
              <a:srgbClr val="00206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1850730" y="5646204"/>
            <a:ext cx="3" cy="803612"/>
          </a:xfrm>
          <a:prstGeom prst="straightConnector1">
            <a:avLst/>
          </a:prstGeom>
          <a:ln w="57150">
            <a:solidFill>
              <a:srgbClr val="00206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5" descr="E:\хим. связь\анимашки\0049-029-Napravlennost-kovalentnoj-svjazi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777" y="4926965"/>
            <a:ext cx="261937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хим. связь\анимашки\0049-033-Napravlennost-kovalentnoj-svjazi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546" y="4935099"/>
            <a:ext cx="30289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Прямая со стрелкой 26"/>
          <p:cNvCxnSpPr/>
          <p:nvPr/>
        </p:nvCxnSpPr>
        <p:spPr>
          <a:xfrm>
            <a:off x="3138078" y="3941662"/>
            <a:ext cx="0" cy="412334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544338" y="4005064"/>
            <a:ext cx="434734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</a:t>
            </a:r>
            <a:endParaRPr lang="ru-RU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470676" y="3967364"/>
            <a:ext cx="434734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</a:t>
            </a:r>
            <a:endParaRPr lang="ru-RU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770974" y="4149080"/>
            <a:ext cx="171527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ru-RU" sz="3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связь</a:t>
            </a:r>
            <a:endParaRPr lang="ru-RU" sz="3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2" name="Управляющая кнопка: назад 3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" name="Управляющая кнопка: домой 32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49779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Сделаем запись в тетради: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20688"/>
            <a:ext cx="8784976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Пи-связи (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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возникают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перекрывании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электронных облаков по обе стороны от линии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соединения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атомов. 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5" descr="D:\диск D\01.03.16-домашние документы\Лаб. раб YES\Виртуальные лабораторные YES\Анимашки и картинки\Химия-картинки\Химическая связь\kov_06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64" y="2117676"/>
            <a:ext cx="4119736" cy="191079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диск D\01.03.16-домашние документы\Виртуальные лекции 2015\Химия\Хим. связь\ковалентная\орбитали в связи\2_2.ht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27" y="1989678"/>
            <a:ext cx="1270267" cy="230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диск D\01.03.16-домашние документы\Виртуальные лекции 2015\Химия\Хим. связь\ковалентная\орбитали в связи\2_2.ht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01" y="4111691"/>
            <a:ext cx="3196684" cy="217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0974" y="4884204"/>
            <a:ext cx="458780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</a:t>
            </a:r>
            <a:endParaRPr lang="ru-RU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24328" y="2780687"/>
            <a:ext cx="458780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</a:t>
            </a:r>
            <a:endParaRPr lang="ru-RU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28184" y="2780928"/>
            <a:ext cx="458780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</a:t>
            </a:r>
            <a:endParaRPr lang="ru-RU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43361" y="4913895"/>
            <a:ext cx="458780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</a:t>
            </a:r>
            <a:endParaRPr lang="ru-RU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26786" y="4581128"/>
            <a:ext cx="168963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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ru-RU" sz="3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связь</a:t>
            </a:r>
            <a:endParaRPr lang="ru-RU" sz="3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44008" y="6167045"/>
            <a:ext cx="168963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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ru-RU" sz="3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связь</a:t>
            </a:r>
            <a:endParaRPr lang="ru-RU" sz="3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7064260" y="4149080"/>
            <a:ext cx="1" cy="591108"/>
          </a:xfrm>
          <a:prstGeom prst="straightConnector1">
            <a:avLst/>
          </a:prstGeom>
          <a:ln w="57150">
            <a:solidFill>
              <a:srgbClr val="00206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572002" y="6165304"/>
            <a:ext cx="72007" cy="506206"/>
          </a:xfrm>
          <a:prstGeom prst="straightConnector1">
            <a:avLst/>
          </a:prstGeom>
          <a:ln w="57150">
            <a:solidFill>
              <a:srgbClr val="00206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7" descr="E:\хим. связь\анимашки\0049-031-Napravlennost-kovalentnoj-svjazi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8" y="5356051"/>
            <a:ext cx="276225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929527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 descr="garvietk - Ковалентная связ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2844" y="71414"/>
            <a:ext cx="4762500" cy="66579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85345" name="Picture 1" descr="D:\23.05.13-домашние документы\Виртуальные лекции 28.07.11\Химия\Хим. связь\анимашки\0046-026-Mekhanizmy-obrazovanija-kovalentnoj-svjazi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142852"/>
            <a:ext cx="3086100" cy="1905000"/>
          </a:xfrm>
          <a:prstGeom prst="rect">
            <a:avLst/>
          </a:prstGeom>
          <a:noFill/>
        </p:spPr>
      </p:pic>
      <p:pic>
        <p:nvPicPr>
          <p:cNvPr id="185346" name="Picture 2" descr="D:\23.05.13-домашние документы\Виртуальные лекции 28.07.11\Химия\Хим. связь\анимашки\0049-028-Napravlennost-kovalentnoj-svjazi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2143116"/>
            <a:ext cx="3048000" cy="1905000"/>
          </a:xfrm>
          <a:prstGeom prst="rect">
            <a:avLst/>
          </a:prstGeom>
          <a:noFill/>
        </p:spPr>
      </p:pic>
      <p:pic>
        <p:nvPicPr>
          <p:cNvPr id="185348" name="Picture 4" descr="CAScience6per1 - Covalent Bonds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4071942"/>
            <a:ext cx="3228975" cy="2381250"/>
          </a:xfrm>
          <a:prstGeom prst="rect">
            <a:avLst/>
          </a:prstGeom>
          <a:noFill/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Сделаем запись в тетради: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20688"/>
            <a:ext cx="8784976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Между двух атомов может быть только одна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сигма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-связь, а вторая и третья – это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пи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-связи.</a:t>
            </a:r>
          </a:p>
          <a:p>
            <a:pPr indent="450000" algn="just">
              <a:lnSpc>
                <a:spcPct val="8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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-связи менее прочные, чем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-связи. Поэтому при протекании химических реакций в первую очередь разрываются </a:t>
            </a: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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-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связи.</a:t>
            </a:r>
            <a:endParaRPr lang="ru-RU" sz="3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D:\диск D\01.03.16-домашние документы\Лаб. раб YES\Виртуальные лабораторные YES\Анимашки и картинки\Химия-картинки\Химическая связь\sernaj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076" y="3212976"/>
            <a:ext cx="3381375" cy="34861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4636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692696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Дельта-связи (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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образуются при перекрыванию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всех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четырех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лопастей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d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-электронных облаков, расположенных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параллельных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плоскостях.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lum bright="-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527176"/>
            <a:ext cx="2634569" cy="245356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929527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Сделаем запись в тетради: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513" y="551836"/>
            <a:ext cx="8662890" cy="9329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Донорно-акцепторный механизм образования ковалентной связи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9513" y="1844824"/>
            <a:ext cx="8784975" cy="1923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взаимодействии частиц, одна из которых имеет пару электронов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: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(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Wingdings" pitchFamily="2" charset="2"/>
              </a:rPr>
              <a:t>донор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другая – свободную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орбиталь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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(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акцептор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образуется ковалентная связь которая называется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донорно-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акцепторной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554835"/>
              </p:ext>
            </p:extLst>
          </p:nvPr>
        </p:nvGraphicFramePr>
        <p:xfrm>
          <a:off x="3779912" y="3933056"/>
          <a:ext cx="2520280" cy="444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9" name="Точечный рисунок" r:id="rId4" imgW="1133633" imgH="200159" progId="PBrush">
                  <p:embed/>
                </p:oleObj>
              </mc:Choice>
              <mc:Fallback>
                <p:oleObj name="Точечный рисунок" r:id="rId4" imgW="1133633" imgH="200159" progId="PBrush">
                  <p:embed/>
                  <p:pic>
                    <p:nvPicPr>
                      <p:cNvPr id="0" name="Picture 1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12" y="3933056"/>
                        <a:ext cx="2520280" cy="4447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2036286" y="4376717"/>
            <a:ext cx="13115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Wingdings" pitchFamily="2" charset="2"/>
              </a:rPr>
              <a:t>донор</a:t>
            </a:r>
            <a:endParaRPr lang="ru-RU" sz="2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419872" y="5403413"/>
            <a:ext cx="191430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акцептор</a:t>
            </a:r>
            <a:endParaRPr lang="ru-RU" sz="2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464496" y="4528432"/>
            <a:ext cx="4572000" cy="7727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 Black" pitchFamily="34" charset="0"/>
                <a:cs typeface="Arial" pitchFamily="34" charset="0"/>
              </a:rPr>
              <a:t>Связь ковалентная (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донорно-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акцепторная</a:t>
            </a:r>
            <a:r>
              <a:rPr lang="ru-RU" sz="2600" b="1" dirty="0" smtClean="0">
                <a:latin typeface="Arial Black" pitchFamily="34" charset="0"/>
                <a:cs typeface="Arial" pitchFamily="34" charset="0"/>
              </a:rPr>
              <a:t>)</a:t>
            </a:r>
            <a:endParaRPr lang="ru-RU" sz="2600" b="1" dirty="0">
              <a:latin typeface="Arial Black" pitchFamily="34" charset="0"/>
              <a:cs typeface="Arial" pitchFamily="34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3291290" y="4293096"/>
            <a:ext cx="828364" cy="390237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4322806" y="4388036"/>
            <a:ext cx="249194" cy="1139219"/>
          </a:xfrm>
          <a:prstGeom prst="straightConnector1">
            <a:avLst/>
          </a:prstGeom>
          <a:ln w="57150">
            <a:solidFill>
              <a:srgbClr val="00206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5744426" y="4192918"/>
            <a:ext cx="195726" cy="390237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7" name="Picture 9" descr="D:\диск D\01.03.16-домашние документы\Лаб. раб YES\Виртуальные лабораторные YES\Анимашки и картинки\Химия-картинки\Химическая связь\анимация\0046-025-Mekhanizmy-obrazovanija-kovalentnoj-svjazi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" y="4914820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23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307867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42844" y="-24"/>
            <a:ext cx="8858312" cy="15089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Алгоритм составления схемы образования ковалентной связи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</a:t>
            </a:r>
            <a:r>
              <a:rPr lang="ru-RU" sz="3600" b="1" spc="50" dirty="0" smtClean="0">
                <a:ln w="11430"/>
                <a:solidFill>
                  <a:srgbClr val="005DA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 примере </a:t>
            </a:r>
            <a:r>
              <a:rPr lang="ru-RU" sz="3600" b="1" spc="50" dirty="0">
                <a:ln w="11430"/>
                <a:solidFill>
                  <a:srgbClr val="005DA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3600" b="1" spc="50" baseline="-25000" dirty="0">
                <a:ln w="11430"/>
                <a:solidFill>
                  <a:srgbClr val="005DA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600" b="1" spc="50" dirty="0">
                <a:ln w="11430"/>
                <a:solidFill>
                  <a:srgbClr val="005DA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2" y="4500570"/>
            <a:ext cx="8691588" cy="229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28"/>
          <p:cNvSpPr/>
          <p:nvPr/>
        </p:nvSpPr>
        <p:spPr>
          <a:xfrm>
            <a:off x="1000100" y="4929198"/>
            <a:ext cx="928694" cy="428628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1357290" y="4714884"/>
            <a:ext cx="214314" cy="214314"/>
          </a:xfrm>
          <a:prstGeom prst="ellipse">
            <a:avLst/>
          </a:prstGeom>
          <a:noFill/>
          <a:ln w="28575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142844" y="5000636"/>
            <a:ext cx="285752" cy="285752"/>
          </a:xfrm>
          <a:prstGeom prst="ellipse">
            <a:avLst/>
          </a:prstGeom>
          <a:noFill/>
          <a:ln w="28575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1636984"/>
            <a:ext cx="871543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ru-RU" sz="28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Определяем вид связи между атомами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Определяем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электроотрицательности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элементов и их разность: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ЭО</a:t>
            </a:r>
            <a:r>
              <a:rPr lang="en-US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en-US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2,1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ЭО</a:t>
            </a:r>
            <a:r>
              <a:rPr lang="en-US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2,6</a:t>
            </a:r>
            <a:endParaRPr lang="ru-RU" sz="2800" b="1" u="sng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ΔЭО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|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2,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2,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6|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0,5</a:t>
            </a:r>
            <a:endParaRPr lang="ru-RU" sz="28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Связь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Н–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ковалентная полярная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так как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ΔЭО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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1,7.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731538" y="5808684"/>
            <a:ext cx="928694" cy="4286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072198" y="4714884"/>
            <a:ext cx="214314" cy="2143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42844" y="5857892"/>
            <a:ext cx="285752" cy="2857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42844" y="332656"/>
            <a:ext cx="8858312" cy="274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</a:t>
            </a:r>
            <a:r>
              <a:rPr lang="ru-RU" sz="29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Составляем электронные схемы и электронные формулы атомов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Водород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располагается в </a:t>
            </a:r>
            <a:r>
              <a:rPr lang="en-US" sz="2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периоде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у него </a:t>
            </a:r>
            <a:r>
              <a:rPr lang="ru-RU" sz="2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 энергетический уровень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в </a:t>
            </a:r>
            <a:r>
              <a:rPr lang="ru-RU" sz="29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 группе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главной подгруппе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 </a:t>
            </a:r>
            <a:r>
              <a:rPr lang="ru-RU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внешнем энергетическом уровне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 него </a:t>
            </a:r>
            <a:r>
              <a:rPr lang="ru-RU" sz="29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 электрон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2" y="4500570"/>
            <a:ext cx="8691588" cy="229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назад 2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Управляющая кнопка: домой 2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000100" y="4929198"/>
            <a:ext cx="928694" cy="428628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1357290" y="4714884"/>
            <a:ext cx="214314" cy="214314"/>
          </a:xfrm>
          <a:prstGeom prst="ellipse">
            <a:avLst/>
          </a:prstGeom>
          <a:noFill/>
          <a:ln w="28575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142844" y="5000636"/>
            <a:ext cx="285752" cy="285752"/>
          </a:xfrm>
          <a:prstGeom prst="ellipse">
            <a:avLst/>
          </a:prstGeom>
          <a:noFill/>
          <a:ln w="28575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6172" y="3171087"/>
            <a:ext cx="1519179" cy="112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6139908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292948"/>
            <a:ext cx="885831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Сера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располагается в </a:t>
            </a:r>
            <a:r>
              <a:rPr lang="en-US" sz="28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III</a:t>
            </a:r>
            <a:r>
              <a:rPr lang="ru-RU" sz="28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периоде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у неё </a:t>
            </a:r>
            <a:r>
              <a:rPr lang="ru-RU" sz="28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 энергетических уровня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в </a:t>
            </a: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VI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группе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главной подгруппе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внешнем энергетическом уровне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 неё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6 электронов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валентными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являются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 и р-электроны внешнего энергетического уровня –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3р</a:t>
            </a:r>
            <a:r>
              <a:rPr lang="ru-RU" sz="2800" b="1" baseline="30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(учитываем что сумма валентных электронов равна номеру группы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70" y="3323312"/>
            <a:ext cx="4905370" cy="1205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2" y="4500570"/>
            <a:ext cx="8691588" cy="229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5715008" y="5786454"/>
            <a:ext cx="1000132" cy="500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6072198" y="4714884"/>
            <a:ext cx="214314" cy="2143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42844" y="5857892"/>
            <a:ext cx="285752" cy="2857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5580112" y="4077072"/>
            <a:ext cx="93610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714488"/>
            <a:ext cx="8786874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Вспомним: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одна из задач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химии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изучение состава и строения веществ.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обычных условиях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только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благородных газов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находятся в одноатомном состоянии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т. е. состоят из отдельных атомов. Большинство же веществ построены из молекул, которые состоят из 2, 3, 4 и большего числа атомов. Из этого следует, что атомы благородных газов, в отличие от атомов остальных элементов, не соединяются друг с другом.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73390"/>
            <a:ext cx="8858312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Ковалентная связь</a:t>
            </a:r>
            <a:endParaRPr lang="ru-RU" sz="4000" b="1" dirty="0" smtClean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Понятие о валентности и химической связи</a:t>
            </a:r>
            <a:endParaRPr lang="ru-RU" sz="4000" b="1" dirty="0" smtClean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5319108"/>
            <a:ext cx="1533527" cy="135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32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5072074"/>
            <a:ext cx="98107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32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5429264"/>
            <a:ext cx="928694" cy="85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5572140"/>
            <a:ext cx="1021372" cy="971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327120"/>
            <a:ext cx="8858312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</a:t>
            </a:r>
            <a:r>
              <a:rPr lang="ru-RU" sz="28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Распределяем валентные электроны по </a:t>
            </a:r>
            <a:r>
              <a:rPr lang="ru-RU" sz="2800" b="1" u="sng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орбиталям</a:t>
            </a:r>
            <a:r>
              <a:rPr lang="ru-RU" sz="28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Вспомните: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валентные электроны каждого атома можно обозначить точками вокруг символа элемента. </a:t>
            </a:r>
          </a:p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Валентным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является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электрон.</a:t>
            </a:r>
          </a:p>
          <a:p>
            <a:pPr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Валентными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серы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являются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электроны внешнего энергетического уровня –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(Число неспаренных электронов можно подсчитать по формуле: 8 – 6 = 2).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247421"/>
            <a:ext cx="2254163" cy="98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301208"/>
            <a:ext cx="7594200" cy="126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4282" y="262038"/>
            <a:ext cx="8715436" cy="280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</a:t>
            </a:r>
            <a:r>
              <a:rPr lang="ru-RU" sz="28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Показываем взаимодействие атомов и составляем электронную и структурную формулы образовавшейся молекулы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indent="45085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 завершения внешнего электронного слоя атому серы не хватает двух электронов, поэтому при образовании молекулы 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возникают две пары общих электронов.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655" y="3087730"/>
            <a:ext cx="7269572" cy="275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084168" y="5426060"/>
            <a:ext cx="1787733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(-связи)</a:t>
            </a:r>
            <a:endParaRPr lang="ru-RU" sz="28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47863" y="5760780"/>
            <a:ext cx="2592289" cy="10525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(связь ковалентная полярная)</a:t>
            </a:r>
            <a:endParaRPr lang="ru-RU" sz="2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31625" y="1844824"/>
            <a:ext cx="203902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956" y="5229200"/>
            <a:ext cx="1624791" cy="149980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42844" y="281260"/>
            <a:ext cx="871543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ru-RU" sz="2800" b="1" u="sng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Определяем </a:t>
            </a:r>
            <a:r>
              <a:rPr lang="ru-RU" sz="28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смещение </a:t>
            </a:r>
            <a:r>
              <a:rPr lang="ru-RU" sz="2800" b="1" u="sng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электронной плотности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Общие электронные пары смещены в сторону атома серы, потому что он более электроотрицателен: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93025" y="3233588"/>
            <a:ext cx="871543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6. </a:t>
            </a:r>
            <a:r>
              <a:rPr lang="ru-RU" sz="28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Показываем перекрывание </a:t>
            </a:r>
            <a:r>
              <a:rPr lang="ru-RU" sz="2800" b="1" u="sng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орбиталей</a:t>
            </a:r>
            <a:r>
              <a:rPr lang="ru-RU" sz="28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при  образовании химической связи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образовании связи участвуют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</a:t>
            </a:r>
            <a:r>
              <a:rPr lang="ru-RU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орбитали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водорода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имеющие форму шара и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две р-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орбитали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серы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имеющие форму гантелей:</a:t>
            </a: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26967" y="44624"/>
            <a:ext cx="871543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Если нужно показать перекрывание </a:t>
            </a:r>
            <a:r>
              <a:rPr lang="ru-RU" sz="3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орбиталей</a:t>
            </a:r>
            <a:r>
              <a:rPr lang="ru-RU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вспомним</a:t>
            </a:r>
            <a:r>
              <a:rPr lang="ru-RU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что:</a:t>
            </a:r>
            <a:endParaRPr lang="ru-RU" sz="3000" b="1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1804237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2" t="46606" r="52126" b="45550"/>
          <a:stretch/>
        </p:blipFill>
        <p:spPr bwMode="auto">
          <a:xfrm>
            <a:off x="6732240" y="1268760"/>
            <a:ext cx="494675" cy="5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94" y="3971633"/>
            <a:ext cx="4143404" cy="88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978" y="1947764"/>
            <a:ext cx="6365238" cy="97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Прямоугольник 15"/>
          <p:cNvSpPr/>
          <p:nvPr/>
        </p:nvSpPr>
        <p:spPr>
          <a:xfrm>
            <a:off x="5796136" y="548680"/>
            <a:ext cx="2160240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Форма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орбиталей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668344" y="666157"/>
            <a:ext cx="1625133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4B58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Группа </a:t>
            </a:r>
            <a:endParaRPr lang="ru-RU" sz="2800" dirty="0">
              <a:solidFill>
                <a:srgbClr val="4B5834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84368" y="4194549"/>
            <a:ext cx="1224136" cy="4585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V A</a:t>
            </a:r>
            <a:endParaRPr lang="ru-RU" sz="28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68842" y="2076961"/>
            <a:ext cx="1224136" cy="4585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VII A</a:t>
            </a:r>
            <a:endParaRPr lang="ru-RU" sz="28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905298" y="3186437"/>
            <a:ext cx="1224136" cy="4585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VI A</a:t>
            </a:r>
            <a:endParaRPr lang="ru-RU" sz="28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9" t="43738" r="49730" b="40779"/>
          <a:stretch/>
        </p:blipFill>
        <p:spPr bwMode="auto">
          <a:xfrm>
            <a:off x="6588224" y="2872430"/>
            <a:ext cx="1124263" cy="11326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5" t="47029" r="42899" b="46721"/>
          <a:stretch/>
        </p:blipFill>
        <p:spPr bwMode="auto">
          <a:xfrm>
            <a:off x="5508104" y="2708920"/>
            <a:ext cx="360040" cy="1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2" t="46606" r="52126" b="45550"/>
          <a:stretch/>
        </p:blipFill>
        <p:spPr bwMode="auto">
          <a:xfrm>
            <a:off x="1403648" y="1701918"/>
            <a:ext cx="247338" cy="28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7"/>
          <p:cNvPicPr>
            <a:picLocks noChangeAspect="1" noChangeArrowheads="1"/>
          </p:cNvPicPr>
          <p:nvPr/>
        </p:nvPicPr>
        <p:blipFill rotWithShape="1">
          <a:blip r:embed="rId9" cstate="print"/>
          <a:srcRect b="52799"/>
          <a:stretch/>
        </p:blipFill>
        <p:spPr bwMode="auto">
          <a:xfrm>
            <a:off x="182388" y="5048697"/>
            <a:ext cx="5391425" cy="1777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5" t="47029" r="42899" b="46721"/>
          <a:stretch/>
        </p:blipFill>
        <p:spPr bwMode="auto">
          <a:xfrm>
            <a:off x="3056337" y="4653136"/>
            <a:ext cx="360040" cy="1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5" t="47029" r="42899" b="46721"/>
          <a:stretch/>
        </p:blipFill>
        <p:spPr bwMode="auto">
          <a:xfrm>
            <a:off x="3374515" y="4647527"/>
            <a:ext cx="360040" cy="1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5" t="47029" r="42899" b="46721"/>
          <a:stretch/>
        </p:blipFill>
        <p:spPr bwMode="auto">
          <a:xfrm>
            <a:off x="3722606" y="4647527"/>
            <a:ext cx="360040" cy="1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293" y="2113037"/>
            <a:ext cx="1362075" cy="5238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18" y="3861048"/>
            <a:ext cx="1428750" cy="11620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71629"/>
            <a:ext cx="4267373" cy="88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5" t="47029" r="42899" b="46721"/>
          <a:stretch/>
        </p:blipFill>
        <p:spPr bwMode="auto">
          <a:xfrm>
            <a:off x="3722606" y="3645024"/>
            <a:ext cx="360040" cy="1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5" t="47029" r="42899" b="46721"/>
          <a:stretch/>
        </p:blipFill>
        <p:spPr bwMode="auto">
          <a:xfrm>
            <a:off x="4072958" y="3645023"/>
            <a:ext cx="360040" cy="1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" name="Управляющая кнопка: назад 3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4" name="Управляющая кнопка: домой 33">
            <a:hlinkClick r:id="rId1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7164288" y="1307959"/>
            <a:ext cx="505010" cy="4585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</a:t>
            </a:r>
            <a:endParaRPr lang="ru-RU" sz="28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974410" y="2416903"/>
            <a:ext cx="505010" cy="4585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</a:t>
            </a:r>
            <a:endParaRPr lang="ru-RU" sz="28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850896" y="3068960"/>
            <a:ext cx="1836630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Две </a:t>
            </a:r>
            <a:r>
              <a:rPr lang="en-US" sz="24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</a:t>
            </a: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</a:t>
            </a:r>
            <a:r>
              <a:rPr lang="ru-RU" sz="2400" b="1" dirty="0" err="1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орбитали</a:t>
            </a: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4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626028" y="4093634"/>
            <a:ext cx="1836630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Три </a:t>
            </a:r>
            <a:r>
              <a:rPr lang="en-US" sz="24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</a:t>
            </a: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</a:t>
            </a:r>
            <a:r>
              <a:rPr lang="ru-RU" sz="2400" b="1" dirty="0" err="1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орбитали</a:t>
            </a: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4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5220072" y="3415729"/>
            <a:ext cx="1440160" cy="2301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5291966" y="4410659"/>
            <a:ext cx="1440160" cy="2301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42439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1438" y="62673"/>
            <a:ext cx="8929718" cy="932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Вещества молекулярного строения. </a:t>
            </a:r>
          </a:p>
          <a:p>
            <a:pPr algn="ctr">
              <a:lnSpc>
                <a:spcPct val="85000"/>
              </a:lnSpc>
            </a:pPr>
            <a:r>
              <a:rPr lang="ru-RU" sz="32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Закон постоянства состава</a:t>
            </a:r>
            <a:endParaRPr lang="ru-RU" sz="3200" dirty="0">
              <a:ln w="1905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65889" name="Picture 1" descr="D:\23.05.13-домашние документы\Виртуальные лекции 28.07.11\Химия\Основные законы\Постоянства состава\prou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3945" y="2571744"/>
            <a:ext cx="2860055" cy="42148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4" name="Прямоугольник 13"/>
          <p:cNvSpPr/>
          <p:nvPr/>
        </p:nvSpPr>
        <p:spPr>
          <a:xfrm>
            <a:off x="214282" y="1071546"/>
            <a:ext cx="871543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Вспомним: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закон    постоянства    состава    открыт    французским учёным Ж. Л. Прустом в 1799 –1806 гг.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15074" y="2500306"/>
            <a:ext cx="3000396" cy="4062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err="1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Жозеф-Луи</a:t>
            </a:r>
            <a:r>
              <a:rPr lang="ru-RU" sz="24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Пруст</a:t>
            </a:r>
            <a:endParaRPr lang="ru-RU" sz="2400" b="1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844" y="2214554"/>
            <a:ext cx="5929354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зависимости от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природы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частиц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(молекулы, атомы и др.), из которых построено вещество,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различают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молекуляр-ного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немолекулярного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строения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Вещества, в молекулах которых атомы связаны между собой </a:t>
            </a:r>
            <a:r>
              <a:rPr lang="ru-RU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ковалентными связями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обладают </a:t>
            </a:r>
            <a:r>
              <a:rPr lang="ru-RU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молекулярным строе-</a:t>
            </a:r>
            <a:r>
              <a:rPr lang="ru-RU" sz="27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нием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Именно молекулы являются носителями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-ких свойств этих веществ.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 descr="http://cs323431.vk.me/v323431507/3c00/I12D5VKvlS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5984" y="6209"/>
            <a:ext cx="4900618" cy="685179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7874" name="Picture 2" descr="D:\23.05.13-домашние документы\Виртуальные лекции 28.07.11\Химия\Агрегатное состояние\анимашки\molect (1)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629171"/>
            <a:ext cx="1800225" cy="1800225"/>
          </a:xfrm>
          <a:prstGeom prst="rect">
            <a:avLst/>
          </a:prstGeom>
          <a:noFill/>
        </p:spPr>
      </p:pic>
      <p:pic>
        <p:nvPicPr>
          <p:cNvPr id="207875" name="Picture 3" descr="D:\23.05.13-домашние документы\Виртуальные лекции 28.07.11\Химия\Агрегатное состояние\анимашки\molecv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714620"/>
            <a:ext cx="1800225" cy="1800225"/>
          </a:xfrm>
          <a:prstGeom prst="rect">
            <a:avLst/>
          </a:prstGeom>
          <a:noFill/>
        </p:spPr>
      </p:pic>
      <p:pic>
        <p:nvPicPr>
          <p:cNvPr id="207876" name="Picture 4" descr="D:\23.05.13-домашние документы\Лаб. раб YES\Виртуальные лабораторные YES\Анимашки и картинки\Химия\Агригатные состояния\molecg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914395"/>
            <a:ext cx="1800225" cy="1800225"/>
          </a:xfrm>
          <a:prstGeom prst="rect">
            <a:avLst/>
          </a:prstGeom>
          <a:noFill/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1643042" y="1643050"/>
            <a:ext cx="2428892" cy="714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643042" y="3429000"/>
            <a:ext cx="1071570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1785918" y="5286388"/>
            <a:ext cx="1000132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571736" y="1142984"/>
            <a:ext cx="12144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929190" y="1142984"/>
            <a:ext cx="13573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71406" y="33859"/>
            <a:ext cx="214314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Движение (колебание)   </a:t>
            </a:r>
            <a:r>
              <a:rPr lang="ru-RU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 </a:t>
            </a:r>
            <a:r>
              <a:rPr lang="ru-RU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воды</a:t>
            </a:r>
            <a:endParaRPr lang="ru-RU" sz="2500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rgbClr val="33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50" name="Picture 2" descr="http://www.stendzakaz.ru/images/school/k-hno/k-hno-4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7158" y="500042"/>
            <a:ext cx="8162925" cy="5715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9" name="Picture 7" descr="D:\23.05.13-домашние документы\Лаб. раб YES\Виртуальные лабораторные YES\Анимашки и картинки\Химия\Реакции\анимашки\atom_volcano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0500"/>
            <a:ext cx="1905000" cy="2857500"/>
          </a:xfrm>
          <a:prstGeom prst="rect">
            <a:avLst/>
          </a:prstGeom>
          <a:noFill/>
        </p:spPr>
      </p:pic>
      <p:pic>
        <p:nvPicPr>
          <p:cNvPr id="14" name="Picture 5" descr="D:\23.05.13-домашние документы\Лаб. раб YES\Виртуальные лабораторные YES\Анимашки и картинки\Вода, жидкости,\Рисунок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5429264"/>
            <a:ext cx="1714479" cy="1285860"/>
          </a:xfrm>
          <a:prstGeom prst="rect">
            <a:avLst/>
          </a:prstGeom>
          <a:noFill/>
        </p:spPr>
      </p:pic>
      <p:cxnSp>
        <p:nvCxnSpPr>
          <p:cNvPr id="16" name="Прямая со стрелкой 15"/>
          <p:cNvCxnSpPr/>
          <p:nvPr/>
        </p:nvCxnSpPr>
        <p:spPr>
          <a:xfrm rot="5400000" flipH="1" flipV="1">
            <a:off x="1714480" y="4214818"/>
            <a:ext cx="642942" cy="35719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214414" y="4714884"/>
            <a:ext cx="2435229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0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Молекулы воды Н</a:t>
            </a:r>
            <a:r>
              <a:rPr lang="ru-RU" sz="3000" b="1" baseline="-2500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 </a:t>
            </a:r>
            <a:endParaRPr lang="ru-RU" sz="3000" b="1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43108" y="5465406"/>
            <a:ext cx="2701486" cy="8925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Молекулы водорода Н</a:t>
            </a:r>
            <a:r>
              <a:rPr lang="ru-RU" sz="2600" b="1" baseline="-250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600" b="1" baseline="-2500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688265" y="6357958"/>
            <a:ext cx="4296049" cy="41242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Молекулы кислорода О</a:t>
            </a:r>
            <a:r>
              <a:rPr lang="ru-RU" sz="2600" b="1" baseline="-2500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600" b="1" baseline="-2500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rot="10800000" flipV="1">
            <a:off x="1428728" y="5929330"/>
            <a:ext cx="1643074" cy="214314"/>
          </a:xfrm>
          <a:prstGeom prst="straightConnector1">
            <a:avLst/>
          </a:prstGeom>
          <a:ln w="57150">
            <a:solidFill>
              <a:srgbClr val="33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10800000">
            <a:off x="714348" y="6643710"/>
            <a:ext cx="2357454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9444" name="Picture 4" descr="D:\23.05.13-домашние документы\Лаб. раб YES\Виртуальные лабораторные YES\Анимашки и картинки\Вода, жидкости,\Реки\0_38e18_4ffb4c87_XX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714620"/>
            <a:ext cx="1071565" cy="1071565"/>
          </a:xfrm>
          <a:prstGeom prst="rect">
            <a:avLst/>
          </a:prstGeom>
          <a:noFill/>
        </p:spPr>
      </p:pic>
      <p:pic>
        <p:nvPicPr>
          <p:cNvPr id="189445" name="Picture 5" descr="D:\23.05.13-домашние документы\Лаб. раб YES\Виртуальные лабораторные YES\Анимашки и картинки\Вода, жидкости,\Вода на листе и др\72917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2714620"/>
            <a:ext cx="2286000" cy="3048000"/>
          </a:xfrm>
          <a:prstGeom prst="rect">
            <a:avLst/>
          </a:prstGeom>
          <a:noFill/>
        </p:spPr>
      </p:pic>
      <p:pic>
        <p:nvPicPr>
          <p:cNvPr id="3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Прямоугольник 32"/>
          <p:cNvSpPr/>
          <p:nvPr/>
        </p:nvSpPr>
        <p:spPr>
          <a:xfrm>
            <a:off x="142844" y="-27384"/>
            <a:ext cx="885831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Молекулы имеют определённый качественный и количественный состав, поэтому чистые вещества молекулярного строения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подчиняются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закону постоянства состава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качественный и количественный состав соединений 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молекулярного строения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является постоянным независимо от способа получения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 flipV="1">
            <a:off x="3643306" y="3571876"/>
            <a:ext cx="1857388" cy="71438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3643306" y="4286256"/>
            <a:ext cx="2214578" cy="2071702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V="1">
            <a:off x="3643306" y="4214818"/>
            <a:ext cx="3571900" cy="71438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D:\23.05.13-домашние документы\Виртуальные лекции 28.07.11\Химия\анимашки ... разное\water_molecule_hg_clr (1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4927" y="2793851"/>
            <a:ext cx="3333750" cy="2219325"/>
          </a:xfrm>
          <a:prstGeom prst="rect">
            <a:avLst/>
          </a:prstGeom>
          <a:noFill/>
        </p:spPr>
      </p:pic>
      <p:cxnSp>
        <p:nvCxnSpPr>
          <p:cNvPr id="37" name="Прямая со стрелкой 36"/>
          <p:cNvCxnSpPr/>
          <p:nvPr/>
        </p:nvCxnSpPr>
        <p:spPr>
          <a:xfrm rot="10800000">
            <a:off x="1285852" y="4357694"/>
            <a:ext cx="571504" cy="35719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" name="Управляющая кнопка: назад 3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5" name="Управляющая кнопка: домой 34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2844" y="-24"/>
            <a:ext cx="8858312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Это один из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основных законов химии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Например, </a:t>
            </a:r>
            <a:r>
              <a:rPr lang="ru-RU" sz="2700" b="1" i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чистая </a:t>
            </a:r>
            <a:r>
              <a:rPr lang="ru-RU" sz="27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вода</a:t>
            </a:r>
            <a:r>
              <a:rPr lang="ru-RU" sz="2700" b="1" dirty="0" smtClean="0">
                <a:solidFill>
                  <a:srgbClr val="3366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7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700" b="1" baseline="-25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состоит из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кислорода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качественный состав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причём в молекуле воды на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 атом кислорода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всегда приходится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 атома водорода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количественный состав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 Молекулы воды независимо от способа получения и местонахождения (речная, дождевая, ключевая, морская вода) всегда имеют приведённый выше состав.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31" name="Picture 3" descr="D:\23.05.13-домашние документы\Лаб. раб YES\Виртуальные лабораторные YES\Анимашки и картинки\Вода, жидкости,\bxp60135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643314"/>
            <a:ext cx="922435" cy="1166803"/>
          </a:xfrm>
          <a:prstGeom prst="rect">
            <a:avLst/>
          </a:prstGeom>
          <a:noFill/>
        </p:spPr>
      </p:pic>
      <p:pic>
        <p:nvPicPr>
          <p:cNvPr id="48132" name="Picture 4" descr="D:\23.05.13-домашние документы\Лаб. раб YES\Виртуальные лабораторные YES\Анимашки и картинки\Вода, жидкости,\Вода на листе и др\72904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3429000"/>
            <a:ext cx="2286000" cy="3048000"/>
          </a:xfrm>
          <a:prstGeom prst="rect">
            <a:avLst/>
          </a:prstGeom>
          <a:noFill/>
        </p:spPr>
      </p:pic>
      <p:pic>
        <p:nvPicPr>
          <p:cNvPr id="48133" name="Picture 5" descr="D:\23.05.13-домашние документы\Лаб. раб YES\Виртуальные лабораторные YES\Анимашки и картинки\Вода, жидкости,\Капающая  вода\0_2ab6c_a609c9da_XXS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5500702"/>
            <a:ext cx="714375" cy="714375"/>
          </a:xfrm>
          <a:prstGeom prst="rect">
            <a:avLst/>
          </a:prstGeom>
          <a:noFill/>
        </p:spPr>
      </p:pic>
      <p:pic>
        <p:nvPicPr>
          <p:cNvPr id="48135" name="Picture 7" descr="D:\23.05.13-домашние документы\Лаб. раб YES\Виртуальные лабораторные YES\Анимашки и картинки\Вода, жидкости,\Капающая  вода\83d7b3badcaf58dd5baed49e77d2fe9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5715016"/>
            <a:ext cx="762000" cy="914400"/>
          </a:xfrm>
          <a:prstGeom prst="rect">
            <a:avLst/>
          </a:prstGeom>
          <a:noFill/>
        </p:spPr>
      </p:pic>
      <p:pic>
        <p:nvPicPr>
          <p:cNvPr id="48142" name="Picture 14" descr="D:\23.05.13-домашние документы\Лаб. раб YES\Виртуальные лабораторные YES\Анимашки и картинки\Вода, жидкости,\Море и др\72848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2" y="3810024"/>
            <a:ext cx="2286000" cy="3048000"/>
          </a:xfrm>
          <a:prstGeom prst="rect">
            <a:avLst/>
          </a:prstGeom>
          <a:noFill/>
        </p:spPr>
      </p:pic>
      <p:pic>
        <p:nvPicPr>
          <p:cNvPr id="48143" name="Picture 15" descr="D:\23.05.13-домашние документы\Лаб. раб YES\Виртуальные лабораторные YES\Анимашки и картинки\Вода, жидкости,\Фонтаны\raznoe161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5572140"/>
            <a:ext cx="952500" cy="952500"/>
          </a:xfrm>
          <a:prstGeom prst="rect">
            <a:avLst/>
          </a:prstGeom>
          <a:noFill/>
        </p:spPr>
      </p:pic>
      <p:cxnSp>
        <p:nvCxnSpPr>
          <p:cNvPr id="30" name="Прямая со стрелкой 29"/>
          <p:cNvCxnSpPr/>
          <p:nvPr/>
        </p:nvCxnSpPr>
        <p:spPr>
          <a:xfrm flipV="1">
            <a:off x="3929058" y="4357694"/>
            <a:ext cx="3286148" cy="142876"/>
          </a:xfrm>
          <a:prstGeom prst="straightConnector1">
            <a:avLst/>
          </a:prstGeom>
          <a:ln w="76200">
            <a:solidFill>
              <a:srgbClr val="33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16200000" flipH="1">
            <a:off x="3750463" y="4679165"/>
            <a:ext cx="1214446" cy="857256"/>
          </a:xfrm>
          <a:prstGeom prst="straightConnector1">
            <a:avLst/>
          </a:prstGeom>
          <a:ln w="76200">
            <a:solidFill>
              <a:srgbClr val="33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3929058" y="4000504"/>
            <a:ext cx="928694" cy="500066"/>
          </a:xfrm>
          <a:prstGeom prst="straightConnector1">
            <a:avLst/>
          </a:prstGeom>
          <a:ln w="76200">
            <a:solidFill>
              <a:srgbClr val="33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rot="5400000">
            <a:off x="3000364" y="4857760"/>
            <a:ext cx="1285884" cy="571504"/>
          </a:xfrm>
          <a:prstGeom prst="straightConnector1">
            <a:avLst/>
          </a:prstGeom>
          <a:ln w="76200">
            <a:solidFill>
              <a:srgbClr val="33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rot="10800000" flipV="1">
            <a:off x="1714480" y="4500570"/>
            <a:ext cx="2214578" cy="1500198"/>
          </a:xfrm>
          <a:prstGeom prst="straightConnector1">
            <a:avLst/>
          </a:prstGeom>
          <a:ln w="76200">
            <a:solidFill>
              <a:srgbClr val="33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3857620" y="4500570"/>
            <a:ext cx="2500330" cy="1643074"/>
          </a:xfrm>
          <a:prstGeom prst="straightConnector1">
            <a:avLst/>
          </a:prstGeom>
          <a:ln w="76200">
            <a:solidFill>
              <a:srgbClr val="33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6" descr="D:\23.05.13-домашние документы\Лаб. раб YES\Виртуальные лабораторные YES\Анимашки и картинки\Вода, жидкости,\Капающая  вода\120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0562" y="3429000"/>
            <a:ext cx="857250" cy="657225"/>
          </a:xfrm>
          <a:prstGeom prst="rect">
            <a:avLst/>
          </a:prstGeom>
          <a:noFill/>
        </p:spPr>
      </p:pic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D:\23.05.13-домашние документы\Лаб. раб YES\Виртуальные лабораторные YES\Анимашки и картинки\Огонь\4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3363"/>
            <a:ext cx="2857500" cy="244792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42844" y="334626"/>
            <a:ext cx="885831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Приведем еще один пример, древесный или каменный </a:t>
            </a:r>
            <a:r>
              <a:rPr lang="ru-RU" sz="2800" b="1" i="1" dirty="0" smtClean="0">
                <a:solidFill>
                  <a:srgbClr val="4B58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уголь</a:t>
            </a:r>
            <a:r>
              <a:rPr lang="ru-RU" sz="2800" b="1" dirty="0" smtClean="0">
                <a:solidFill>
                  <a:srgbClr val="3366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smtClean="0">
                <a:solidFill>
                  <a:srgbClr val="4B58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горит в присутствии </a:t>
            </a:r>
            <a:r>
              <a:rPr lang="ru-RU" sz="28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кислорода</a:t>
            </a:r>
            <a:r>
              <a:rPr lang="ru-RU" sz="2800" b="1" dirty="0" smtClean="0">
                <a:solidFill>
                  <a:srgbClr val="4B5834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baseline="-25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 При этом горение может быть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полным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когда образуется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оксид углерода (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IV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 СО</a:t>
            </a:r>
            <a:r>
              <a:rPr lang="ru-RU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или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неполным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когда образуется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оксид углерода (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 СО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В свою очередь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оксид углерода (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 СО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может прореагировать с кислородом с образованием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оксида углерода (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IV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 СО</a:t>
            </a:r>
            <a:r>
              <a:rPr lang="ru-RU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00496" y="3786190"/>
            <a:ext cx="3643338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3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baseline="-2500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 </a:t>
            </a:r>
            <a:r>
              <a:rPr lang="ru-RU" sz="3000" b="1" dirty="0" smtClean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</a:t>
            </a:r>
            <a:r>
              <a:rPr lang="ru-RU" sz="3000" b="1" baseline="-25000" dirty="0" smtClean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</a:p>
          <a:p>
            <a:pPr algn="ctr"/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3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baseline="-2500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 2</a:t>
            </a:r>
            <a:r>
              <a:rPr lang="ru-RU" sz="3000" b="1" dirty="0" smtClean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</a:t>
            </a:r>
            <a:r>
              <a:rPr lang="ru-RU" sz="3000" b="1" baseline="-25000" dirty="0" smtClean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0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7158" y="3595082"/>
            <a:ext cx="3079520" cy="5539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</a:t>
            </a:r>
            <a:r>
              <a:rPr lang="ru-RU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ru-RU" sz="30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3000" b="1" baseline="-2500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baseline="-25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ru-RU" sz="3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</a:t>
            </a:r>
            <a:r>
              <a:rPr lang="ru-RU" sz="3000" b="1" baseline="-2500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38378" y="5161018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endParaRPr lang="ru-RU" sz="3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21353" y="4437112"/>
            <a:ext cx="201048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600" b="1" dirty="0" smtClean="0">
                <a:ln w="11430"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600" b="1" dirty="0" smtClean="0">
                <a:ln w="11430"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n w="11430">
                  <a:noFill/>
                </a:ln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600" b="1" baseline="-25000" dirty="0" smtClean="0">
                <a:ln w="11430">
                  <a:noFill/>
                </a:ln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baseline="-25000" dirty="0" smtClean="0">
                <a:ln w="11430"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 …</a:t>
            </a:r>
            <a:endParaRPr lang="ru-RU" sz="2600" dirty="0">
              <a:ln w="1143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-24"/>
            <a:ext cx="8858312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Вспомним: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атомы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благородных газов</a:t>
            </a:r>
            <a:r>
              <a:rPr lang="ru-RU" sz="27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имеют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завершённый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восьмиэлектронный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а атом гелия –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двухэлектронный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внешний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энергетический уровень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Он является наиболее устойчивым (стабильным). Это и есть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причина </a:t>
            </a:r>
            <a:r>
              <a:rPr lang="ru-RU" sz="2700" b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одноатомности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 </a:t>
            </a: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благородных газов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Атомы других элементов стремятся приобрести электронную конфигурацию ближайшего благородного газа, т. е. перейти в наиболее устойчивое состояние. Такое стабильное состояние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приобретают, взаимодействуя между собой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в результате между ними возникает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химическая связь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4500570"/>
            <a:ext cx="8286775" cy="22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500958" y="5000636"/>
            <a:ext cx="714380" cy="12858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4214818"/>
            <a:ext cx="785850" cy="725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5429264"/>
            <a:ext cx="789758" cy="83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4786322"/>
            <a:ext cx="862492" cy="89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281260"/>
            <a:ext cx="885831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 обычных условиях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вещества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молекулярного строения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могут находиться в твёрдом (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иод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сахар С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11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жидком (вода Н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спирт С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ОН) или газообразном (хлор С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пропан С</a:t>
            </a:r>
            <a:r>
              <a:rPr lang="ru-RU" sz="28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8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состояниях.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 descr="D:\23.05.13-домашние документы\Виртуальные лекции 28.07.11\Химия\Вещества\сахар\сахар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5962" y="3229908"/>
            <a:ext cx="2071680" cy="20716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Прямоугольник 8"/>
          <p:cNvSpPr/>
          <p:nvPr/>
        </p:nvSpPr>
        <p:spPr>
          <a:xfrm>
            <a:off x="1188982" y="5191145"/>
            <a:ext cx="1596334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500" b="1" baseline="-3000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12</a:t>
            </a: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500" b="1" baseline="-3000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22</a:t>
            </a: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500" b="1" baseline="-3000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11</a:t>
            </a:r>
            <a:endParaRPr lang="ru-RU" sz="2500" b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7107" name="Picture 3" descr="D:\23.05.13-домашние документы\Лаб. раб YES\Виртуальные лабораторные YES\Анимашки и картинки\Химия\Галогены и др. для през\i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616" y="2347913"/>
            <a:ext cx="1646237" cy="11525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ик 13"/>
          <p:cNvSpPr/>
          <p:nvPr/>
        </p:nvSpPr>
        <p:spPr>
          <a:xfrm>
            <a:off x="1357290" y="2303874"/>
            <a:ext cx="39305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500" baseline="-30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7108" name="Picture 4" descr="D:\23.05.13-домашние документы\Лаб. раб YES\Виртуальные лабораторные YES\Анимашки и картинки\Химия\Галогены и др. для през\17_Cl-1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50527" y="2347913"/>
            <a:ext cx="2095493" cy="15716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1442" name="Picture 2" descr="Спирты - Картинка 13036/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4714884"/>
            <a:ext cx="2738432" cy="205012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Picture 5" descr="D:\23.05.13-домашние документы\Лаб. раб YES\Виртуальные лабораторные YES\Анимашки и картинки\Вода, жидкости,\Рисунок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4581128"/>
            <a:ext cx="1714479" cy="128586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3786182" y="4572008"/>
            <a:ext cx="784189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500" b="1" dirty="0" smtClean="0">
                <a:ln w="11430">
                  <a:solidFill>
                    <a:schemeClr val="bg1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500" b="1" baseline="-30000" dirty="0" smtClean="0">
                <a:ln w="11430">
                  <a:solidFill>
                    <a:schemeClr val="bg1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500" b="1" dirty="0" smtClean="0">
                <a:ln w="11430">
                  <a:solidFill>
                    <a:schemeClr val="bg1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endParaRPr lang="ru-RU" sz="2500" b="1" dirty="0">
              <a:ln w="11430">
                <a:solidFill>
                  <a:schemeClr val="bg1"/>
                </a:solidFill>
              </a:ln>
              <a:solidFill>
                <a:srgbClr val="33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" name="Picture 6" descr="D:\23.05.13-домашние документы\Лаб. раб YES\Виртуальные лабораторные YES\Анимашки и картинки\Воздух, газ, дым и др\Газ\23437-5328762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26" y="3500438"/>
            <a:ext cx="2000264" cy="2742217"/>
          </a:xfrm>
          <a:prstGeom prst="rect">
            <a:avLst/>
          </a:prstGeom>
          <a:noFill/>
        </p:spPr>
      </p:pic>
      <p:sp>
        <p:nvSpPr>
          <p:cNvPr id="2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23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beauchemin - water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5143500"/>
            <a:ext cx="3619500" cy="171450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071934" y="6500834"/>
            <a:ext cx="3357586" cy="357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928926" y="6572272"/>
            <a:ext cx="3286148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714480" y="6438678"/>
            <a:ext cx="4552080" cy="41934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твёрдое тело</a:t>
            </a: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500" b="1" dirty="0" smtClean="0">
                <a:ln w="11430">
                  <a:solidFill>
                    <a:srgbClr val="0070C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жидкость</a:t>
            </a: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 </a:t>
            </a:r>
            <a:r>
              <a:rPr lang="ru-RU" sz="2500" b="1" dirty="0" smtClean="0">
                <a:ln w="11430">
                  <a:solidFill>
                    <a:srgbClr val="7030A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газ</a:t>
            </a:r>
            <a:endParaRPr lang="ru-RU" sz="2500" b="1" dirty="0">
              <a:ln w="11430">
                <a:solidFill>
                  <a:srgbClr val="7030A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844" y="-24"/>
            <a:ext cx="8858312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Вспомним: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одно и то же вещество при разной температуре может существовать в трёх агрегатных состояниях: газообразном, жидком и твёрдом. Например, вода при обычных условиях представляет собой жидкость, при температуре выше 100 °С – газ (пар), а при температуре 0 °С затвердевает, превращаясь в лёд. В любом агрегатном состоянии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веществах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молекулярного строения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сохраняются молекулы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Так, вода и в твёрдом виде (лёд), и в жидком, и в виде пара состоит из молекул </a:t>
            </a:r>
            <a:r>
              <a:rPr lang="ru-RU" sz="27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700" b="1" baseline="-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86116" y="4214818"/>
            <a:ext cx="2435229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0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Вода (Н</a:t>
            </a:r>
            <a:r>
              <a:rPr lang="ru-RU" sz="3000" b="1" baseline="-2500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О) </a:t>
            </a:r>
            <a:endParaRPr lang="ru-RU" sz="3000" b="1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rot="5400000">
            <a:off x="3500430" y="4714884"/>
            <a:ext cx="785818" cy="642942"/>
          </a:xfrm>
          <a:prstGeom prst="straightConnector1">
            <a:avLst/>
          </a:prstGeom>
          <a:ln w="76200">
            <a:solidFill>
              <a:srgbClr val="33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6200000" flipH="1">
            <a:off x="4000496" y="4857760"/>
            <a:ext cx="857256" cy="428628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4214810" y="4643446"/>
            <a:ext cx="1428760" cy="71438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2514" name="Picture 2" descr="D:\23.05.13-домашние документы\Лаб. раб YES\Виртуальные лабораторные YES\Анимашки и картинки\Зима\снег 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5000636"/>
            <a:ext cx="714375" cy="714375"/>
          </a:xfrm>
          <a:prstGeom prst="rect">
            <a:avLst/>
          </a:prstGeom>
          <a:noFill/>
        </p:spPr>
      </p:pic>
      <p:cxnSp>
        <p:nvCxnSpPr>
          <p:cNvPr id="32" name="Прямая со стрелкой 31"/>
          <p:cNvCxnSpPr/>
          <p:nvPr/>
        </p:nvCxnSpPr>
        <p:spPr>
          <a:xfrm rot="10800000" flipV="1">
            <a:off x="2357422" y="4643446"/>
            <a:ext cx="2000264" cy="500066"/>
          </a:xfrm>
          <a:prstGeom prst="straightConnector1">
            <a:avLst/>
          </a:prstGeom>
          <a:ln w="76200">
            <a:solidFill>
              <a:srgbClr val="33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4214810" y="4643446"/>
            <a:ext cx="2714644" cy="28575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1571604" y="5643578"/>
            <a:ext cx="1141659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600" b="1" dirty="0" smtClean="0">
                <a:ln w="11430"/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t&lt;</a:t>
            </a:r>
            <a:r>
              <a:rPr lang="ru-RU" sz="2600" b="1" dirty="0" smtClean="0">
                <a:ln w="11430"/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0 °С</a:t>
            </a:r>
            <a:endParaRPr lang="ru-RU" sz="2600" b="1" dirty="0">
              <a:ln w="11430"/>
              <a:solidFill>
                <a:srgbClr val="33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429388" y="5715016"/>
            <a:ext cx="1513556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600" b="1" dirty="0" smtClean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t&gt;</a:t>
            </a:r>
            <a:r>
              <a:rPr lang="ru-RU" sz="2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100 °С</a:t>
            </a:r>
            <a:endParaRPr lang="ru-RU" sz="2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2518" name="Picture 6" descr="D:\23.05.13-домашние документы\Лаб. раб YES\Виртуальные лабораторные YES\Анимашки и картинки\Люди\Домашнее хозяйство, еда,\чай, кофе,\чайник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2795" y="4848238"/>
            <a:ext cx="466725" cy="43815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92519" name="Picture 7" descr="D:\23.05.13-домашние документы\Лаб. раб YES\Виртуальные лабораторные YES\Анимашки и картинки\Огонь\190516cbcaa89abc35b9272a4d56473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5072074"/>
            <a:ext cx="704850" cy="657225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0" y="4143380"/>
            <a:ext cx="2357422" cy="4924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100 °С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&gt;t&gt;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0 °С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6" name="Picture 6" descr="D:\23.05.13-домашние документы\Лаб. раб YES\Виртуальные лабораторные YES\Анимашки и картинки\Вода, жидкости,\Капающая  вода\12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0232" y="3929066"/>
            <a:ext cx="857250" cy="657225"/>
          </a:xfrm>
          <a:prstGeom prst="rect">
            <a:avLst/>
          </a:prstGeom>
          <a:noFill/>
        </p:spPr>
      </p:pic>
      <p:cxnSp>
        <p:nvCxnSpPr>
          <p:cNvPr id="27" name="Прямая со стрелкой 26"/>
          <p:cNvCxnSpPr/>
          <p:nvPr/>
        </p:nvCxnSpPr>
        <p:spPr>
          <a:xfrm rot="10800000">
            <a:off x="2571736" y="4429132"/>
            <a:ext cx="1643074" cy="214314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" name="Управляющая кнопка: назад 2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" name="Управляющая кнопка: домой 30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28596" y="1285860"/>
            <a:ext cx="414340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зависимости от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природы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частиц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(моле-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кулы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атомы и др.), из которых построено вещество,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различают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молекуляр-ного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немолекуляр-ного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строения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Вещества, в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молеку-лах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которых атомы связаны между собой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ковалентными 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связя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-ми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обладают </a:t>
            </a:r>
            <a:r>
              <a:rPr lang="ru-RU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молеку-лярным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строением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6314" y="1412776"/>
            <a:ext cx="3857652" cy="451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   </a:t>
            </a:r>
            <a:r>
              <a:rPr lang="ru-RU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постоян-ства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состава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от-крытый    француз-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ским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учёным Ж. Л. Прустом в 1799 –1806 гг.: 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качественный и количественный состав соединений </a:t>
            </a:r>
            <a:r>
              <a:rPr lang="ru-RU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молекулярного строе-</a:t>
            </a:r>
            <a:r>
              <a:rPr lang="ru-RU" sz="26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ния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является </a:t>
            </a:r>
            <a:r>
              <a:rPr lang="ru-RU" sz="2600" b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пос-тоянным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независимо от способа </a:t>
            </a:r>
            <a:r>
              <a:rPr lang="ru-RU" sz="2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получе-ния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34166"/>
            <a:ext cx="878687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Твёрдые вещества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как правило,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находятся 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кристаллическом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состоянии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В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кристалличес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-ких веществах частицы, образующие кристалл, находятся в строго определённых точках пространства. При соединении этих точек пересекающимися прямыми линиями образует-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пространственный каркас, который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назы-вают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кристаллической решёткой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Точки, в которых размещены частицы кристалла, называют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узлами решётки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6610" name="Picture 2" descr="D:\23.05.13-домашние документы\Лаб. раб YES\Виртуальные лабораторные YES\Анимашки и картинки\Химия\Кристаллы\ikr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71538" y="4071942"/>
            <a:ext cx="2857500" cy="1905000"/>
          </a:xfrm>
          <a:prstGeom prst="rect">
            <a:avLst/>
          </a:prstGeom>
          <a:noFill/>
        </p:spPr>
      </p:pic>
      <p:pic>
        <p:nvPicPr>
          <p:cNvPr id="196611" name="Picture 3" descr="D:\23.05.13-домашние документы\Виртуальные лекции 28.07.11\Химия\Вещества\соль\eaa71df19dd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714752"/>
            <a:ext cx="3143272" cy="23574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14" name="Прямая со стрелкой 13"/>
          <p:cNvCxnSpPr/>
          <p:nvPr/>
        </p:nvCxnSpPr>
        <p:spPr>
          <a:xfrm rot="10800000">
            <a:off x="3571868" y="5357826"/>
            <a:ext cx="1857388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214282" y="6072206"/>
            <a:ext cx="7000924" cy="7463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</a:t>
            </a: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онная</a:t>
            </a: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кристаллическая решётка поваренной соли (</a:t>
            </a:r>
            <a:r>
              <a:rPr lang="en-US" sz="2500" b="1" dirty="0" err="1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NaCl</a:t>
            </a: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</a:t>
            </a:r>
            <a:endParaRPr lang="ru-RU" sz="250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2428860" y="3714752"/>
            <a:ext cx="71438" cy="5715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750331" y="3762356"/>
            <a:ext cx="178595" cy="5239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6612" name="Picture 4" descr="D:\23.05.13-домашние документы\Виртуальные лекции 28.07.11\Химия\Вещества\соль\соль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3762356"/>
            <a:ext cx="1714512" cy="128588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22" name="Прямая со стрелкой 21"/>
          <p:cNvCxnSpPr/>
          <p:nvPr/>
        </p:nvCxnSpPr>
        <p:spPr>
          <a:xfrm rot="10800000" flipV="1">
            <a:off x="3643306" y="4500570"/>
            <a:ext cx="1500198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284915"/>
            <a:ext cx="878687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зависимости от вида частиц, расположенных в узлах кристаллической решётки, и от характера связи между ними различают четыре типа кристаллических решёток: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молекулярные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ионные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атомные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</a:t>
            </a:r>
            <a:r>
              <a:rPr lang="ru-RU" sz="2800" b="1" i="1" dirty="0" smtClean="0">
                <a:solidFill>
                  <a:srgbClr val="4B58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металлические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</p:txBody>
      </p:sp>
      <p:pic>
        <p:nvPicPr>
          <p:cNvPr id="197634" name="Picture 2" descr="D:\23.05.13-домашние документы\Химия цеолитов 07.06.12\Лекции\Кристаллические решетки\Кристаллическая решетка желез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15150" y="2571744"/>
            <a:ext cx="1428750" cy="13335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Прямоугольник 7"/>
          <p:cNvSpPr/>
          <p:nvPr/>
        </p:nvSpPr>
        <p:spPr>
          <a:xfrm>
            <a:off x="5778776" y="3957443"/>
            <a:ext cx="3293818" cy="14003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Металлическая</a:t>
            </a: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кристаллическая решетка железа (</a:t>
            </a:r>
            <a:r>
              <a:rPr lang="en-US" sz="25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</a:t>
            </a: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50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1407" y="4143380"/>
            <a:ext cx="3000395" cy="10995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Молекулярная</a:t>
            </a:r>
            <a:r>
              <a:rPr lang="ru-RU" sz="2400" b="1" i="1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кристаллическая решетка йода (</a:t>
            </a:r>
            <a:r>
              <a:rPr lang="en-US" sz="24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400" b="1" baseline="-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50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3" descr="D:\23.05.13-домашние документы\Лаб. раб YES\Виртуальные лабораторные YES\Анимашки и картинки\Химия\Галогены и др. для през\i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43" y="2564507"/>
            <a:ext cx="1646237" cy="11525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Прямоугольник 17"/>
          <p:cNvSpPr/>
          <p:nvPr/>
        </p:nvSpPr>
        <p:spPr>
          <a:xfrm>
            <a:off x="1249986" y="2492896"/>
            <a:ext cx="425116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5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500" b="1" spc="150" baseline="-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5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3000372"/>
            <a:ext cx="2501373" cy="12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0" name="Прямоугольник 19"/>
          <p:cNvSpPr/>
          <p:nvPr/>
        </p:nvSpPr>
        <p:spPr>
          <a:xfrm>
            <a:off x="4572000" y="2895897"/>
            <a:ext cx="1375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Алмазы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43108" y="6000768"/>
            <a:ext cx="5143536" cy="7463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Атомная</a:t>
            </a: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кристаллическая решетка алмаза (С)</a:t>
            </a:r>
            <a:endParaRPr lang="ru-RU" sz="250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8372" name="Picture 4" descr="Новая страница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67132" y="4357694"/>
            <a:ext cx="1905000" cy="1581151"/>
          </a:xfrm>
          <a:prstGeom prst="rect">
            <a:avLst/>
          </a:prstGeom>
          <a:noFill/>
        </p:spPr>
      </p:pic>
      <p:pic>
        <p:nvPicPr>
          <p:cNvPr id="1026" name="Picture 2" descr="D:\23.05.13-домашние документы\Лаб. раб YES\Виртуальные лабораторные YES\Анимашки и картинки\Химия\Кристаллы\молекулярные\галогены\I2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24003" y="2750046"/>
            <a:ext cx="1590675" cy="1543050"/>
          </a:xfrm>
          <a:prstGeom prst="rect">
            <a:avLst/>
          </a:prstGeom>
          <a:noFill/>
        </p:spPr>
      </p:pic>
      <p:sp>
        <p:nvSpPr>
          <p:cNvPr id="2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23">
            <a:hlinkClick r:id="rId11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http://900igr.net/datai/informatika/Formy-predstavlenija-modelej/0015-012-Kristallicheskie-reshet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37929" y="0"/>
            <a:ext cx="5005839" cy="6858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364386"/>
            <a:ext cx="8786874" cy="256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Молекулярными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называют  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кристаллические   решётки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  в узлах которых расположены полярные (Н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НС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или неполярные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молекулы, связанные между собой более слабыми межмолекулярными силами, чем ковалентные связи между атомами внутри молекулы.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406" y="6000768"/>
            <a:ext cx="2928958" cy="7463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Кристаллическая решетка льда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rgbClr val="33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48" name="Picture 4" descr="Почему снежинка шестиконечная?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5" y="3876056"/>
            <a:ext cx="2500330" cy="212471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7349" name="Picture 5" descr="D:\23.05.13-домашние документы\Лаб. раб YES\Виртуальные лабораторные YES\Анимашки и картинки\Химия\Кристаллы\молекулярные\HCl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57488" y="2714620"/>
            <a:ext cx="1785950" cy="200077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7351" name="Picture 7" descr="http://perst.issp.ras.ru/Control/Inform/perst/2006/6_19/06_19_2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43570" y="2643182"/>
            <a:ext cx="2638425" cy="24384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ик 13"/>
          <p:cNvSpPr/>
          <p:nvPr/>
        </p:nvSpPr>
        <p:spPr>
          <a:xfrm>
            <a:off x="7786710" y="4643446"/>
            <a:ext cx="567784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33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29190" y="5072074"/>
            <a:ext cx="3786182" cy="107337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Твердый  кислород, образующийся при больших давлениях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rgbClr val="33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55" name="Picture 11" descr="http://www.alhimik.ru/stroenie/ris/reshioda-new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24201" y="5000636"/>
            <a:ext cx="1590675" cy="1543051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4500562" y="6215082"/>
            <a:ext cx="401072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 descr="Строение кристаллического веществ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28926" y="4357694"/>
            <a:ext cx="2563830" cy="23074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8" name="Прямоугольник 7"/>
          <p:cNvSpPr/>
          <p:nvPr/>
        </p:nvSpPr>
        <p:spPr>
          <a:xfrm>
            <a:off x="4643438" y="6143644"/>
            <a:ext cx="896399" cy="5078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7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en-US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lang="ru-RU" sz="27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2</a:t>
            </a:r>
            <a:endParaRPr lang="ru-RU" sz="2700" b="1" dirty="0">
              <a:ln w="11430"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241592"/>
            <a:ext cx="8786874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Молекулярную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кристаллическую решётку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имеют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практически 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все </a:t>
            </a:r>
            <a:r>
              <a:rPr lang="ru-RU" sz="2700" b="1" i="1" dirty="0" smtClean="0">
                <a:solidFill>
                  <a:srgbClr val="4B58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органические вещества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твёрдом состоянии (глюкоза, сахар, парафин, лимонная кислота, спирт, эфир и т. д.). Общее число </a:t>
            </a:r>
            <a:r>
              <a:rPr lang="ru-RU" sz="27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неорганических веществ</a:t>
            </a:r>
            <a:r>
              <a:rPr lang="ru-RU" sz="27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 молекулярной решёткой </a:t>
            </a: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невелико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Периодической системе элементы, образующие простые вещества с молекулярной решёткой, располагаются в конце малых и больших периодов. Из сложных веществ это, например,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хлороводород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НС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сероводород 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аммиак N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углекислый газ С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др.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00034" y="71414"/>
            <a:ext cx="8072494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Простые вещества, имеющие молекулярную решётку</a:t>
            </a:r>
            <a:endParaRPr lang="ru-RU" sz="3600" b="1" dirty="0">
              <a:ln w="1905">
                <a:solidFill>
                  <a:schemeClr val="accent2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71472" y="1334458"/>
          <a:ext cx="8072493" cy="28803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607591"/>
                <a:gridCol w="1619547"/>
                <a:gridCol w="1619547"/>
                <a:gridCol w="1612904"/>
                <a:gridCol w="1612904"/>
              </a:tblGrid>
              <a:tr h="20129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cs typeface="Arial" pitchFamily="34" charset="0"/>
                        </a:rPr>
                        <a:t>Период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cs typeface="Arial" pitchFamily="34" charset="0"/>
                        </a:rPr>
                        <a:t>Группа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49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cs typeface="Arial" pitchFamily="34" charset="0"/>
                        </a:rPr>
                        <a:t>V </a:t>
                      </a:r>
                      <a:r>
                        <a:rPr lang="ru-RU" sz="2700" b="1" dirty="0">
                          <a:latin typeface="Arial" pitchFamily="34" charset="0"/>
                          <a:cs typeface="Arial" pitchFamily="34" charset="0"/>
                        </a:rPr>
                        <a:t>А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700" b="1">
                          <a:latin typeface="Arial" pitchFamily="34" charset="0"/>
                          <a:cs typeface="Arial" pitchFamily="34" charset="0"/>
                        </a:rPr>
                        <a:t>VI </a:t>
                      </a:r>
                      <a:r>
                        <a:rPr lang="ru-RU" sz="2700" b="1">
                          <a:latin typeface="Arial" pitchFamily="34" charset="0"/>
                          <a:cs typeface="Arial" pitchFamily="34" charset="0"/>
                        </a:rPr>
                        <a:t>А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700" b="1">
                          <a:latin typeface="Arial" pitchFamily="34" charset="0"/>
                          <a:cs typeface="Arial" pitchFamily="34" charset="0"/>
                        </a:rPr>
                        <a:t>VII </a:t>
                      </a:r>
                      <a:r>
                        <a:rPr lang="ru-RU" sz="2700" b="1">
                          <a:latin typeface="Arial" pitchFamily="34" charset="0"/>
                          <a:cs typeface="Arial" pitchFamily="34" charset="0"/>
                        </a:rPr>
                        <a:t>А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700" b="1">
                          <a:latin typeface="Arial" pitchFamily="34" charset="0"/>
                          <a:cs typeface="Arial" pitchFamily="34" charset="0"/>
                        </a:rPr>
                        <a:t>VIII </a:t>
                      </a:r>
                      <a:r>
                        <a:rPr lang="ru-RU" sz="2700" b="1">
                          <a:latin typeface="Arial" pitchFamily="34" charset="0"/>
                          <a:cs typeface="Arial" pitchFamily="34" charset="0"/>
                        </a:rPr>
                        <a:t>А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197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>
                          <a:latin typeface="Arial" pitchFamily="34" charset="0"/>
                          <a:cs typeface="Arial" pitchFamily="34" charset="0"/>
                        </a:rPr>
                        <a:t>(Н</a:t>
                      </a:r>
                      <a:r>
                        <a:rPr lang="en-US" sz="2700" b="1" baseline="-2500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700" b="1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>
                          <a:latin typeface="Arial" pitchFamily="34" charset="0"/>
                          <a:cs typeface="Arial" pitchFamily="34" charset="0"/>
                        </a:rPr>
                        <a:t>Не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700" b="1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ru-RU" sz="2700" b="1" baseline="-2500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700" b="1" baseline="-250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r>
                        <a:rPr lang="ru-RU" sz="2700" b="1" baseline="-250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700" b="1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ru-RU" sz="2700" b="1"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>
                          <a:latin typeface="Arial" pitchFamily="34" charset="0"/>
                          <a:cs typeface="Arial" pitchFamily="34" charset="0"/>
                        </a:rPr>
                        <a:t>Р</a:t>
                      </a:r>
                      <a:r>
                        <a:rPr lang="ru-RU" sz="2700" b="1" baseline="-2500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700" b="1"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lang="ru-RU" sz="2700" b="1" baseline="-2500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en-US" sz="2700" b="1" dirty="0"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  <a:r>
                        <a:rPr lang="ru-RU" sz="2700" b="1" baseline="-250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cs typeface="Arial" pitchFamily="34" charset="0"/>
                        </a:rPr>
                        <a:t>А</a:t>
                      </a:r>
                      <a:r>
                        <a:rPr lang="en-US" sz="2700" b="1" dirty="0"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12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>
                          <a:latin typeface="Arial" pitchFamily="34" charset="0"/>
                          <a:cs typeface="Arial" pitchFamily="34" charset="0"/>
                        </a:rPr>
                        <a:t>В</a:t>
                      </a:r>
                      <a:r>
                        <a:rPr lang="en-US" sz="2700" b="1"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r>
                        <a:rPr lang="ru-RU" sz="2700" b="1" baseline="-2500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cs typeface="Arial" pitchFamily="34" charset="0"/>
                        </a:rPr>
                        <a:t>Kr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700" b="1"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lang="ru-RU" sz="2700" b="1" baseline="-2500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>
                          <a:latin typeface="Arial" pitchFamily="34" charset="0"/>
                          <a:cs typeface="Arial" pitchFamily="34" charset="0"/>
                        </a:rPr>
                        <a:t>Хе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95536" y="1467851"/>
            <a:ext cx="4032448" cy="315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Твёрдые вещества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как правило,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находя-</a:t>
            </a:r>
            <a:r>
              <a:rPr lang="ru-RU" sz="2600" b="1" u="sng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тся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кристаллическом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состоянии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В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кристал-лических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веществах частицы, образующие кристалл, находятся в строго определённых точках пространства.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3438" y="1268760"/>
            <a:ext cx="4000528" cy="417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соединении этих точек пересекаю-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щимися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прямыми линиями образуется пространственный каркас, который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назы-вают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кристалличес</a:t>
            </a:r>
            <a:r>
              <a:rPr lang="ru-RU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-кой решёткой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Точки, в которых размещены частицы кристалла, называют </a:t>
            </a:r>
            <a:r>
              <a:rPr lang="ru-RU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узлами решётки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600" dirty="0"/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1406" y="309013"/>
            <a:ext cx="8929750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Химическая связь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это силы взаимодействия, которые соединяют отдельные атомы в молекулы, ионы, кристаллы.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Способность атома элемента образовывать химические связи с другими атомами называют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валентностью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Значение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валентности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атома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определяется </a:t>
            </a:r>
            <a:r>
              <a:rPr lang="ru-RU" sz="2700" b="1" u="sng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числом химических связей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которые данный атом образует с другими атомами. В образовании химической связи принимают участие только валентные электроны атома.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357694"/>
            <a:ext cx="109537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3011" name="Picture 3" descr="D:\23.05.13-домашние документы\Лаб. раб YES\Виртуальные лабораторные YES\Анимашки и картинки\Химия\Атомы и молекулы\30cf8cf71e9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5214950"/>
            <a:ext cx="1214446" cy="118003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3012" name="Picture 4" descr="D:\23.05.13-домашние документы\Лаб. раб YES\Виртуальные лабораторные YES\Анимашки и картинки\Химия\Атомы и молекулы\1307224836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357694"/>
            <a:ext cx="1500198" cy="14040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3013" name="Picture 5" descr="D:\23.05.13-домашние документы\Лаб. раб YES\Виртуальные лабораторные YES\Анимашки и картинки\Химия\Атомы и молекулы\g3_7_9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5072074"/>
            <a:ext cx="1743078" cy="16546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3014" name="Picture 6" descr="D:\23.05.13-домашние документы\Лаб. раб YES\Виртуальные лабораторные YES\Анимашки и картинки\Химия\Атомы и молекулы\Литий-кали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4643446"/>
            <a:ext cx="1262322" cy="12815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39552" y="1357298"/>
            <a:ext cx="3961010" cy="451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зависимости от вида частиц,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располо-женных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узлах кристаллической ре-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шётки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и от характера связи между ними различают четыре типа кристаллических решёток: </a:t>
            </a:r>
          </a:p>
          <a:p>
            <a:pPr marL="357188" lvl="0" indent="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молекулярные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357188" lvl="0" indent="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ионные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357188" lvl="0" indent="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атомные</a:t>
            </a:r>
          </a:p>
          <a:p>
            <a:pPr marL="357188" lvl="0" indent="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600" b="1" i="1" dirty="0" smtClean="0">
                <a:solidFill>
                  <a:srgbClr val="4B58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металлические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714876" y="2581284"/>
          <a:ext cx="3929090" cy="213360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928694"/>
                <a:gridCol w="750099"/>
                <a:gridCol w="750099"/>
                <a:gridCol w="750099"/>
                <a:gridCol w="750099"/>
              </a:tblGrid>
              <a:tr h="20129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Период</a:t>
                      </a:r>
                      <a:endParaRPr lang="ru-RU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Группа</a:t>
                      </a:r>
                      <a:endParaRPr lang="ru-RU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49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/>
                        <a:t>V </a:t>
                      </a:r>
                      <a:r>
                        <a:rPr lang="ru-RU" sz="2000" b="1" dirty="0"/>
                        <a:t>А</a:t>
                      </a:r>
                      <a:endParaRPr lang="ru-RU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/>
                        <a:t>VI </a:t>
                      </a:r>
                      <a:r>
                        <a:rPr lang="ru-RU" sz="2000" b="1" dirty="0"/>
                        <a:t>А</a:t>
                      </a:r>
                      <a:endParaRPr lang="ru-RU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/>
                        <a:t>VII </a:t>
                      </a:r>
                      <a:r>
                        <a:rPr lang="ru-RU" sz="2000" b="1"/>
                        <a:t>А</a:t>
                      </a:r>
                      <a:endParaRPr lang="ru-RU" sz="2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/>
                        <a:t>VIII </a:t>
                      </a:r>
                      <a:r>
                        <a:rPr lang="ru-RU" sz="2000" b="1"/>
                        <a:t>А</a:t>
                      </a:r>
                      <a:endParaRPr lang="ru-RU" sz="2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</a:tr>
              <a:tr h="2197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/>
                        <a:t>1</a:t>
                      </a:r>
                      <a:endParaRPr lang="ru-RU" sz="2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(Н</a:t>
                      </a:r>
                      <a:r>
                        <a:rPr lang="en-US" sz="2000" b="1" baseline="-25000" dirty="0"/>
                        <a:t>2</a:t>
                      </a:r>
                      <a:r>
                        <a:rPr lang="ru-RU" sz="2000" b="1" dirty="0"/>
                        <a:t>)</a:t>
                      </a:r>
                      <a:endParaRPr lang="ru-RU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/>
                        <a:t>Не</a:t>
                      </a:r>
                      <a:endParaRPr lang="ru-RU" sz="2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</a:tr>
              <a:tr h="1892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/>
                        <a:t>2</a:t>
                      </a:r>
                      <a:endParaRPr lang="ru-RU" sz="2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/>
                        <a:t>N</a:t>
                      </a:r>
                      <a:r>
                        <a:rPr lang="ru-RU" sz="2000" b="1" baseline="-25000"/>
                        <a:t>2</a:t>
                      </a:r>
                      <a:endParaRPr lang="ru-RU" sz="2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/>
                        <a:t>O</a:t>
                      </a:r>
                      <a:r>
                        <a:rPr lang="ru-RU" sz="2000" b="1" baseline="-25000" dirty="0"/>
                        <a:t>2</a:t>
                      </a:r>
                      <a:endParaRPr lang="ru-RU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/>
                        <a:t>F</a:t>
                      </a:r>
                      <a:r>
                        <a:rPr lang="ru-RU" sz="2000" b="1" baseline="-25000" dirty="0"/>
                        <a:t>2</a:t>
                      </a:r>
                      <a:endParaRPr lang="ru-RU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/>
                        <a:t>N</a:t>
                      </a:r>
                      <a:r>
                        <a:rPr lang="ru-RU" sz="2000" b="1" dirty="0"/>
                        <a:t>е</a:t>
                      </a:r>
                      <a:endParaRPr lang="ru-RU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</a:tr>
              <a:tr h="198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/>
                        <a:t>3</a:t>
                      </a:r>
                      <a:endParaRPr lang="ru-RU" sz="2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/>
                        <a:t>Р</a:t>
                      </a:r>
                      <a:r>
                        <a:rPr lang="ru-RU" sz="2000" b="1" baseline="-25000"/>
                        <a:t>4</a:t>
                      </a:r>
                      <a:endParaRPr lang="ru-RU" sz="2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/>
                        <a:t>S</a:t>
                      </a:r>
                      <a:r>
                        <a:rPr lang="ru-RU" sz="2000" b="1" baseline="-25000" dirty="0"/>
                        <a:t>8</a:t>
                      </a:r>
                      <a:endParaRPr lang="ru-RU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С</a:t>
                      </a:r>
                      <a:r>
                        <a:rPr lang="en-US" sz="2000" b="1" dirty="0"/>
                        <a:t>l</a:t>
                      </a:r>
                      <a:r>
                        <a:rPr lang="ru-RU" sz="2000" b="1" baseline="-25000" dirty="0"/>
                        <a:t>2</a:t>
                      </a:r>
                      <a:endParaRPr lang="ru-RU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А</a:t>
                      </a:r>
                      <a:r>
                        <a:rPr lang="en-US" sz="2000" b="1" dirty="0"/>
                        <a:t>r</a:t>
                      </a:r>
                      <a:endParaRPr lang="ru-RU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</a:tr>
              <a:tr h="2012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/>
                        <a:t>4</a:t>
                      </a:r>
                      <a:endParaRPr lang="ru-RU" sz="2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В</a:t>
                      </a:r>
                      <a:r>
                        <a:rPr lang="en-US" sz="2000" b="1" dirty="0"/>
                        <a:t>r</a:t>
                      </a:r>
                      <a:r>
                        <a:rPr lang="ru-RU" sz="2000" b="1" baseline="-25000" dirty="0"/>
                        <a:t>2</a:t>
                      </a:r>
                      <a:endParaRPr lang="ru-RU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/>
                        <a:t>Kr</a:t>
                      </a:r>
                      <a:endParaRPr lang="ru-RU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</a:tr>
              <a:tr h="213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5</a:t>
                      </a:r>
                      <a:endParaRPr lang="ru-RU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/>
                        <a:t>I</a:t>
                      </a:r>
                      <a:r>
                        <a:rPr lang="ru-RU" sz="2000" b="1" baseline="-25000" dirty="0"/>
                        <a:t>2</a:t>
                      </a:r>
                      <a:endParaRPr lang="ru-RU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/>
                        <a:t>Хе</a:t>
                      </a:r>
                      <a:endParaRPr lang="ru-RU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4643438" y="1285860"/>
            <a:ext cx="4071934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Простые вещества, имеющие молекулярную решётку</a:t>
            </a:r>
            <a:endParaRPr lang="ru-RU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609222" y="71414"/>
            <a:ext cx="3677290" cy="61555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ln w="10541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Ионная связь</a:t>
            </a:r>
            <a:endParaRPr lang="ru-RU" sz="4000" b="1" dirty="0" smtClean="0">
              <a:ln w="10541" cmpd="sng">
                <a:solidFill>
                  <a:srgbClr val="C00000"/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77" name="Picture 1" descr="D:\23.05.13-домашние документы\Лаб. раб YES\Виртуальные лабораторные YES\Анимашки и картинки\Химия\Химическая связь\анимация\408551240633053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8722" y="4919683"/>
            <a:ext cx="2876550" cy="1438275"/>
          </a:xfrm>
          <a:prstGeom prst="rect">
            <a:avLst/>
          </a:prstGeom>
          <a:noFill/>
        </p:spPr>
      </p:pic>
      <p:pic>
        <p:nvPicPr>
          <p:cNvPr id="57346" name="Picture 2" descr="Вальтер Коссел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72074"/>
            <a:ext cx="1339445" cy="17859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7" name="Прямоугольник 16"/>
          <p:cNvSpPr/>
          <p:nvPr/>
        </p:nvSpPr>
        <p:spPr>
          <a:xfrm>
            <a:off x="107504" y="692696"/>
            <a:ext cx="8893652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Теорию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ионной связи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разработал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1916 г. немецкий учёный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В.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Коссель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Согласно теории ионной связи, атомы приобретают электронную конфигурацию атома благородного газа двумя путями: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357188" lvl="0" indent="-357188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отдачей электронов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 внешнего уровня. Атом при этом приобретает электронную конфигурацию атома стоящего перед ним благородного газа;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357188" lvl="0" indent="-357188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2)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принятием электронов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внешний уровень. В результате атом приобретает электронную конфигурацию атома стоящего за ним благородного газа</a:t>
            </a:r>
            <a:r>
              <a:rPr lang="ru-RU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57290" y="6357958"/>
            <a:ext cx="4352153" cy="419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500" b="1" dirty="0" err="1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Коссель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en-US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Kossel),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Вальтер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23.05.13-домашние документы\Лаб. раб YES\Виртуальные лабораторные YES\Анимашки и картинки\Химия\Химическая связь\анимация\schema_0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5000636"/>
            <a:ext cx="2857500" cy="1428750"/>
          </a:xfrm>
          <a:prstGeom prst="rect">
            <a:avLst/>
          </a:prstGeom>
          <a:noFill/>
        </p:spPr>
      </p:pic>
      <p:pic>
        <p:nvPicPr>
          <p:cNvPr id="56322" name="Picture 2" descr="Схема образования ионов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4714884"/>
            <a:ext cx="2786082" cy="20895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Прямоугольник 15"/>
          <p:cNvSpPr/>
          <p:nvPr/>
        </p:nvSpPr>
        <p:spPr>
          <a:xfrm>
            <a:off x="142844" y="-24"/>
            <a:ext cx="8858312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Вспомните: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способностью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отдавать электроны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обладают атомы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металлов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(атому металла легче отдать 1, 2, 3 электрона, чем присоединить 7, 6, 5), а </a:t>
            </a: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принимать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атомы </a:t>
            </a: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неметаллов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(атому неметалла легче присоединить 1, 2, 3 электрона, чем отдать 7, 6, 5).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Теряя или приобретая электроны, атомы превращаются в заряженные частицы, так как после этого число электронов уже не равно заряду ядра атома.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Заряженные частицы, в которые превращаются нейтральные атомы в результате отдачи или присоединения электронов, называют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ионами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42844" y="-24"/>
            <a:ext cx="8858312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Атомы металлов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отдавая электроны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внешнего слоя,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превращаются 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положительно заряженные ионы, заряд которых численно равен количеству отданных электронов.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Например,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натрий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располагается в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III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периоде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у него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 энергетических уровня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в </a:t>
            </a: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группе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главной подгруппе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внешнем энергетическом уровне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 него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 электрон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11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2ē 8ē 1ē –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→  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11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800" b="1" baseline="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2ē 8ē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9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4005064"/>
            <a:ext cx="5096297" cy="82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191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053" y="5000636"/>
            <a:ext cx="8410599" cy="177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3" name="Скругленный прямоугольник 22"/>
          <p:cNvSpPr/>
          <p:nvPr/>
        </p:nvSpPr>
        <p:spPr>
          <a:xfrm>
            <a:off x="1000100" y="6215082"/>
            <a:ext cx="1000132" cy="500042"/>
          </a:xfrm>
          <a:prstGeom prst="round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429520" y="5786454"/>
            <a:ext cx="1000132" cy="50006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14612" y="500042"/>
            <a:ext cx="2857520" cy="1031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1571612"/>
          <a:ext cx="8286808" cy="8229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849122"/>
                <a:gridCol w="294018"/>
                <a:gridCol w="2000250"/>
                <a:gridCol w="197305"/>
                <a:gridCol w="1617588"/>
                <a:gridCol w="342430"/>
                <a:gridCol w="1986095"/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Атом</a:t>
                      </a: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 натрия  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Ион</a:t>
                      </a: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 натрия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Число протонов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=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числу электронов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Число протонов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&gt;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числа электронов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191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844" y="71414"/>
            <a:ext cx="8858312" cy="432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11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2ē 8ē 1ē –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ē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→  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11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600" b="1" baseline="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2ē 8ē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053" y="5000636"/>
            <a:ext cx="8410599" cy="177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3" name="Скругленный прямоугольник 22"/>
          <p:cNvSpPr/>
          <p:nvPr/>
        </p:nvSpPr>
        <p:spPr>
          <a:xfrm>
            <a:off x="1000100" y="6215082"/>
            <a:ext cx="1000132" cy="500042"/>
          </a:xfrm>
          <a:prstGeom prst="round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429520" y="5786454"/>
            <a:ext cx="1000132" cy="50006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42844" y="2357430"/>
            <a:ext cx="8858312" cy="281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 примера следует, что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натрия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отдавая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один электрон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внешнего слоя,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приобретает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электронную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структуру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атома </a:t>
            </a: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благородного газа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неона (</a:t>
            </a:r>
            <a:r>
              <a:rPr lang="ru-RU" sz="2600" b="1" baseline="-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lang="en-US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2ē 8ē) и превращается в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натрия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ru-RU" sz="2600" b="1" baseline="-30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11</a:t>
            </a:r>
            <a:r>
              <a:rPr lang="en-US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600" b="1" baseline="30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2ē 8ē. Но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натрия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имея одинаковую с атомом неона электронную структуру,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отличается от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последнего тем, что </a:t>
            </a:r>
            <a:r>
              <a:rPr lang="ru-RU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имеет положительный заряд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тогда как </a:t>
            </a: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 неона </a:t>
            </a:r>
            <a:r>
              <a:rPr lang="ru-RU" sz="2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электронейтрален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42844" y="357166"/>
            <a:ext cx="8858312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Атомы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неметаллов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принимая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электроны,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превращаются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 отрицательно заряженные ионы, заряд которых численно равен количеству принятых электронов. Например, </a:t>
            </a: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хлор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располагается в </a:t>
            </a:r>
            <a:r>
              <a:rPr lang="en-US" sz="27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III</a:t>
            </a:r>
            <a:r>
              <a:rPr lang="ru-RU" sz="27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периоде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у него </a:t>
            </a:r>
            <a:r>
              <a:rPr lang="ru-RU" sz="27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 энергетических уровня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в </a:t>
            </a:r>
            <a:r>
              <a:rPr lang="en-US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VII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группе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главной подгруппе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внешнем энергетическом уровне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 него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7 электронов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indent="4500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17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2ē 8ē 7ē  +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→ 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17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2ē 8ē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8ē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7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3714752"/>
            <a:ext cx="6286544" cy="98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168439"/>
            <a:ext cx="9001156" cy="16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Скругленный прямоугольник 19"/>
          <p:cNvSpPr/>
          <p:nvPr/>
        </p:nvSpPr>
        <p:spPr>
          <a:xfrm>
            <a:off x="5715008" y="6215082"/>
            <a:ext cx="857256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572264" y="6215082"/>
            <a:ext cx="857256" cy="428628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71802" y="428604"/>
            <a:ext cx="2928958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2118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500034" y="1571612"/>
          <a:ext cx="8286808" cy="8229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849122"/>
                <a:gridCol w="294018"/>
                <a:gridCol w="2000250"/>
                <a:gridCol w="197305"/>
                <a:gridCol w="1617588"/>
                <a:gridCol w="342430"/>
                <a:gridCol w="1986095"/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Атом</a:t>
                      </a: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хлора  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Ион</a:t>
                      </a: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хлора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Число протонов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=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числу электронов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Число протонов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&lt;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числа электронов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142844" y="54535"/>
            <a:ext cx="8858312" cy="445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17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2ē 8ē 7ē  +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ē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→ 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17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2ē 8ē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8ē</a:t>
            </a:r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168439"/>
            <a:ext cx="9001156" cy="16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142844" y="2428868"/>
            <a:ext cx="8858312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Пример показывает, что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хлора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присоединяя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недостающий до завершения внешнего уровня электрон, приобрёл электронную конфигурацию атома </a:t>
            </a: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благородного газа аргона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600" b="1" baseline="-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18</a:t>
            </a: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en-US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2ē 8ē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8ē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и превратился в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хлора: </a:t>
            </a:r>
            <a:r>
              <a:rPr lang="ru-RU" sz="2600" b="1" baseline="-30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17</a:t>
            </a:r>
            <a:r>
              <a:rPr lang="ru-RU" sz="26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600" b="1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600" b="1" baseline="3000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600" b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2ē 8ē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8ē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Однако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ионы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хлора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отличаются от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нейтральных атомов </a:t>
            </a: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аргона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зарядом, в данном случае – </a:t>
            </a: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отрицательным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715008" y="6215082"/>
            <a:ext cx="857256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572264" y="6215082"/>
            <a:ext cx="857256" cy="428628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168439"/>
            <a:ext cx="9001156" cy="16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2" name="Скругленный прямоугольник 21"/>
          <p:cNvSpPr/>
          <p:nvPr/>
        </p:nvSpPr>
        <p:spPr>
          <a:xfrm>
            <a:off x="5715008" y="6215082"/>
            <a:ext cx="857256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57224" y="6215082"/>
            <a:ext cx="857256" cy="428628"/>
          </a:xfrm>
          <a:prstGeom prst="round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99992" y="3789040"/>
            <a:ext cx="450116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6" name="Picture 3" descr="D:\23.05.13-домашние документы\Лаб. раб YES\Виртуальные лабораторные YES\Анимашки и картинки\Химия\Химическая связь\анимация\clip_imd_kristalreshetka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480" y="4143380"/>
            <a:ext cx="3429000" cy="2571750"/>
          </a:xfrm>
          <a:prstGeom prst="rect">
            <a:avLst/>
          </a:prstGeom>
          <a:noFill/>
        </p:spPr>
      </p:pic>
      <p:pic>
        <p:nvPicPr>
          <p:cNvPr id="27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142844" y="44619"/>
            <a:ext cx="885831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Образовавшиеся </a:t>
            </a:r>
            <a:r>
              <a:rPr lang="ru-RU" sz="27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положительные ионы </a:t>
            </a:r>
            <a:r>
              <a:rPr lang="ru-RU" sz="275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натрия</a:t>
            </a:r>
            <a:r>
              <a:rPr lang="ru-RU" sz="27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7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отрицательные ионы </a:t>
            </a:r>
            <a:r>
              <a:rPr lang="ru-RU" sz="275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хлора</a:t>
            </a:r>
            <a:r>
              <a:rPr lang="ru-RU" sz="27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взаимно притягиваются и образуют соединение (сложное вещество) – хлорид натрия </a:t>
            </a:r>
            <a:r>
              <a:rPr lang="en-US" sz="27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7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7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7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(поваренную соль). Несмотря на то что </a:t>
            </a:r>
            <a:r>
              <a:rPr lang="ru-RU" sz="2750" b="1" dirty="0" smtClean="0">
                <a:solidFill>
                  <a:srgbClr val="4B58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соединение </a:t>
            </a:r>
            <a:r>
              <a:rPr lang="en-US" sz="2750" b="1" dirty="0" smtClean="0">
                <a:solidFill>
                  <a:srgbClr val="4B58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750" b="1" dirty="0" smtClean="0">
                <a:solidFill>
                  <a:srgbClr val="4B58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750" b="1" dirty="0" smtClean="0">
                <a:solidFill>
                  <a:srgbClr val="4B58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750" b="1" dirty="0" smtClean="0">
                <a:solidFill>
                  <a:srgbClr val="4B58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состоит из разноимённо заряженных ионов, </a:t>
            </a:r>
            <a:r>
              <a:rPr lang="ru-RU" sz="27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 целом оно </a:t>
            </a:r>
            <a:r>
              <a:rPr lang="ru-RU" sz="275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электронейтрально</a:t>
            </a:r>
            <a:r>
              <a:rPr lang="ru-RU" sz="27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так как на один положительный ион натрия приходится один отрицательный ион хлора. Общую схему образования хлорида натрия из атомов натрия и хлора кратко можно изобразить так:</a:t>
            </a:r>
            <a:endParaRPr lang="ru-RU" sz="275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214282" y="328412"/>
            <a:ext cx="878687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Химическую связь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между ионами,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осуществляемую электростатическим притяжением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называют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ионной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Соединения, которые состоят из ионов, называют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ионными соединениями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Заряд ионов указывают вверху справа около его формулы арабской цифрой, за которой ставят знак «+» или «–». При этом цифру 1 опускают.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57554" y="4857760"/>
            <a:ext cx="184377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en-US" sz="3600" b="1" baseline="30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36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Cl</a:t>
            </a:r>
            <a:r>
              <a:rPr lang="en-US" sz="3600" b="1" baseline="30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36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600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" name="Picture 2" descr="D:\23.05.13-домашние документы\Лаб. раб YES\Виртуальные лабораторные YES\Анимашки и картинки\Химия\Химическая связь\анимация\schema_0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3429000"/>
            <a:ext cx="2857500" cy="1428750"/>
          </a:xfrm>
          <a:prstGeom prst="rect">
            <a:avLst/>
          </a:prstGeom>
          <a:noFill/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985991"/>
              </p:ext>
            </p:extLst>
          </p:nvPr>
        </p:nvGraphicFramePr>
        <p:xfrm>
          <a:off x="357158" y="142852"/>
          <a:ext cx="8143932" cy="593140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8143932"/>
              </a:tblGrid>
              <a:tr h="370840">
                <a:tc>
                  <a:txBody>
                    <a:bodyPr/>
                    <a:lstStyle/>
                    <a:p>
                      <a:pPr marL="0" marR="0" lvl="0" indent="4476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Запомним:</a:t>
                      </a:r>
                      <a:endParaRPr lang="ru-RU" sz="3200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80975" marR="0" lvl="0" indent="-180975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ионная связь </a:t>
                      </a:r>
                      <a:r>
                        <a:rPr lang="ru-RU" sz="2800" b="1" u="sng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образуется между</a:t>
                      </a:r>
                      <a:r>
                        <a:rPr lang="ru-RU" sz="2800" b="1" u="none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атомами типичных металлов и атомами типичных неметаллов, т. е. между атомами, которые резко различаются по </a:t>
                      </a:r>
                      <a:r>
                        <a:rPr lang="ru-RU" sz="28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э</a:t>
                      </a:r>
                      <a:r>
                        <a:rPr lang="ru-RU" sz="2800" b="1" dirty="0" err="1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лектро</a:t>
                      </a:r>
                      <a:r>
                        <a:rPr lang="ru-RU" sz="28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о</a:t>
                      </a:r>
                      <a:r>
                        <a:rPr lang="ru-RU" sz="2800" b="1" dirty="0" err="1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трицатель-ности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(</a:t>
                      </a:r>
                      <a:r>
                        <a:rPr lang="ru-RU" sz="2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ΔЭО</a:t>
                      </a:r>
                      <a:r>
                        <a:rPr lang="ru-RU" sz="2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</a:t>
                      </a:r>
                      <a:r>
                        <a:rPr lang="ru-RU" sz="2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1,7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);</a:t>
                      </a:r>
                      <a:endParaRPr lang="ru-RU" sz="28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80975" marR="0" lvl="0" indent="-180975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ru-RU" sz="28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при взаимодействии металлов с неметаллами атомы </a:t>
                      </a:r>
                      <a:r>
                        <a:rPr lang="ru-RU" sz="28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металлов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lang="ru-RU" sz="2800" b="1" u="sng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отдают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электроны, образуя </a:t>
                      </a:r>
                      <a:r>
                        <a:rPr lang="ru-RU" sz="28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положительно заряженные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ионы, а атомы </a:t>
                      </a:r>
                      <a:r>
                        <a:rPr lang="ru-RU" sz="2800" b="1" dirty="0" smtClean="0">
                          <a:solidFill>
                            <a:srgbClr val="CC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неметаллов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lang="ru-RU" sz="2800" b="1" u="sng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принимают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эти электроны, превращаясь в </a:t>
                      </a:r>
                      <a:r>
                        <a:rPr lang="ru-RU" sz="2800" b="1" dirty="0" smtClean="0">
                          <a:solidFill>
                            <a:srgbClr val="CC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отрицательно заряженные 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ионы;</a:t>
                      </a:r>
                      <a:endParaRPr lang="ru-RU" sz="28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80975" marR="0" lvl="0" indent="-180975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ru-RU" sz="28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разноимённо заряженные ионы соединяются и образуют </a:t>
                      </a:r>
                      <a:r>
                        <a:rPr lang="ru-RU" sz="2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ионное соединение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.</a:t>
                      </a:r>
                      <a:endParaRPr lang="ru-RU" sz="28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78612"/>
            <a:ext cx="8858312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Валентные электроны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это электроны, которые могут принимать участие в образовании химической связи.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Вспомним: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атомах элементов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главных подгрупп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валентными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являются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электроны внешнего энергетического уровня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При этом валентные электроны завершённого энергетического уровня располагаются парами (</a:t>
            </a:r>
            <a:r>
              <a:rPr lang="ru-RU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спаренные электроны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 незавершённого – и парами, и по одному (</a:t>
            </a:r>
            <a:r>
              <a:rPr lang="ru-RU" sz="26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неспаренные</a:t>
            </a:r>
            <a:r>
              <a:rPr lang="ru-RU" sz="2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электроны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00298" y="3571876"/>
            <a:ext cx="3929090" cy="322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3632" y="3453014"/>
            <a:ext cx="3838572" cy="68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4" descr="redox: Definition from Answers.com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4479750"/>
            <a:ext cx="5334000" cy="233362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57158" y="4135621"/>
            <a:ext cx="7442871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Аналогично образуется и молекула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NaF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85720" y="40452"/>
            <a:ext cx="86439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Резкой границы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между ионной и ковалентной связями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существует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Современная теория химической связи объясняет образование ионной связи из ковалентной как результат практически полного смещения общей электронной пары к атому с очень высокой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электроотрицатель-ностью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ЭО</a:t>
            </a:r>
            <a:r>
              <a:rPr lang="en-US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en-US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0,93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ЭО</a:t>
            </a:r>
            <a:r>
              <a:rPr lang="en-US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Cl</a:t>
            </a:r>
            <a:r>
              <a:rPr lang="en-US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2,83</a:t>
            </a:r>
            <a:endParaRPr lang="ru-RU" sz="2800" b="1" u="sng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ΔЭО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|0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93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2,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83|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1,90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 descr="http://www.varson.ru/images/Himia_jpeg_big/2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05579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Picture 2" descr="Haier - TopClimat.r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71414"/>
            <a:ext cx="4143403" cy="4143404"/>
          </a:xfrm>
          <a:prstGeom prst="rect">
            <a:avLst/>
          </a:prstGeom>
          <a:noFill/>
        </p:spPr>
      </p:pic>
      <p:pic>
        <p:nvPicPr>
          <p:cNvPr id="8" name="Picture 2" descr="D:\23.05.13-домашние документы\Лаб. раб YES\Виртуальные лабораторные YES\Анимашки и картинки\Химия\Химическая связь\анимация\schema_0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4357694"/>
            <a:ext cx="2857500" cy="1428750"/>
          </a:xfrm>
          <a:prstGeom prst="rect">
            <a:avLst/>
          </a:prstGeom>
          <a:noFill/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5572132" y="3000372"/>
            <a:ext cx="7858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572396" y="3000372"/>
            <a:ext cx="7858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3857620" y="1857364"/>
            <a:ext cx="97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ea typeface="Times New Roman" pitchFamily="18" charset="0"/>
                <a:cs typeface="Arial" pitchFamily="34" charset="0"/>
              </a:rPr>
              <a:t>Свет</a:t>
            </a:r>
            <a:r>
              <a:rPr lang="ru-RU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D:\23.05.13-домашние документы\Лаб. раб YES\Виртуальные лабораторные YES\Анимашки и картинки\Химия\Химическая связь\анимация\clip_imd_kristalreshetk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5162"/>
            <a:ext cx="3429000" cy="2571750"/>
          </a:xfrm>
          <a:prstGeom prst="rect">
            <a:avLst/>
          </a:prstGeom>
          <a:noFill/>
        </p:spPr>
      </p:pic>
      <p:pic>
        <p:nvPicPr>
          <p:cNvPr id="2355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85728"/>
            <a:ext cx="426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 descr="redox: Definition from Answers.com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9866" y="2768147"/>
            <a:ext cx="5334000" cy="2333626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3714744" y="1357298"/>
            <a:ext cx="5286412" cy="12926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baseline="-30000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11</a:t>
            </a:r>
            <a:r>
              <a:rPr lang="en-US" sz="26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6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2ē 8ē 1ē –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ē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→  </a:t>
            </a:r>
            <a:r>
              <a:rPr lang="ru-RU" sz="2600" b="1" baseline="-30000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11</a:t>
            </a:r>
            <a:r>
              <a:rPr lang="en-US" sz="26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600" b="1" dirty="0" err="1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600" b="1" baseline="30000" dirty="0" err="1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2ē 8ē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baseline="-250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17</a:t>
            </a:r>
            <a:r>
              <a:rPr lang="ru-RU" sz="26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26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2ē 8ē 7ē  +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ē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→ </a:t>
            </a:r>
            <a:r>
              <a:rPr lang="ru-RU" sz="2600" b="1" baseline="-250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17</a:t>
            </a:r>
            <a:r>
              <a:rPr lang="ru-RU" sz="26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26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ru-RU" sz="2600" b="1" baseline="300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2ē 8ē</a:t>
            </a:r>
            <a:endParaRPr lang="en-US" sz="2600" b="1" baseline="-25000" dirty="0" smtClean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baseline="-25000" dirty="0" smtClean="0">
                <a:ln w="11430">
                  <a:solidFill>
                    <a:srgbClr val="00206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</a:t>
            </a:r>
            <a:r>
              <a:rPr lang="en-US" sz="2600" b="1" dirty="0" smtClean="0">
                <a:ln w="11430">
                  <a:solidFill>
                    <a:srgbClr val="00206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2ē </a:t>
            </a:r>
            <a:r>
              <a:rPr lang="en-US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</a:t>
            </a:r>
            <a:r>
              <a:rPr lang="ru-RU" sz="2600" b="1" dirty="0" err="1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ē</a:t>
            </a:r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2600" b="1" dirty="0" err="1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ē</a:t>
            </a:r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en-US" sz="2600" b="1" baseline="-25000" dirty="0" smtClean="0">
                <a:ln w="11430">
                  <a:solidFill>
                    <a:srgbClr val="00206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</a:t>
            </a:r>
            <a:r>
              <a:rPr lang="en-US" sz="2600" b="1" dirty="0" smtClean="0">
                <a:ln w="11430">
                  <a:solidFill>
                    <a:srgbClr val="00206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ru-RU" sz="2600" b="1" baseline="30000" dirty="0" smtClean="0">
                <a:ln w="11430">
                  <a:solidFill>
                    <a:srgbClr val="00206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2ē 8ē</a:t>
            </a:r>
            <a:endParaRPr lang="ru-RU" sz="2600" b="1" dirty="0" smtClean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168438"/>
            <a:ext cx="9001156" cy="16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Скругленный прямоугольник 30"/>
          <p:cNvSpPr/>
          <p:nvPr/>
        </p:nvSpPr>
        <p:spPr>
          <a:xfrm>
            <a:off x="857224" y="6215082"/>
            <a:ext cx="857256" cy="428628"/>
          </a:xfrm>
          <a:prstGeom prst="round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715008" y="6286520"/>
            <a:ext cx="857256" cy="35719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715008" y="5857892"/>
            <a:ext cx="857256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http://image.tutorvista.com/cms/images/44/magnesium-fluori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282" y="819412"/>
            <a:ext cx="4786346" cy="22523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Picture 4" descr="D:\23.05.13-домашние документы\Лаб. раб YES\Виртуальные лабораторные YES\Анимашки и картинки\Химия\Химическая связь\diag_calcium_chlorid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1285860"/>
            <a:ext cx="2619375" cy="29051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0" name="Прямоугольник 19"/>
          <p:cNvSpPr/>
          <p:nvPr/>
        </p:nvSpPr>
        <p:spPr>
          <a:xfrm>
            <a:off x="142844" y="71414"/>
            <a:ext cx="8572560" cy="7725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baseline="-25000" dirty="0" smtClean="0">
                <a:ln w="11430">
                  <a:solidFill>
                    <a:srgbClr val="00206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2600" b="1" baseline="-25000" dirty="0" smtClean="0">
                <a:ln w="11430">
                  <a:solidFill>
                    <a:srgbClr val="00206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600" b="1" dirty="0" smtClean="0">
                <a:ln w="11430">
                  <a:solidFill>
                    <a:srgbClr val="00206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Mg</a:t>
            </a:r>
            <a:r>
              <a:rPr lang="ru-RU" sz="2600" b="1" dirty="0" smtClean="0">
                <a:ln w="11430">
                  <a:solidFill>
                    <a:srgbClr val="00206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2ē 8ē </a:t>
            </a:r>
            <a:r>
              <a:rPr lang="en-US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err="1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ē</a:t>
            </a:r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2</a:t>
            </a:r>
            <a:r>
              <a:rPr lang="ru-RU" sz="2600" b="1" dirty="0" err="1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ē</a:t>
            </a:r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ru-RU" sz="2600" b="1" baseline="-25000" dirty="0" smtClean="0">
                <a:ln w="11430">
                  <a:solidFill>
                    <a:srgbClr val="00206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2600" b="1" baseline="-25000" dirty="0" smtClean="0">
                <a:ln w="11430">
                  <a:solidFill>
                    <a:srgbClr val="00206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600" b="1" dirty="0" smtClean="0">
                <a:ln w="11430">
                  <a:solidFill>
                    <a:srgbClr val="00206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Mg</a:t>
            </a:r>
            <a:r>
              <a:rPr lang="en-US" sz="2600" b="1" baseline="30000" dirty="0" smtClean="0">
                <a:ln w="11430">
                  <a:solidFill>
                    <a:srgbClr val="00206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600" b="1" dirty="0" smtClean="0">
                <a:ln w="11430">
                  <a:solidFill>
                    <a:srgbClr val="00206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2ē 8ē</a:t>
            </a:r>
            <a:endParaRPr lang="en-US" sz="2600" b="1" dirty="0" smtClean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baseline="-25000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</a:t>
            </a:r>
            <a:r>
              <a:rPr lang="en-US" sz="26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2ē 8ē </a:t>
            </a:r>
            <a:r>
              <a:rPr lang="ru-RU" sz="2600" b="1" dirty="0" err="1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8ē</a:t>
            </a:r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err="1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ē</a:t>
            </a:r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2</a:t>
            </a:r>
            <a:r>
              <a:rPr lang="ru-RU" sz="2600" b="1" dirty="0" err="1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ē</a:t>
            </a:r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en-US" sz="2600" b="1" baseline="-25000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</a:t>
            </a:r>
            <a:r>
              <a:rPr lang="en-US" sz="26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en-US" sz="2600" b="1" baseline="30000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2ē 8ē </a:t>
            </a:r>
            <a:r>
              <a:rPr lang="ru-RU" sz="2600" b="1" dirty="0" err="1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8ē</a:t>
            </a:r>
            <a:endParaRPr lang="ru-RU" sz="2600" b="1" dirty="0" smtClean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8" y="4886020"/>
            <a:ext cx="7500958" cy="197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4" name="Picture 5" descr="D:\23.05.13-домашние документы\Лаб. раб YES\Виртуальные лабораторные YES\Анимашки и картинки\Химия\Химическая связь\Magnesium-Chloride-Formation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28662" y="2786058"/>
            <a:ext cx="3463220" cy="2182401"/>
          </a:xfrm>
          <a:prstGeom prst="rect">
            <a:avLst/>
          </a:prstGeom>
          <a:noFill/>
        </p:spPr>
      </p:pic>
      <p:sp>
        <p:nvSpPr>
          <p:cNvPr id="25" name="Скругленный прямоугольник 24"/>
          <p:cNvSpPr/>
          <p:nvPr/>
        </p:nvSpPr>
        <p:spPr>
          <a:xfrm>
            <a:off x="1714480" y="6000768"/>
            <a:ext cx="857256" cy="357190"/>
          </a:xfrm>
          <a:prstGeom prst="round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714480" y="6357958"/>
            <a:ext cx="857256" cy="42862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857884" y="5572140"/>
            <a:ext cx="857256" cy="428628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857884" y="6000768"/>
            <a:ext cx="857256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14282" y="1455050"/>
            <a:ext cx="4357718" cy="451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Запомним:</a:t>
            </a:r>
            <a:endParaRPr lang="ru-RU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73050" lvl="0" indent="-2730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ионная связь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образу-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ется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между атомами </a:t>
            </a:r>
            <a:r>
              <a:rPr lang="ru-RU" sz="2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типичных металлов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группа главная подгруппа) и атомами </a:t>
            </a: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типичных неметаллов</a:t>
            </a:r>
            <a:r>
              <a:rPr lang="en-US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VII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группа главная подгруппа), т. е. между атомами, которые резко различаются по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электроотрицательности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ΔЭО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&gt;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1,7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);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99992" y="908720"/>
            <a:ext cx="4143436" cy="553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 indent="-2730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взаимодействии металлов с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неметал-лами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атомы </a:t>
            </a:r>
            <a:r>
              <a:rPr lang="ru-RU" sz="2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металлов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отдают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электроны, образуя </a:t>
            </a:r>
            <a:r>
              <a:rPr lang="ru-RU" sz="2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положи-</a:t>
            </a:r>
            <a:r>
              <a:rPr lang="ru-RU" sz="2600" b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тельно</a:t>
            </a:r>
            <a:r>
              <a:rPr lang="ru-RU" sz="2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заряженные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ионы, а атомы </a:t>
            </a: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неметаллов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u="sng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прини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-мают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эти электроны, превращаясь в </a:t>
            </a: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отри-</a:t>
            </a:r>
            <a:r>
              <a:rPr lang="ru-RU" sz="2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цательно</a:t>
            </a: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заряженные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ионы;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73050" lvl="0" indent="-2730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разноимённо заря-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женные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ионы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соеди-няются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образуют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ионное соединение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357158" y="-24"/>
            <a:ext cx="8501122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905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Алгоритм составления схемы образования ионной связи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905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3600" b="1" dirty="0" smtClean="0">
                <a:ln w="19050" cmpd="sng">
                  <a:solidFill>
                    <a:srgbClr val="C00000"/>
                  </a:solidFill>
                  <a:prstDash val="solid"/>
                </a:ln>
                <a:solidFill>
                  <a:srgbClr val="005D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на примере </a:t>
            </a:r>
            <a:r>
              <a:rPr lang="en-US" sz="3600" b="1" dirty="0" smtClean="0">
                <a:ln w="19050" cmpd="sng">
                  <a:solidFill>
                    <a:srgbClr val="C00000"/>
                  </a:solidFill>
                  <a:prstDash val="solid"/>
                </a:ln>
                <a:solidFill>
                  <a:srgbClr val="005D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en-US" sz="3600" b="1" baseline="-25000" dirty="0" smtClean="0">
                <a:ln w="19050" cmpd="sng">
                  <a:solidFill>
                    <a:srgbClr val="C00000"/>
                  </a:solidFill>
                  <a:prstDash val="solid"/>
                </a:ln>
                <a:solidFill>
                  <a:srgbClr val="005D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3600" b="1" dirty="0" smtClean="0">
                <a:ln w="19050" cmpd="sng">
                  <a:solidFill>
                    <a:srgbClr val="C00000"/>
                  </a:solidFill>
                  <a:prstDash val="solid"/>
                </a:ln>
                <a:solidFill>
                  <a:srgbClr val="005D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3600" b="1" dirty="0" smtClean="0">
                <a:ln w="1905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8" y="4886020"/>
            <a:ext cx="7500958" cy="197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2" name="Скругленный прямоугольник 21"/>
          <p:cNvSpPr/>
          <p:nvPr/>
        </p:nvSpPr>
        <p:spPr>
          <a:xfrm>
            <a:off x="928662" y="6357958"/>
            <a:ext cx="857256" cy="428604"/>
          </a:xfrm>
          <a:prstGeom prst="round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628800"/>
            <a:ext cx="8786874" cy="2368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1.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9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Определяем вид связи между атомами. </a:t>
            </a:r>
            <a:endParaRPr lang="ru-RU" sz="2900" b="1" u="sng" dirty="0" smtClean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Определяем </a:t>
            </a:r>
            <a:r>
              <a:rPr lang="ru-RU" sz="2900" b="1" dirty="0" err="1" smtClean="0">
                <a:latin typeface="Arial" pitchFamily="34" charset="0"/>
                <a:cs typeface="Arial" pitchFamily="34" charset="0"/>
              </a:rPr>
              <a:t>электроотрицательности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 элементов и их разность: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ЭО</a:t>
            </a:r>
            <a:r>
              <a:rPr lang="en-US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9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en-US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</a:t>
            </a:r>
            <a:r>
              <a:rPr lang="ru-RU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lang="en-US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ru-RU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9</a:t>
            </a:r>
            <a:r>
              <a:rPr lang="en-US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 </a:t>
            </a:r>
            <a:r>
              <a:rPr lang="ru-RU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ЭО</a:t>
            </a:r>
            <a:r>
              <a:rPr lang="en-US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9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en-US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</a:t>
            </a:r>
            <a:r>
              <a:rPr lang="ru-RU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3,07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ΔЭО</a:t>
            </a:r>
            <a:r>
              <a:rPr lang="en-US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en-US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2900" b="1" dirty="0" smtClean="0">
                <a:latin typeface="Arial" pitchFamily="34" charset="0"/>
                <a:cs typeface="Arial" pitchFamily="34" charset="0"/>
              </a:rPr>
              <a:t>|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0,91 –</a:t>
            </a:r>
            <a:r>
              <a:rPr lang="en-US" sz="2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3,07</a:t>
            </a:r>
            <a:r>
              <a:rPr lang="en-US" sz="2900" b="1" dirty="0" smtClean="0">
                <a:latin typeface="Arial" pitchFamily="34" charset="0"/>
                <a:cs typeface="Arial" pitchFamily="34" charset="0"/>
              </a:rPr>
              <a:t>|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2,16</a:t>
            </a:r>
            <a:endParaRPr lang="ru-RU" sz="29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Связь </a:t>
            </a:r>
            <a:r>
              <a:rPr lang="en-US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ионная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, так как</a:t>
            </a:r>
            <a:r>
              <a:rPr lang="ru-RU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ΔЭО</a:t>
            </a:r>
            <a:r>
              <a:rPr lang="ru-RU" sz="2900" b="1" dirty="0" smtClean="0">
                <a:latin typeface="Arial" pitchFamily="34" charset="0"/>
                <a:cs typeface="Arial" pitchFamily="34" charset="0"/>
                <a:sym typeface="Symbol"/>
              </a:rPr>
              <a:t>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1,7. 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61395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8" y="4886020"/>
            <a:ext cx="7500958" cy="197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Прямоугольник 20"/>
          <p:cNvSpPr/>
          <p:nvPr/>
        </p:nvSpPr>
        <p:spPr>
          <a:xfrm>
            <a:off x="142844" y="44624"/>
            <a:ext cx="8858312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2. </a:t>
            </a:r>
            <a:r>
              <a:rPr lang="ru-RU" sz="27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Составляем электронные схемы и электронные формулы атомов. Определяем валентные электроны (в том числе и </a:t>
            </a:r>
            <a:r>
              <a:rPr lang="ru-RU" sz="2700" b="1" u="sng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неспаренные</a:t>
            </a:r>
            <a:r>
              <a:rPr lang="ru-RU" sz="27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):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Калий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располагается в </a:t>
            </a:r>
            <a:r>
              <a:rPr lang="en-US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IV</a:t>
            </a: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периоде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у него </a:t>
            </a: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 энергетических уровня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в </a:t>
            </a:r>
            <a:r>
              <a:rPr lang="en-US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группе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главной подгруппе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внешнем энергетическом уровне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 него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(валентный)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),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валентным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являются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-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электрон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внешнего энергетического уровня –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(учитываем что сумма валентных электронов равна номеру группы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28662" y="6357958"/>
            <a:ext cx="857256" cy="428604"/>
          </a:xfrm>
          <a:prstGeom prst="round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87610" b="21119"/>
          <a:stretch/>
        </p:blipFill>
        <p:spPr bwMode="auto">
          <a:xfrm>
            <a:off x="6378336" y="3879449"/>
            <a:ext cx="1016950" cy="88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t="11387" r="77984"/>
          <a:stretch/>
        </p:blipFill>
        <p:spPr bwMode="auto">
          <a:xfrm>
            <a:off x="311999" y="4005942"/>
            <a:ext cx="1807087" cy="99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Прямоугольник 1"/>
          <p:cNvSpPr/>
          <p:nvPr/>
        </p:nvSpPr>
        <p:spPr>
          <a:xfrm>
            <a:off x="2267744" y="4241678"/>
            <a:ext cx="362310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ru-RU" sz="2800" b="1" baseline="300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</a:t>
            </a:r>
            <a:r>
              <a:rPr lang="ru-RU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ru-RU" sz="2800" b="1" baseline="300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</a:t>
            </a:r>
            <a:r>
              <a:rPr lang="ru-RU" sz="2800" b="1" u="sng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u="sng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u="sng" baseline="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 </a:t>
            </a:r>
            <a:endParaRPr lang="ru-RU" sz="2800" b="1" u="sng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66064" y="4319518"/>
            <a:ext cx="150152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142844" y="285728"/>
            <a:ext cx="885831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Азот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располагается во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периоде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у него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 энергетических уровня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в </a:t>
            </a: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V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группе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главной подгруппе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внешнем энергетическом уровне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 него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 электронов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baseline="-300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baseline="-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baseline="-30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Валентными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являются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электроны внешнего энергетического уровня –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Число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неспаренных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электронов можно подсчитать и по формуле: 8 – 5 = 3.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8" y="4886020"/>
            <a:ext cx="7500958" cy="197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0" name="Скругленный прямоугольник 19"/>
          <p:cNvSpPr/>
          <p:nvPr/>
        </p:nvSpPr>
        <p:spPr>
          <a:xfrm>
            <a:off x="4286248" y="5643578"/>
            <a:ext cx="785818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1127" y="2060848"/>
            <a:ext cx="4637177" cy="986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214282" y="307158"/>
            <a:ext cx="8715436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Составляем схемы образования ионов</a:t>
            </a:r>
            <a:r>
              <a:rPr lang="ru-RU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Калий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металл, его атому легче отдать один внешний электрон, чем принять недостающие семь: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19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ē →  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19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+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</a:t>
            </a:r>
            <a:r>
              <a:rPr lang="ru-RU" sz="2800" b="1" u="sng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u="sng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u="sng" baseline="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baseline="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ru-RU" sz="2800" b="1" u="sng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u="sng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u="sng" baseline="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335004"/>
              </p:ext>
            </p:extLst>
          </p:nvPr>
        </p:nvGraphicFramePr>
        <p:xfrm>
          <a:off x="357158" y="2924944"/>
          <a:ext cx="8643998" cy="101041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53420"/>
                <a:gridCol w="297697"/>
                <a:gridCol w="2197627"/>
                <a:gridCol w="166693"/>
                <a:gridCol w="1811172"/>
                <a:gridCol w="366271"/>
                <a:gridCol w="2051118"/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Атом</a:t>
                      </a: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 калия 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US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Ион</a:t>
                      </a: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 калия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latin typeface="Arial" pitchFamily="34" charset="0"/>
                          <a:cs typeface="Arial" pitchFamily="34" charset="0"/>
                        </a:rPr>
                        <a:t>Число протонов</a:t>
                      </a:r>
                      <a:endParaRPr lang="ru-RU" sz="26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=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числу электронов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Число протонов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&gt;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числа электронов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23859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8" y="4886020"/>
            <a:ext cx="7500958" cy="197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0" name="Скругленный прямоугольник 19"/>
          <p:cNvSpPr/>
          <p:nvPr/>
        </p:nvSpPr>
        <p:spPr>
          <a:xfrm>
            <a:off x="928662" y="6357958"/>
            <a:ext cx="857256" cy="428604"/>
          </a:xfrm>
          <a:prstGeom prst="round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214282" y="307158"/>
            <a:ext cx="871543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Азот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это неметалл, его атому легче принять три электрона, которых не хватает до завершения внешнего уровня, чем отдать пять электронов с внешнего уровня:</a:t>
            </a:r>
          </a:p>
          <a:p>
            <a:pPr algn="ctr">
              <a:lnSpc>
                <a:spcPct val="85000"/>
              </a:lnSpc>
            </a:pP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7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0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+ 3ē →  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7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2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                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357158" y="2857496"/>
          <a:ext cx="8643998" cy="101041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53420"/>
                <a:gridCol w="297697"/>
                <a:gridCol w="2197627"/>
                <a:gridCol w="166693"/>
                <a:gridCol w="1811172"/>
                <a:gridCol w="366271"/>
                <a:gridCol w="2051118"/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Атом</a:t>
                      </a: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азота 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US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Ион</a:t>
                      </a: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азота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latin typeface="Arial" pitchFamily="34" charset="0"/>
                          <a:cs typeface="Arial" pitchFamily="34" charset="0"/>
                        </a:rPr>
                        <a:t>Число протонов</a:t>
                      </a:r>
                      <a:endParaRPr lang="ru-RU" sz="26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=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числу электронов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Число протонов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&lt;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числа электронов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8" y="4886020"/>
            <a:ext cx="7500958" cy="197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0" name="Скругленный прямоугольник 19"/>
          <p:cNvSpPr/>
          <p:nvPr/>
        </p:nvSpPr>
        <p:spPr>
          <a:xfrm>
            <a:off x="4286248" y="5643578"/>
            <a:ext cx="785818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34782</TotalTime>
  <Words>12902</Words>
  <Application>Microsoft Office PowerPoint</Application>
  <PresentationFormat>Экран (4:3)</PresentationFormat>
  <Paragraphs>1156</Paragraphs>
  <Slides>213</Slides>
  <Notes>33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213</vt:i4>
      </vt:variant>
    </vt:vector>
  </HeadingPairs>
  <TitlesOfParts>
    <vt:vector size="215" baseType="lpstr">
      <vt:lpstr>Трек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3776</cp:revision>
  <dcterms:created xsi:type="dcterms:W3CDTF">2009-11-04T17:47:55Z</dcterms:created>
  <dcterms:modified xsi:type="dcterms:W3CDTF">2021-04-24T17:18:02Z</dcterms:modified>
</cp:coreProperties>
</file>