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Default Extension="wdp" ContentType="image/vnd.ms-photo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9"/>
  </p:notesMasterIdLst>
  <p:sldIdLst>
    <p:sldId id="878" r:id="rId2"/>
    <p:sldId id="259" r:id="rId3"/>
    <p:sldId id="260" r:id="rId4"/>
    <p:sldId id="261" r:id="rId5"/>
    <p:sldId id="879" r:id="rId6"/>
    <p:sldId id="825" r:id="rId7"/>
    <p:sldId id="749" r:id="rId8"/>
    <p:sldId id="755" r:id="rId9"/>
    <p:sldId id="757" r:id="rId10"/>
    <p:sldId id="767" r:id="rId11"/>
    <p:sldId id="748" r:id="rId12"/>
    <p:sldId id="954" r:id="rId13"/>
    <p:sldId id="768" r:id="rId14"/>
    <p:sldId id="769" r:id="rId15"/>
    <p:sldId id="770" r:id="rId16"/>
    <p:sldId id="955" r:id="rId17"/>
    <p:sldId id="956" r:id="rId18"/>
    <p:sldId id="957" r:id="rId19"/>
    <p:sldId id="958" r:id="rId20"/>
    <p:sldId id="959" r:id="rId21"/>
    <p:sldId id="807" r:id="rId22"/>
    <p:sldId id="820" r:id="rId23"/>
    <p:sldId id="808" r:id="rId24"/>
    <p:sldId id="821" r:id="rId25"/>
    <p:sldId id="809" r:id="rId26"/>
    <p:sldId id="838" r:id="rId27"/>
    <p:sldId id="829" r:id="rId28"/>
    <p:sldId id="830" r:id="rId29"/>
    <p:sldId id="758" r:id="rId30"/>
    <p:sldId id="759" r:id="rId31"/>
    <p:sldId id="780" r:id="rId32"/>
    <p:sldId id="774" r:id="rId33"/>
    <p:sldId id="775" r:id="rId34"/>
    <p:sldId id="781" r:id="rId35"/>
    <p:sldId id="783" r:id="rId36"/>
    <p:sldId id="969" r:id="rId37"/>
    <p:sldId id="970" r:id="rId38"/>
    <p:sldId id="971" r:id="rId39"/>
    <p:sldId id="972" r:id="rId40"/>
    <p:sldId id="973" r:id="rId41"/>
    <p:sldId id="811" r:id="rId42"/>
    <p:sldId id="827" r:id="rId43"/>
    <p:sldId id="812" r:id="rId44"/>
    <p:sldId id="832" r:id="rId45"/>
    <p:sldId id="833" r:id="rId46"/>
    <p:sldId id="828" r:id="rId47"/>
    <p:sldId id="839" r:id="rId48"/>
    <p:sldId id="974" r:id="rId49"/>
    <p:sldId id="789" r:id="rId50"/>
    <p:sldId id="790" r:id="rId51"/>
    <p:sldId id="791" r:id="rId52"/>
    <p:sldId id="792" r:id="rId53"/>
    <p:sldId id="793" r:id="rId54"/>
    <p:sldId id="794" r:id="rId55"/>
    <p:sldId id="815" r:id="rId56"/>
    <p:sldId id="816" r:id="rId57"/>
    <p:sldId id="817" r:id="rId58"/>
    <p:sldId id="837" r:id="rId59"/>
    <p:sldId id="818" r:id="rId60"/>
    <p:sldId id="935" r:id="rId61"/>
    <p:sldId id="836" r:id="rId62"/>
    <p:sldId id="951" r:id="rId63"/>
    <p:sldId id="776" r:id="rId64"/>
    <p:sldId id="777" r:id="rId65"/>
    <p:sldId id="952" r:id="rId66"/>
    <p:sldId id="778" r:id="rId67"/>
    <p:sldId id="953" r:id="rId68"/>
    <p:sldId id="779" r:id="rId69"/>
    <p:sldId id="796" r:id="rId70"/>
    <p:sldId id="797" r:id="rId71"/>
    <p:sldId id="798" r:id="rId72"/>
    <p:sldId id="805" r:id="rId73"/>
    <p:sldId id="799" r:id="rId74"/>
    <p:sldId id="975" r:id="rId75"/>
    <p:sldId id="976" r:id="rId76"/>
    <p:sldId id="977" r:id="rId77"/>
    <p:sldId id="978" r:id="rId78"/>
    <p:sldId id="979" r:id="rId79"/>
    <p:sldId id="819" r:id="rId80"/>
    <p:sldId id="772" r:id="rId81"/>
    <p:sldId id="773" r:id="rId82"/>
    <p:sldId id="840" r:id="rId83"/>
    <p:sldId id="841" r:id="rId84"/>
    <p:sldId id="842" r:id="rId85"/>
    <p:sldId id="843" r:id="rId86"/>
    <p:sldId id="844" r:id="rId87"/>
    <p:sldId id="845" r:id="rId88"/>
    <p:sldId id="846" r:id="rId89"/>
    <p:sldId id="852" r:id="rId90"/>
    <p:sldId id="853" r:id="rId91"/>
    <p:sldId id="854" r:id="rId92"/>
    <p:sldId id="855" r:id="rId93"/>
    <p:sldId id="856" r:id="rId94"/>
    <p:sldId id="857" r:id="rId95"/>
    <p:sldId id="858" r:id="rId96"/>
    <p:sldId id="860" r:id="rId97"/>
    <p:sldId id="861" r:id="rId98"/>
    <p:sldId id="862" r:id="rId99"/>
    <p:sldId id="863" r:id="rId100"/>
    <p:sldId id="864" r:id="rId101"/>
    <p:sldId id="865" r:id="rId102"/>
    <p:sldId id="866" r:id="rId103"/>
    <p:sldId id="867" r:id="rId104"/>
    <p:sldId id="868" r:id="rId105"/>
    <p:sldId id="869" r:id="rId106"/>
    <p:sldId id="870" r:id="rId107"/>
    <p:sldId id="871" r:id="rId108"/>
    <p:sldId id="872" r:id="rId109"/>
    <p:sldId id="873" r:id="rId110"/>
    <p:sldId id="874" r:id="rId111"/>
    <p:sldId id="875" r:id="rId112"/>
    <p:sldId id="876" r:id="rId113"/>
    <p:sldId id="877" r:id="rId114"/>
    <p:sldId id="882" r:id="rId115"/>
    <p:sldId id="902" r:id="rId116"/>
    <p:sldId id="903" r:id="rId117"/>
    <p:sldId id="901" r:id="rId118"/>
    <p:sldId id="904" r:id="rId119"/>
    <p:sldId id="897" r:id="rId120"/>
    <p:sldId id="933" r:id="rId121"/>
    <p:sldId id="896" r:id="rId122"/>
    <p:sldId id="945" r:id="rId123"/>
    <p:sldId id="944" r:id="rId124"/>
    <p:sldId id="928" r:id="rId125"/>
    <p:sldId id="929" r:id="rId126"/>
    <p:sldId id="915" r:id="rId127"/>
    <p:sldId id="923" r:id="rId128"/>
    <p:sldId id="930" r:id="rId129"/>
    <p:sldId id="924" r:id="rId130"/>
    <p:sldId id="925" r:id="rId131"/>
    <p:sldId id="927" r:id="rId132"/>
    <p:sldId id="939" r:id="rId133"/>
    <p:sldId id="943" r:id="rId134"/>
    <p:sldId id="941" r:id="rId135"/>
    <p:sldId id="942" r:id="rId136"/>
    <p:sldId id="932" r:id="rId137"/>
    <p:sldId id="926" r:id="rId138"/>
    <p:sldId id="948" r:id="rId139"/>
    <p:sldId id="949" r:id="rId140"/>
    <p:sldId id="931" r:id="rId141"/>
    <p:sldId id="898" r:id="rId142"/>
    <p:sldId id="950" r:id="rId143"/>
    <p:sldId id="900" r:id="rId144"/>
    <p:sldId id="946" r:id="rId145"/>
    <p:sldId id="906" r:id="rId146"/>
    <p:sldId id="899" r:id="rId147"/>
    <p:sldId id="880" r:id="rId148"/>
    <p:sldId id="907" r:id="rId149"/>
    <p:sldId id="994" r:id="rId150"/>
    <p:sldId id="995" r:id="rId151"/>
    <p:sldId id="993" r:id="rId152"/>
    <p:sldId id="997" r:id="rId153"/>
    <p:sldId id="881" r:id="rId154"/>
    <p:sldId id="936" r:id="rId155"/>
    <p:sldId id="998" r:id="rId156"/>
    <p:sldId id="1000" r:id="rId157"/>
    <p:sldId id="999" r:id="rId158"/>
    <p:sldId id="885" r:id="rId159"/>
    <p:sldId id="909" r:id="rId160"/>
    <p:sldId id="910" r:id="rId161"/>
    <p:sldId id="911" r:id="rId162"/>
    <p:sldId id="912" r:id="rId163"/>
    <p:sldId id="913" r:id="rId164"/>
    <p:sldId id="914" r:id="rId165"/>
    <p:sldId id="895" r:id="rId166"/>
    <p:sldId id="919" r:id="rId167"/>
    <p:sldId id="887" r:id="rId168"/>
    <p:sldId id="884" r:id="rId169"/>
    <p:sldId id="937" r:id="rId170"/>
    <p:sldId id="916" r:id="rId171"/>
    <p:sldId id="938" r:id="rId172"/>
    <p:sldId id="961" r:id="rId173"/>
    <p:sldId id="980" r:id="rId174"/>
    <p:sldId id="986" r:id="rId175"/>
    <p:sldId id="962" r:id="rId176"/>
    <p:sldId id="982" r:id="rId177"/>
    <p:sldId id="988" r:id="rId178"/>
    <p:sldId id="963" r:id="rId179"/>
    <p:sldId id="987" r:id="rId180"/>
    <p:sldId id="983" r:id="rId181"/>
    <p:sldId id="960" r:id="rId182"/>
    <p:sldId id="981" r:id="rId183"/>
    <p:sldId id="985" r:id="rId184"/>
    <p:sldId id="964" r:id="rId185"/>
    <p:sldId id="965" r:id="rId186"/>
    <p:sldId id="1001" r:id="rId187"/>
    <p:sldId id="1002" r:id="rId188"/>
    <p:sldId id="1003" r:id="rId189"/>
    <p:sldId id="1004" r:id="rId190"/>
    <p:sldId id="1005" r:id="rId191"/>
    <p:sldId id="1007" r:id="rId192"/>
    <p:sldId id="1006" r:id="rId193"/>
    <p:sldId id="1008" r:id="rId194"/>
    <p:sldId id="1009" r:id="rId195"/>
    <p:sldId id="1010" r:id="rId196"/>
    <p:sldId id="1011" r:id="rId197"/>
    <p:sldId id="1012" r:id="rId198"/>
    <p:sldId id="1013" r:id="rId199"/>
    <p:sldId id="1014" r:id="rId200"/>
    <p:sldId id="1017" r:id="rId201"/>
    <p:sldId id="1019" r:id="rId202"/>
    <p:sldId id="1015" r:id="rId203"/>
    <p:sldId id="989" r:id="rId204"/>
    <p:sldId id="666" r:id="rId205"/>
    <p:sldId id="850" r:id="rId206"/>
    <p:sldId id="851" r:id="rId207"/>
    <p:sldId id="514" r:id="rId20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CCFFFF"/>
    <a:srgbClr val="FFFFFB"/>
    <a:srgbClr val="D4CF07"/>
    <a:srgbClr val="CC3399"/>
    <a:srgbClr val="00153E"/>
    <a:srgbClr val="8C160A"/>
    <a:srgbClr val="99CCFF"/>
    <a:srgbClr val="9D234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8401" autoAdjust="0"/>
  </p:normalViewPr>
  <p:slideViewPr>
    <p:cSldViewPr>
      <p:cViewPr>
        <p:scale>
          <a:sx n="68" d="100"/>
          <a:sy n="68" d="100"/>
        </p:scale>
        <p:origin x="-114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theme" Target="theme/theme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notesMaster" Target="notesMasters/notesMaster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presProps" Target="pres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739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7FB07-385C-4350-AC9B-891AA282BAC1}" type="slidenum">
              <a:rPr lang="ru-RU" smtClean="0"/>
              <a:pPr/>
              <a:t>156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9717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204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205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206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89.xml"/><Relationship Id="rId4" Type="http://schemas.openxmlformats.org/officeDocument/2006/relationships/image" Target="../media/image9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89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3" Type="http://schemas.openxmlformats.org/officeDocument/2006/relationships/slide" Target="slide103.xml"/><Relationship Id="rId7" Type="http://schemas.openxmlformats.org/officeDocument/2006/relationships/image" Target="../media/image142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126.jpeg"/><Relationship Id="rId4" Type="http://schemas.openxmlformats.org/officeDocument/2006/relationships/image" Target="../media/image64.jpeg"/><Relationship Id="rId9" Type="http://schemas.openxmlformats.org/officeDocument/2006/relationships/slide" Target="slide4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4.jpeg"/><Relationship Id="rId7" Type="http://schemas.openxmlformats.org/officeDocument/2006/relationships/slide" Target="slide89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96.jpeg"/><Relationship Id="rId4" Type="http://schemas.openxmlformats.org/officeDocument/2006/relationships/image" Target="../media/image12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105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8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107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8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109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8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111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8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8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4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146.jpeg"/><Relationship Id="rId4" Type="http://schemas.microsoft.com/office/2007/relationships/hdphoto" Target="../media/hdphoto26.wdp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gif"/><Relationship Id="rId4" Type="http://schemas.openxmlformats.org/officeDocument/2006/relationships/image" Target="../media/image147.gi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hyperlink" Target="https://commons.wikimedia.org/wiki/File:CuH.png?uselang=ru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microsoft.com/office/2007/relationships/hdphoto" Target="../media/hdphoto28.wdp"/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slide" Target="slide4.xml"/><Relationship Id="rId4" Type="http://schemas.openxmlformats.org/officeDocument/2006/relationships/image" Target="../media/image15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gif"/><Relationship Id="rId4" Type="http://schemas.openxmlformats.org/officeDocument/2006/relationships/image" Target="../media/image158.gi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gi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microsoft.com/office/2007/relationships/hdphoto" Target="../media/hdphoto8.wdp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himulacom/zvonok-na-urok/9-klass---vtoroj-god-obucenia/urok-no47-selocnye-metally-polozenie-selocnyh-metallov-v-periodiceskoj-sisteme-i-stroenie-atomov-nahozdenie-v-prirode-fiziceskie-i-himiceskie-svojstva-primenenie-selocnyh-metallov-i-ih-soedinenij/Alkalimetalle.jpg?attredirects=0" TargetMode="Externa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9.png"/><Relationship Id="rId7" Type="http://schemas.openxmlformats.org/officeDocument/2006/relationships/image" Target="../media/image172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gif"/><Relationship Id="rId5" Type="http://schemas.openxmlformats.org/officeDocument/2006/relationships/image" Target="../media/image170.png"/><Relationship Id="rId4" Type="http://schemas.openxmlformats.org/officeDocument/2006/relationships/slide" Target="slide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gif"/><Relationship Id="rId4" Type="http://schemas.openxmlformats.org/officeDocument/2006/relationships/hyperlink" Target="http://animashki.kak2z.org/oneimg.php?cat=31&amp;pn=1&amp;file=5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microsoft.com/office/2007/relationships/hdphoto" Target="../media/hdphoto8.wdp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9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gif"/><Relationship Id="rId7" Type="http://schemas.openxmlformats.org/officeDocument/2006/relationships/image" Target="../media/image25.jpeg"/><Relationship Id="rId12" Type="http://schemas.openxmlformats.org/officeDocument/2006/relationships/image" Target="../media/image2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slide" Target="slide4.xml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gif"/><Relationship Id="rId5" Type="http://schemas.openxmlformats.org/officeDocument/2006/relationships/image" Target="../media/image147.gif"/><Relationship Id="rId4" Type="http://schemas.openxmlformats.org/officeDocument/2006/relationships/image" Target="../media/image193.gif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6.png"/><Relationship Id="rId7" Type="http://schemas.openxmlformats.org/officeDocument/2006/relationships/image" Target="../media/image199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94.png"/><Relationship Id="rId5" Type="http://schemas.microsoft.com/office/2007/relationships/hdphoto" Target="../media/hdphoto30.wdp"/><Relationship Id="rId10" Type="http://schemas.openxmlformats.org/officeDocument/2006/relationships/image" Target="../media/image8.gif"/><Relationship Id="rId4" Type="http://schemas.openxmlformats.org/officeDocument/2006/relationships/image" Target="../media/image197.png"/><Relationship Id="rId9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04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208.png"/><Relationship Id="rId4" Type="http://schemas.openxmlformats.org/officeDocument/2006/relationships/image" Target="../media/image207.gi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gi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8.gif"/><Relationship Id="rId7" Type="http://schemas.openxmlformats.org/officeDocument/2006/relationships/image" Target="../media/image2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8.gif"/><Relationship Id="rId7" Type="http://schemas.openxmlformats.org/officeDocument/2006/relationships/image" Target="../media/image2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2.jpe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8.gif"/><Relationship Id="rId7" Type="http://schemas.openxmlformats.org/officeDocument/2006/relationships/image" Target="../media/image2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8.gif"/><Relationship Id="rId7" Type="http://schemas.openxmlformats.org/officeDocument/2006/relationships/image" Target="../media/image2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8.gif"/><Relationship Id="rId7" Type="http://schemas.openxmlformats.org/officeDocument/2006/relationships/image" Target="../media/image2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5" Type="http://schemas.openxmlformats.org/officeDocument/2006/relationships/image" Target="../media/image220.png"/><Relationship Id="rId10" Type="http://schemas.microsoft.com/office/2007/relationships/hdphoto" Target="../media/hdphoto33.wdp"/><Relationship Id="rId4" Type="http://schemas.openxmlformats.org/officeDocument/2006/relationships/image" Target="../media/image94.png"/><Relationship Id="rId9" Type="http://schemas.openxmlformats.org/officeDocument/2006/relationships/image" Target="../media/image222.pn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pn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7" Type="http://schemas.microsoft.com/office/2007/relationships/hdphoto" Target="../media/hdphoto34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microsoft.com/office/2007/relationships/hdphoto" Target="../media/hdphoto32.wdp"/><Relationship Id="rId4" Type="http://schemas.openxmlformats.org/officeDocument/2006/relationships/image" Target="../media/image220.pn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5" Type="http://schemas.microsoft.com/office/2007/relationships/hdphoto" Target="../media/hdphoto34.wdp"/><Relationship Id="rId4" Type="http://schemas.openxmlformats.org/officeDocument/2006/relationships/image" Target="../media/image2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5.wdp"/><Relationship Id="rId4" Type="http://schemas.openxmlformats.org/officeDocument/2006/relationships/image" Target="../media/image227.png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microsoft.com/office/2007/relationships/hdphoto" Target="../media/hdphoto30.wdp"/><Relationship Id="rId10" Type="http://schemas.openxmlformats.org/officeDocument/2006/relationships/image" Target="../media/image228.png"/><Relationship Id="rId4" Type="http://schemas.openxmlformats.org/officeDocument/2006/relationships/image" Target="../media/image197.png"/><Relationship Id="rId9" Type="http://schemas.openxmlformats.org/officeDocument/2006/relationships/image" Target="../media/image8.gif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35.wdp"/><Relationship Id="rId4" Type="http://schemas.openxmlformats.org/officeDocument/2006/relationships/image" Target="../media/image227.png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230.png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slide" Target="slide4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2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7.jpeg"/><Relationship Id="rId7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2.gif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7.jpeg"/><Relationship Id="rId3" Type="http://schemas.openxmlformats.org/officeDocument/2006/relationships/image" Target="../media/image8.gif"/><Relationship Id="rId7" Type="http://schemas.openxmlformats.org/officeDocument/2006/relationships/image" Target="../media/image43.png"/><Relationship Id="rId12" Type="http://schemas.microsoft.com/office/2007/relationships/hdphoto" Target="../media/hdphoto11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8.gif"/><Relationship Id="rId5" Type="http://schemas.microsoft.com/office/2007/relationships/hdphoto" Target="../media/hdphoto13.wdp"/><Relationship Id="rId10" Type="http://schemas.openxmlformats.org/officeDocument/2006/relationships/slide" Target="slide4.xml"/><Relationship Id="rId4" Type="http://schemas.openxmlformats.org/officeDocument/2006/relationships/image" Target="../media/image49.png"/><Relationship Id="rId9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53.png"/><Relationship Id="rId7" Type="http://schemas.openxmlformats.org/officeDocument/2006/relationships/slide" Target="slide4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" Target="slide4.xml"/><Relationship Id="rId7" Type="http://schemas.microsoft.com/office/2007/relationships/hdphoto" Target="../media/hdphoto16.wd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slide" Target="slide4.xml"/><Relationship Id="rId7" Type="http://schemas.microsoft.com/office/2007/relationships/hdphoto" Target="../media/hdphoto17.wd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9.wd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microsoft.com/office/2007/relationships/hdphoto" Target="../media/hdphoto18.wdp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microsoft.com/office/2007/relationships/hdphoto" Target="../media/hdphoto2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1.png"/><Relationship Id="rId7" Type="http://schemas.openxmlformats.org/officeDocument/2006/relationships/image" Target="../media/image73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72.png"/><Relationship Id="rId10" Type="http://schemas.openxmlformats.org/officeDocument/2006/relationships/slide" Target="slide4.xml"/><Relationship Id="rId4" Type="http://schemas.openxmlformats.org/officeDocument/2006/relationships/image" Target="../media/image61.jpeg"/><Relationship Id="rId9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8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89.xml"/><Relationship Id="rId18" Type="http://schemas.openxmlformats.org/officeDocument/2006/relationships/slide" Target="slide172.xml"/><Relationship Id="rId3" Type="http://schemas.openxmlformats.org/officeDocument/2006/relationships/image" Target="../media/image6.gif"/><Relationship Id="rId21" Type="http://schemas.openxmlformats.org/officeDocument/2006/relationships/slide" Target="slide203.xml"/><Relationship Id="rId7" Type="http://schemas.openxmlformats.org/officeDocument/2006/relationships/slide" Target="slide8.xml"/><Relationship Id="rId12" Type="http://schemas.openxmlformats.org/officeDocument/2006/relationships/slide" Target="slide63.xml"/><Relationship Id="rId17" Type="http://schemas.openxmlformats.org/officeDocument/2006/relationships/slide" Target="slide158.xml"/><Relationship Id="rId2" Type="http://schemas.openxmlformats.org/officeDocument/2006/relationships/notesSlide" Target="../notesSlides/notesSlide2.xml"/><Relationship Id="rId16" Type="http://schemas.openxmlformats.org/officeDocument/2006/relationships/slide" Target="slide153.xml"/><Relationship Id="rId20" Type="http://schemas.openxmlformats.org/officeDocument/2006/relationships/slide" Target="slide18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30.xml"/><Relationship Id="rId5" Type="http://schemas.openxmlformats.org/officeDocument/2006/relationships/slide" Target="slide5.xml"/><Relationship Id="rId15" Type="http://schemas.openxmlformats.org/officeDocument/2006/relationships/slide" Target="slide147.xml"/><Relationship Id="rId10" Type="http://schemas.openxmlformats.org/officeDocument/2006/relationships/slide" Target="slide29.xml"/><Relationship Id="rId19" Type="http://schemas.openxmlformats.org/officeDocument/2006/relationships/slide" Target="slide181.xml"/><Relationship Id="rId4" Type="http://schemas.openxmlformats.org/officeDocument/2006/relationships/slide" Target="slide3.xml"/><Relationship Id="rId9" Type="http://schemas.openxmlformats.org/officeDocument/2006/relationships/slide" Target="slide26.xml"/><Relationship Id="rId14" Type="http://schemas.openxmlformats.org/officeDocument/2006/relationships/slide" Target="slide114.xml"/><Relationship Id="rId22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9.png"/><Relationship Id="rId7" Type="http://schemas.openxmlformats.org/officeDocument/2006/relationships/image" Target="../media/image91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gif"/><Relationship Id="rId5" Type="http://schemas.openxmlformats.org/officeDocument/2006/relationships/image" Target="../media/image79.png"/><Relationship Id="rId4" Type="http://schemas.microsoft.com/office/2007/relationships/hdphoto" Target="../media/hdphoto18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9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microsoft.com/office/2007/relationships/hdphoto" Target="../media/hdphoto23.wdp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2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105.png"/><Relationship Id="rId7" Type="http://schemas.openxmlformats.org/officeDocument/2006/relationships/image" Target="../media/image108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slide" Target="slide4.xml"/><Relationship Id="rId4" Type="http://schemas.openxmlformats.org/officeDocument/2006/relationships/image" Target="../media/image103.png"/><Relationship Id="rId9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2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2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31.jpeg"/><Relationship Id="rId4" Type="http://schemas.openxmlformats.org/officeDocument/2006/relationships/image" Target="../media/image8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microsoft.com/office/2007/relationships/hdphoto" Target="../media/hdphoto4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94.xml"/><Relationship Id="rId13" Type="http://schemas.openxmlformats.org/officeDocument/2006/relationships/slide" Target="slide110.xml"/><Relationship Id="rId18" Type="http://schemas.openxmlformats.org/officeDocument/2006/relationships/slide" Target="slide207.xml"/><Relationship Id="rId3" Type="http://schemas.openxmlformats.org/officeDocument/2006/relationships/image" Target="../media/image133.png"/><Relationship Id="rId7" Type="http://schemas.openxmlformats.org/officeDocument/2006/relationships/slide" Target="slide100.xml"/><Relationship Id="rId12" Type="http://schemas.openxmlformats.org/officeDocument/2006/relationships/slide" Target="slide108.xml"/><Relationship Id="rId17" Type="http://schemas.openxmlformats.org/officeDocument/2006/relationships/slide" Target="slide205.xml"/><Relationship Id="rId2" Type="http://schemas.openxmlformats.org/officeDocument/2006/relationships/slide" Target="slide96.xml"/><Relationship Id="rId16" Type="http://schemas.openxmlformats.org/officeDocument/2006/relationships/image" Target="../media/image8.gif"/><Relationship Id="rId20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11" Type="http://schemas.openxmlformats.org/officeDocument/2006/relationships/slide" Target="slide106.xml"/><Relationship Id="rId5" Type="http://schemas.openxmlformats.org/officeDocument/2006/relationships/slide" Target="slide98.xml"/><Relationship Id="rId15" Type="http://schemas.openxmlformats.org/officeDocument/2006/relationships/slide" Target="slide179.xml"/><Relationship Id="rId10" Type="http://schemas.openxmlformats.org/officeDocument/2006/relationships/slide" Target="slide104.xml"/><Relationship Id="rId19" Type="http://schemas.openxmlformats.org/officeDocument/2006/relationships/slide" Target="slide89.xml"/><Relationship Id="rId4" Type="http://schemas.openxmlformats.org/officeDocument/2006/relationships/slide" Target="slide90.xml"/><Relationship Id="rId9" Type="http://schemas.openxmlformats.org/officeDocument/2006/relationships/slide" Target="slide102.xml"/><Relationship Id="rId14" Type="http://schemas.openxmlformats.org/officeDocument/2006/relationships/slide" Target="slide1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6.jpeg"/><Relationship Id="rId4" Type="http://schemas.openxmlformats.org/officeDocument/2006/relationships/slide" Target="slide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3" Type="http://schemas.openxmlformats.org/officeDocument/2006/relationships/slide" Target="slide91.xml"/><Relationship Id="rId7" Type="http://schemas.openxmlformats.org/officeDocument/2006/relationships/image" Target="../media/image135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gif"/><Relationship Id="rId5" Type="http://schemas.openxmlformats.org/officeDocument/2006/relationships/image" Target="../media/image82.jpeg"/><Relationship Id="rId4" Type="http://schemas.openxmlformats.org/officeDocument/2006/relationships/image" Target="../media/image86.gif"/><Relationship Id="rId9" Type="http://schemas.openxmlformats.org/officeDocument/2006/relationships/slide" Target="slide4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6.gif"/><Relationship Id="rId7" Type="http://schemas.openxmlformats.org/officeDocument/2006/relationships/slide" Target="slide89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gif"/><Relationship Id="rId4" Type="http://schemas.openxmlformats.org/officeDocument/2006/relationships/image" Target="../media/image8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89.xml"/><Relationship Id="rId4" Type="http://schemas.openxmlformats.org/officeDocument/2006/relationships/image" Target="../media/image13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89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" Target="slide95.xml"/><Relationship Id="rId7" Type="http://schemas.openxmlformats.org/officeDocument/2006/relationships/image" Target="../media/image2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7.jpeg"/><Relationship Id="rId10" Type="http://schemas.openxmlformats.org/officeDocument/2006/relationships/slide" Target="slide4.xml"/><Relationship Id="rId4" Type="http://schemas.openxmlformats.org/officeDocument/2006/relationships/image" Target="../media/image138.jpeg"/><Relationship Id="rId9" Type="http://schemas.openxmlformats.org/officeDocument/2006/relationships/slide" Target="slide89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3" Type="http://schemas.openxmlformats.org/officeDocument/2006/relationships/image" Target="../media/image138.jpeg"/><Relationship Id="rId7" Type="http://schemas.openxmlformats.org/officeDocument/2006/relationships/image" Target="../media/image21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3.png"/><Relationship Id="rId4" Type="http://schemas.openxmlformats.org/officeDocument/2006/relationships/image" Target="../media/image24.png"/><Relationship Id="rId9" Type="http://schemas.openxmlformats.org/officeDocument/2006/relationships/slide" Target="slide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97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89.xml"/><Relationship Id="rId4" Type="http://schemas.openxmlformats.org/officeDocument/2006/relationships/image" Target="../media/image13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8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89.xml"/><Relationship Id="rId4" Type="http://schemas.openxmlformats.org/officeDocument/2006/relationships/image" Target="../media/image140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94925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13350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39552" y="1797901"/>
            <a:ext cx="7920880" cy="911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Неорганические соединения и их свойства</a:t>
            </a: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9622" y="764704"/>
            <a:ext cx="8786874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Дисциплины: «Химия» и «Естествознание – Химия»</a:t>
            </a:r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0491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52238" y="1124744"/>
            <a:ext cx="888425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Оксиды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соединения общей  формулы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содержащие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Безразличные (несолеобразующие) оксиды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не взаимодействуют с кислотами, щелочами и водой, не образуют солей:  СО,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15816" y="4087890"/>
            <a:ext cx="2376264" cy="262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75856" y="184621"/>
            <a:ext cx="245131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Оксиды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07779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6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5715016"/>
            <a:ext cx="3857652" cy="92869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5715016"/>
            <a:ext cx="3857652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3" action="ppaction://hlinksldjump"/>
              </a:rPr>
              <a:t>Правильный ответ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3643314"/>
            <a:ext cx="878687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Назовите кислоту и все калиевые соли этой кислоты.</a:t>
            </a:r>
          </a:p>
        </p:txBody>
      </p:sp>
      <p:pic>
        <p:nvPicPr>
          <p:cNvPr id="2050" name="Picture 2" descr="D:\23.05.13-домашние документы\Виртуальные лекции 28.07.11\Химия\сложные в-ва\кислоты\фосфорная\170920.jpeg"/>
          <p:cNvPicPr>
            <a:picLocks noChangeAspect="1" noChangeArrowheads="1"/>
          </p:cNvPicPr>
          <p:nvPr/>
        </p:nvPicPr>
        <p:blipFill>
          <a:blip r:embed="rId4" cstate="print"/>
          <a:srcRect l="33750" t="17500" r="35000" b="17500"/>
          <a:stretch>
            <a:fillRect/>
          </a:stretch>
        </p:blipFill>
        <p:spPr bwMode="auto">
          <a:xfrm>
            <a:off x="3143240" y="214290"/>
            <a:ext cx="1643074" cy="3417593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6" name="Прямоугольник 15"/>
          <p:cNvSpPr/>
          <p:nvPr/>
        </p:nvSpPr>
        <p:spPr>
          <a:xfrm>
            <a:off x="3428992" y="2071678"/>
            <a:ext cx="1143008" cy="500066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417517" y="2079301"/>
            <a:ext cx="115448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PO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6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9" name="Овал 18">
            <a:hlinkClick r:id="rId5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49923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57224" y="4929198"/>
            <a:ext cx="67866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u="sng" dirty="0" err="1" smtClean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фосф</a:t>
            </a:r>
            <a:r>
              <a:rPr lang="ru-RU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калия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фосф</a:t>
            </a:r>
            <a:r>
              <a:rPr lang="ru-RU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калия</a:t>
            </a:r>
            <a:endParaRPr lang="ru-RU" sz="2800" dirty="0" smtClean="0"/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</a:rPr>
              <a:t>орто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фосф</a:t>
            </a:r>
            <a:r>
              <a:rPr lang="ru-RU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(фосф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калия</a:t>
            </a:r>
            <a:endParaRPr lang="ru-RU" sz="2800" dirty="0"/>
          </a:p>
        </p:txBody>
      </p:sp>
      <p:pic>
        <p:nvPicPr>
          <p:cNvPr id="12" name="Picture 2" descr="D:\23.05.13-домашние документы\Виртуальные лекции 28.07.11\Химия\сложные в-ва\кислоты\фосфорная\170920.jpeg"/>
          <p:cNvPicPr>
            <a:picLocks noChangeAspect="1" noChangeArrowheads="1"/>
          </p:cNvPicPr>
          <p:nvPr/>
        </p:nvPicPr>
        <p:blipFill>
          <a:blip r:embed="rId3" cstate="print"/>
          <a:srcRect l="33750" t="17500" r="35000" b="17500"/>
          <a:stretch>
            <a:fillRect/>
          </a:stretch>
        </p:blipFill>
        <p:spPr bwMode="auto">
          <a:xfrm>
            <a:off x="357158" y="45696"/>
            <a:ext cx="1214446" cy="252604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2844" y="2321824"/>
          <a:ext cx="8858312" cy="253593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643074"/>
                <a:gridCol w="2286016"/>
                <a:gridCol w="2071702"/>
                <a:gridCol w="2857520"/>
              </a:tblGrid>
              <a:tr h="4369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Формула кислоты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 кислоты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Формула кислотного остатка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 кислотного остатка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</a:tr>
              <a:tr h="176696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600" b="1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PO</a:t>
                      </a:r>
                      <a:r>
                        <a:rPr lang="ru-RU" sz="2600" b="1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u="sng" dirty="0" err="1" smtClean="0">
                          <a:latin typeface="Arial" pitchFamily="34" charset="0"/>
                          <a:cs typeface="Arial" pitchFamily="34" charset="0"/>
                        </a:rPr>
                        <a:t>Орто</a:t>
                      </a:r>
                      <a:r>
                        <a:rPr lang="en-US" sz="2600" b="1" u="none" dirty="0" smtClean="0"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фосфорн</a:t>
                      </a:r>
                      <a:r>
                        <a:rPr lang="ru-RU" sz="26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ая</a:t>
                      </a:r>
                      <a:r>
                        <a:rPr lang="ru-RU" sz="2600" b="1" u="sng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(фосфорн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ая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en-US" sz="2600" b="1" u="sng" baseline="-25000" dirty="0">
                          <a:solidFill>
                            <a:srgbClr val="00964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PO</a:t>
                      </a:r>
                      <a:r>
                        <a:rPr lang="ru-RU" sz="2600" b="1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baseline="30000" dirty="0"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u="sng" dirty="0" err="1" smtClean="0">
                          <a:solidFill>
                            <a:srgbClr val="00964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ди</a:t>
                      </a:r>
                      <a:r>
                        <a:rPr lang="ru-RU" sz="2600" b="1" dirty="0" err="1" smtClean="0"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гидро</a:t>
                      </a:r>
                      <a:r>
                        <a:rPr lang="ru-RU" sz="2600" b="1" dirty="0" err="1" smtClean="0">
                          <a:latin typeface="Arial" pitchFamily="34" charset="0"/>
                          <a:cs typeface="Arial" pitchFamily="34" charset="0"/>
                        </a:rPr>
                        <a:t>фосф</a:t>
                      </a:r>
                      <a:r>
                        <a:rPr lang="ru-RU" sz="26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PO</a:t>
                      </a:r>
                      <a:r>
                        <a:rPr lang="ru-RU" sz="2600" b="1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baseline="30000" dirty="0">
                          <a:latin typeface="Arial" pitchFamily="34" charset="0"/>
                          <a:cs typeface="Arial" pitchFamily="34" charset="0"/>
                        </a:rPr>
                        <a:t>2–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 smtClean="0"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гидро</a:t>
                      </a:r>
                      <a:r>
                        <a:rPr lang="ru-RU" sz="2600" b="1" dirty="0" err="1" smtClean="0">
                          <a:latin typeface="Arial" pitchFamily="34" charset="0"/>
                          <a:cs typeface="Arial" pitchFamily="34" charset="0"/>
                        </a:rPr>
                        <a:t>фосф</a:t>
                      </a:r>
                      <a:r>
                        <a:rPr lang="ru-RU" sz="26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PO</a:t>
                      </a:r>
                      <a:r>
                        <a:rPr lang="ru-RU" sz="2600" b="1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2600" b="1" baseline="30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600" b="1" baseline="30000" dirty="0"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u="sng" dirty="0" err="1" smtClean="0">
                          <a:latin typeface="Arial" pitchFamily="34" charset="0"/>
                          <a:cs typeface="Arial" pitchFamily="34" charset="0"/>
                        </a:rPr>
                        <a:t>орто</a:t>
                      </a:r>
                      <a:r>
                        <a:rPr lang="ru-RU" sz="2600" b="1" dirty="0" err="1" smtClean="0">
                          <a:latin typeface="Arial" pitchFamily="34" charset="0"/>
                          <a:cs typeface="Arial" pitchFamily="34" charset="0"/>
                        </a:rPr>
                        <a:t>фосф</a:t>
                      </a:r>
                      <a:r>
                        <a:rPr lang="ru-RU" sz="26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(фосф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00034" y="1643050"/>
            <a:ext cx="928694" cy="35719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28596" y="1571612"/>
            <a:ext cx="1079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4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PO</a:t>
            </a:r>
            <a:r>
              <a:rPr lang="ru-RU" sz="2400" b="1" baseline="-25000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4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5" name="Овал 14">
            <a:hlinkClick r:id="rId4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57397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7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5715016"/>
            <a:ext cx="3857652" cy="92869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5715016"/>
            <a:ext cx="3857652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3" action="ppaction://hlinksldjump"/>
              </a:rPr>
              <a:t>Правильный ответ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1027410"/>
            <a:ext cx="8786874" cy="189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Распределите этикетки между веществами: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Этикетки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err="1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ru-RU" sz="30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30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AgNO</a:t>
            </a:r>
            <a:r>
              <a:rPr lang="en-US" sz="3000" b="1" baseline="-250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3000" b="1" dirty="0" smtClean="0">
                <a:latin typeface="Arial Black" pitchFamily="34" charset="0"/>
                <a:cs typeface="Arial" pitchFamily="34" charset="0"/>
              </a:rPr>
              <a:t>Н</a:t>
            </a:r>
            <a:r>
              <a:rPr lang="ru-RU" sz="3000" b="1" baseline="-25000" dirty="0" smtClean="0">
                <a:latin typeface="Arial Black" pitchFamily="34" charset="0"/>
                <a:cs typeface="Arial" pitchFamily="34" charset="0"/>
              </a:rPr>
              <a:t>3</a:t>
            </a:r>
            <a:r>
              <a:rPr lang="en-US" sz="3000" b="1" dirty="0" smtClean="0">
                <a:latin typeface="Arial Black" pitchFamily="34" charset="0"/>
                <a:cs typeface="Arial" pitchFamily="34" charset="0"/>
              </a:rPr>
              <a:t>PO</a:t>
            </a:r>
            <a:r>
              <a:rPr lang="ru-RU" sz="3000" b="1" baseline="-25000" dirty="0" smtClean="0">
                <a:latin typeface="Arial Black" pitchFamily="34" charset="0"/>
                <a:cs typeface="Arial" pitchFamily="34" charset="0"/>
              </a:rPr>
              <a:t>4</a:t>
            </a:r>
            <a:r>
              <a:rPr lang="en-US" sz="30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3000" b="1" dirty="0" smtClean="0">
                <a:latin typeface="Arial Black" pitchFamily="34" charset="0"/>
                <a:cs typeface="Arial" pitchFamily="34" charset="0"/>
              </a:rPr>
              <a:t>Fe</a:t>
            </a:r>
            <a:r>
              <a:rPr lang="en-US" sz="3000" b="1" baseline="-25000" dirty="0" smtClean="0">
                <a:latin typeface="Arial Black" pitchFamily="34" charset="0"/>
                <a:cs typeface="Arial" pitchFamily="34" charset="0"/>
              </a:rPr>
              <a:t>2</a:t>
            </a:r>
            <a:r>
              <a:rPr lang="en-US" sz="3000" b="1" dirty="0" smtClean="0">
                <a:latin typeface="Arial Black" pitchFamily="34" charset="0"/>
                <a:cs typeface="Arial" pitchFamily="34" charset="0"/>
              </a:rPr>
              <a:t>O</a:t>
            </a:r>
            <a:r>
              <a:rPr lang="en-US" sz="3000" b="1" baseline="-25000" dirty="0" smtClean="0">
                <a:latin typeface="Arial Black" pitchFamily="34" charset="0"/>
                <a:cs typeface="Arial" pitchFamily="34" charset="0"/>
              </a:rPr>
              <a:t>3</a:t>
            </a:r>
            <a:endParaRPr lang="ru-RU" sz="3000" b="1" dirty="0" smtClean="0">
              <a:latin typeface="Arial Black" pitchFamily="34" charset="0"/>
              <a:ea typeface="Times New Roman"/>
              <a:cs typeface="Arial" pitchFamily="34" charset="0"/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Вещества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1" name="Picture 1" descr="D:\23.05.13-домашние документы\Виртуальные лекции 28.07.11\Химия\сложные в-ва\основания\натрия\200px-SodiumHydrox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071810"/>
            <a:ext cx="1731267" cy="1376357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0722" name="Picture 2" descr="D:\23.05.13-домашние документы\Виртуальные лекции 28.07.11\Химия\сложные в-ва\соли\нитраты, нитриты\Нитрат серебра(I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143248"/>
            <a:ext cx="1905000" cy="119062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6" name="Picture 1" descr="D:\23.05.13-домашние документы\Виртуальные лекции 28.07.11\Химия\сложные в-ва\кислоты\фосфорная\170920.jpeg"/>
          <p:cNvPicPr>
            <a:picLocks noChangeAspect="1" noChangeArrowheads="1"/>
          </p:cNvPicPr>
          <p:nvPr/>
        </p:nvPicPr>
        <p:blipFill>
          <a:blip r:embed="rId6" cstate="print"/>
          <a:srcRect l="33750" t="16250" r="35000" b="17500"/>
          <a:stretch>
            <a:fillRect/>
          </a:stretch>
        </p:blipFill>
        <p:spPr bwMode="auto">
          <a:xfrm>
            <a:off x="5143504" y="2928934"/>
            <a:ext cx="1000132" cy="2120279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23" name="Picture 3" descr="D:\23.05.13-домашние документы\Виртуальные лекции 28.07.11\Химия\сложные в-ва\оксиды\оксиды железа\оксид железа III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3143248"/>
            <a:ext cx="1812392" cy="135972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8" name="Овал 17">
            <a:hlinkClick r:id="rId8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25831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D:\23.05.13-домашние документы\Виртуальные лекции 28.07.11\Химия\сложные в-ва\основания\натрия\200px-SodiumHydrox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00504"/>
            <a:ext cx="2000264" cy="159021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2" name="Прямоугольник 11"/>
          <p:cNvSpPr/>
          <p:nvPr/>
        </p:nvSpPr>
        <p:spPr>
          <a:xfrm>
            <a:off x="285720" y="2143116"/>
            <a:ext cx="3857652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гидроксид натрия</a:t>
            </a:r>
            <a:endParaRPr lang="ru-RU" sz="3000" b="1" dirty="0" smtClean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D:\23.05.13-домашние документы\Виртуальные лекции 28.07.11\Химия\сложные в-ва\соли\нитраты, нитриты\Нитрат серебра(I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571480"/>
            <a:ext cx="1905000" cy="119062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5" name="Прямоугольник 14"/>
          <p:cNvSpPr/>
          <p:nvPr/>
        </p:nvSpPr>
        <p:spPr>
          <a:xfrm>
            <a:off x="4214810" y="1785926"/>
            <a:ext cx="3857652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AgNO</a:t>
            </a:r>
            <a:r>
              <a:rPr lang="ru-RU" sz="30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нитрат серебра (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3000" b="1" dirty="0" smtClean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7" name="Picture 1" descr="D:\23.05.13-домашние документы\Виртуальные лекции 28.07.11\Химия\сложные в-ва\кислоты\фосфорная\170920.jpeg"/>
          <p:cNvPicPr>
            <a:picLocks noChangeAspect="1" noChangeArrowheads="1"/>
          </p:cNvPicPr>
          <p:nvPr/>
        </p:nvPicPr>
        <p:blipFill>
          <a:blip r:embed="rId5" cstate="print"/>
          <a:srcRect l="33750" t="16250" r="35000" b="17500"/>
          <a:stretch>
            <a:fillRect/>
          </a:stretch>
        </p:blipFill>
        <p:spPr bwMode="auto">
          <a:xfrm>
            <a:off x="1643042" y="3143248"/>
            <a:ext cx="1000132" cy="2120279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3" descr="D:\23.05.13-домашние документы\Виртуальные лекции 28.07.11\Химия\сложные в-ва\оксиды\оксиды железа\оксид железа III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286124"/>
            <a:ext cx="1812392" cy="135972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8" name="Прямоугольник 17"/>
          <p:cNvSpPr/>
          <p:nvPr/>
        </p:nvSpPr>
        <p:spPr>
          <a:xfrm>
            <a:off x="500034" y="5214950"/>
            <a:ext cx="3857652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ортофосфорная кислота</a:t>
            </a:r>
            <a:endParaRPr lang="ru-RU" sz="3000" b="1" dirty="0" smtClean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43372" y="4572008"/>
            <a:ext cx="3857652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en-US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оксид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железа 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(III)</a:t>
            </a:r>
            <a:endParaRPr lang="ru-RU" sz="3000" b="1" dirty="0" smtClean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Овал 16">
            <a:hlinkClick r:id="rId7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485571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8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5715016"/>
            <a:ext cx="3857652" cy="92869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5715016"/>
            <a:ext cx="3857652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3" action="ppaction://hlinksldjump"/>
              </a:rPr>
              <a:t>Правильный ответ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1500174"/>
            <a:ext cx="8286808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Азотной кислоте соответствует формула:</a:t>
            </a:r>
            <a:endParaRPr lang="ru-RU" sz="3000" b="1" dirty="0" smtClean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1) Н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0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2) 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30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3) 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HNO</a:t>
            </a:r>
            <a:r>
              <a:rPr lang="ru-RU" sz="30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4) 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HNO</a:t>
            </a:r>
            <a:r>
              <a:rPr lang="ru-RU" sz="30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3000" b="1" dirty="0" smtClean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>
            <a:hlinkClick r:id="rId4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49739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85720" y="1500174"/>
            <a:ext cx="8286808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Азотной кислоте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соответствует формула:</a:t>
            </a:r>
            <a:endParaRPr lang="ru-RU" sz="3000" b="1" dirty="0" smtClean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lvl="0" indent="-5143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1) Н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0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неверная запись      </a:t>
            </a:r>
          </a:p>
          <a:p>
            <a:pPr marL="514350" lvl="0" indent="-5143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2) 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30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аммиак       </a:t>
            </a:r>
          </a:p>
          <a:p>
            <a:pPr marL="514350" lvl="0" indent="-5143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3) 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HNO</a:t>
            </a:r>
            <a:r>
              <a:rPr lang="ru-RU" sz="30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азотистая кислота       </a:t>
            </a:r>
          </a:p>
          <a:p>
            <a:pPr marL="514350" lvl="0" indent="-5143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4) </a:t>
            </a:r>
            <a:r>
              <a:rPr lang="en-US" sz="30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HNO</a:t>
            </a:r>
            <a:r>
              <a:rPr lang="ru-RU" sz="3000" b="1" baseline="-30000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</a:t>
            </a:r>
            <a:r>
              <a:rPr lang="ru-RU" sz="30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30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азотная кислота </a:t>
            </a:r>
            <a:endParaRPr lang="ru-RU" sz="3000" b="1" dirty="0" smtClean="0">
              <a:ln w="1143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вал 11">
            <a:hlinkClick r:id="rId3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543956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9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5715016"/>
            <a:ext cx="3857652" cy="92869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5715016"/>
            <a:ext cx="3857652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3" action="ppaction://hlinksldjump"/>
              </a:rPr>
              <a:t>Правильный ответ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1571612"/>
            <a:ext cx="8715436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Сульфиду меди (</a:t>
            </a:r>
            <a:r>
              <a:rPr lang="en-US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соответствует формула:</a:t>
            </a:r>
            <a:endParaRPr lang="ru-RU" sz="3000" b="1" dirty="0" smtClean="0">
              <a:ln w="1143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1)</a:t>
            </a:r>
            <a:r>
              <a:rPr lang="en-US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30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uS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2)</a:t>
            </a:r>
            <a:r>
              <a:rPr lang="en-US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</a:t>
            </a:r>
            <a:r>
              <a:rPr lang="ru-RU" sz="30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3) С</a:t>
            </a:r>
            <a:r>
              <a:rPr lang="en-US" sz="30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uSO</a:t>
            </a:r>
            <a:r>
              <a:rPr lang="ru-RU" sz="30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4) С</a:t>
            </a:r>
            <a:r>
              <a:rPr lang="en-US" sz="30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uSO</a:t>
            </a:r>
            <a:r>
              <a:rPr lang="ru-RU" sz="30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ru-RU" sz="3000" b="1" dirty="0" smtClean="0">
              <a:ln w="1143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>
            <a:hlinkClick r:id="rId4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73538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571612"/>
            <a:ext cx="8715436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Сульфиду меди (</a:t>
            </a:r>
            <a:r>
              <a:rPr lang="en-US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соответствует формула:</a:t>
            </a:r>
            <a:endParaRPr lang="ru-RU" sz="3000" b="1" dirty="0" smtClean="0">
              <a:ln w="1143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1)</a:t>
            </a:r>
            <a:r>
              <a:rPr lang="en-US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30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uS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сульфид меди (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2)</a:t>
            </a:r>
            <a:r>
              <a:rPr lang="en-US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</a:t>
            </a:r>
            <a:r>
              <a:rPr lang="ru-RU" sz="3000" b="1" baseline="-3000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сульфид меди (</a:t>
            </a:r>
            <a:r>
              <a:rPr lang="en-US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3) С</a:t>
            </a:r>
            <a:r>
              <a:rPr lang="en-US" sz="30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uSO</a:t>
            </a:r>
            <a:r>
              <a:rPr lang="ru-RU" sz="30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сульфит меди (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4) С</a:t>
            </a:r>
            <a:r>
              <a:rPr lang="en-US" sz="30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uSO</a:t>
            </a:r>
            <a:r>
              <a:rPr lang="ru-RU" sz="30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сульфат меди (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3000" b="1" dirty="0" smtClean="0">
              <a:ln w="1143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вал 11">
            <a:hlinkClick r:id="rId3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040120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1500198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10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5715016"/>
            <a:ext cx="3857652" cy="92869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5715016"/>
            <a:ext cx="3857652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3" action="ppaction://hlinksldjump"/>
              </a:rPr>
              <a:t>Правильный ответ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1500174"/>
            <a:ext cx="8786874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Сульфиту железа (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соответствует формула:</a:t>
            </a:r>
            <a:endParaRPr lang="ru-RU" sz="30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1) F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       2) F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en-US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3) F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en-US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(SO</a:t>
            </a:r>
            <a:r>
              <a:rPr lang="en-US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4) F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en-US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en-US" sz="30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>
            <a:hlinkClick r:id="rId4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103987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14282" y="1500174"/>
            <a:ext cx="8786874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Сульфиту железа (</a:t>
            </a:r>
            <a:r>
              <a:rPr lang="en-US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соответствует формула:</a:t>
            </a:r>
            <a:endParaRPr lang="ru-RU" sz="30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1) F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сульфид железа (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endParaRPr lang="ru-RU" sz="30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2) F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en-US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сульфат железа (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endParaRPr lang="ru-RU" sz="30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3) F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en-US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(SO</a:t>
            </a:r>
            <a:r>
              <a:rPr lang="en-US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сульфат железа (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lang="ru-RU" sz="30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4) </a:t>
            </a:r>
            <a:r>
              <a:rPr lang="en-US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en-US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en-US" sz="3000" b="1" baseline="-3000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baseline="-3000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сульфит железа (</a:t>
            </a:r>
            <a:r>
              <a:rPr lang="en-US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3000" b="1" dirty="0" smtClean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>
            <a:hlinkClick r:id="rId3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915144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50185"/>
            <a:ext cx="8784976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Солеобразующие оксиды: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ó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вные</a:t>
            </a:r>
            <a:r>
              <a:rPr lang="ru-RU" sz="27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оксиды металлов общей формулы Ме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 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МеО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(кроме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BeO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SnO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PbO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ZnO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). Они взаимодействуют с кислотами с образованием соли и воды и не реагируют с щелочами.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Амфотерные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оксиды неактивных металлов: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BeO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SnO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PbO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ZnO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Аl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Они взаимодействуют с кислотами и с щелочами с образованием соли и воды.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Кислотные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оксиды  неметаллов и металлов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d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-элементов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V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VI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VII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групп в высших степенях окисления: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P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V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CrO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Mn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Они взаимодействуют с щелочами с образованием соли и воды и не реагируют с кислотами.</a:t>
            </a: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80172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142876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11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5715016"/>
            <a:ext cx="3857652" cy="92869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5715016"/>
            <a:ext cx="3857652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3" action="ppaction://hlinksldjump"/>
              </a:rPr>
              <a:t>Правильный ответ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1571612"/>
            <a:ext cx="8786874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Гидроксиду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бериллия соответствует формула:</a:t>
            </a:r>
            <a:endParaRPr lang="ru-RU" sz="3000" b="1" dirty="0" smtClean="0">
              <a:ln w="1143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1) </a:t>
            </a:r>
            <a:r>
              <a:rPr lang="ru-RU" sz="30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30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2) В(ОН)</a:t>
            </a:r>
            <a:r>
              <a:rPr lang="ru-RU" sz="30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3) </a:t>
            </a:r>
            <a:r>
              <a:rPr lang="ru-RU" sz="30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ВеО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4) </a:t>
            </a:r>
            <a:r>
              <a:rPr lang="ru-RU" sz="30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30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3000" b="1" dirty="0" smtClean="0">
              <a:ln w="1143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>
            <a:hlinkClick r:id="rId4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6038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571612"/>
            <a:ext cx="8786874" cy="33239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err="1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Гидроксиду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бериллия 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соответствует формула:</a:t>
            </a:r>
            <a:endParaRPr lang="ru-RU" sz="3000" b="1" dirty="0" smtClean="0">
              <a:ln w="1143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1) </a:t>
            </a:r>
            <a:r>
              <a:rPr lang="ru-RU" sz="3000" b="1" dirty="0" err="1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3000" b="1" baseline="-3000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 бериллия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marL="2687638" lvl="0" indent="-268763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2) В(ОН)</a:t>
            </a:r>
            <a:r>
              <a:rPr lang="ru-RU" sz="30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 бора (</a:t>
            </a:r>
            <a:r>
              <a:rPr lang="ru-RU" sz="3000" b="1" u="sng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правильнее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30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</a:t>
            </a:r>
            <a:r>
              <a:rPr lang="ru-RU" sz="30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борная кислота)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3) </a:t>
            </a:r>
            <a:r>
              <a:rPr lang="ru-RU" sz="30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ВеО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– оксид бериллия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4) </a:t>
            </a:r>
            <a:r>
              <a:rPr lang="ru-RU" sz="30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гидроксид бария</a:t>
            </a:r>
            <a:endParaRPr lang="ru-RU" sz="30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вал 11">
            <a:hlinkClick r:id="rId3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124764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1571636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12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5715016"/>
            <a:ext cx="3857652" cy="92869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5715016"/>
            <a:ext cx="3857652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3" action="ppaction://hlinksldjump"/>
              </a:rPr>
              <a:t>Правильный ответ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1643050"/>
            <a:ext cx="857256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Угольной кислоте соответствует формула:</a:t>
            </a:r>
            <a:endParaRPr lang="ru-RU" sz="30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13430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1) СН</a:t>
            </a:r>
            <a:r>
              <a:rPr lang="ru-RU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СООН              3) Н</a:t>
            </a:r>
            <a:r>
              <a:rPr lang="ru-RU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30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13430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2) Н</a:t>
            </a:r>
            <a:r>
              <a:rPr lang="ru-RU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SiO</a:t>
            </a:r>
            <a:r>
              <a:rPr lang="ru-RU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4) С</a:t>
            </a:r>
            <a:r>
              <a:rPr lang="ru-RU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endParaRPr lang="ru-RU" sz="30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>
            <a:hlinkClick r:id="rId4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132459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643050"/>
            <a:ext cx="8572560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Угольной кислоте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соответствует формула:</a:t>
            </a:r>
            <a:endParaRPr lang="ru-RU" sz="30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1) СН</a:t>
            </a:r>
            <a:r>
              <a:rPr lang="ru-RU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СООН – уксусная кислота       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2) Н</a:t>
            </a:r>
            <a:r>
              <a:rPr lang="ru-RU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SiO</a:t>
            </a:r>
            <a:r>
              <a:rPr lang="ru-RU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кремниевая кислота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3) 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3000" b="1" baseline="-3000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3000" b="1" baseline="-3000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 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угольная кислота</a:t>
            </a:r>
            <a:endParaRPr lang="ru-RU" sz="3000" b="1" dirty="0" smtClean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4) С</a:t>
            </a:r>
            <a:r>
              <a:rPr lang="ru-RU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3000" b="1" baseline="-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3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 – этиловый спирт</a:t>
            </a:r>
            <a:endParaRPr lang="ru-RU" sz="3000" b="1" dirty="0" smtClean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вал 11">
            <a:hlinkClick r:id="rId3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6507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67816" y="188640"/>
            <a:ext cx="6926897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Металлы и </a:t>
            </a:r>
            <a:r>
              <a:rPr lang="ru-RU" sz="4000" b="1" spc="50" dirty="0" smtClean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40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металлы</a:t>
            </a:r>
            <a:endParaRPr lang="ru-RU" sz="4000" b="1" spc="50" dirty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88" r="13176" b="60492"/>
          <a:stretch/>
        </p:blipFill>
        <p:spPr bwMode="auto">
          <a:xfrm>
            <a:off x="755576" y="1052736"/>
            <a:ext cx="7740352" cy="233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668" r="1962"/>
          <a:stretch/>
        </p:blipFill>
        <p:spPr bwMode="auto">
          <a:xfrm>
            <a:off x="1835696" y="3429000"/>
            <a:ext cx="5150621" cy="3351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85094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5" y="883184"/>
            <a:ext cx="8451557" cy="587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4499992" y="852708"/>
            <a:ext cx="2016224" cy="218748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901710" y="58343"/>
            <a:ext cx="4629433" cy="8248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spc="50" dirty="0" smtClean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Главные</a:t>
            </a:r>
            <a:r>
              <a:rPr lang="ru-RU" sz="28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подгруппы – </a:t>
            </a:r>
            <a:r>
              <a:rPr lang="ru-RU" sz="2800" b="1" spc="50" dirty="0" smtClean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28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металлы</a:t>
            </a:r>
            <a:endParaRPr lang="ru-RU" sz="2800" b="1" spc="50" dirty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27784" y="1527174"/>
            <a:ext cx="792088" cy="4616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4365104"/>
            <a:ext cx="792088" cy="3896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2155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2" name="Picture 2" descr="D:\диск D\01.03.16-домашние документы\Виртуальные лекции 2015\Химия\Вещества\неметаллы\9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777"/>
            <a:ext cx="4536504" cy="53614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иск D\01.03.16-домашние документы\Виртуальные лекции 2015\Химия\Вещества\неметаллы\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2924944"/>
            <a:ext cx="4713115" cy="3797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137977" y="265085"/>
            <a:ext cx="3095047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spc="50" dirty="0" smtClean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28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металлы</a:t>
            </a:r>
            <a:endParaRPr lang="ru-RU" sz="2800" b="1" spc="50" dirty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59686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24420306"/>
              </p:ext>
            </p:extLst>
          </p:nvPr>
        </p:nvGraphicFramePr>
        <p:xfrm>
          <a:off x="107504" y="188640"/>
          <a:ext cx="8856986" cy="585978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{69CF1AB2-1976-4502-BF36-3FF5EA218861}</a:tableStyleId>
              </a:tblPr>
              <a:tblGrid>
                <a:gridCol w="4428493"/>
                <a:gridCol w="4428493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 smtClean="0">
                          <a:solidFill>
                            <a:srgbClr val="8C160A"/>
                          </a:solidFill>
                          <a:latin typeface="Arial Black" pitchFamily="34" charset="0"/>
                        </a:rPr>
                        <a:t>Металлы</a:t>
                      </a:r>
                      <a:endParaRPr lang="ru-RU" sz="2600" b="1" dirty="0">
                        <a:solidFill>
                          <a:srgbClr val="8C160A"/>
                        </a:solidFill>
                        <a:latin typeface="Arial Black" pitchFamily="34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Не</a:t>
                      </a:r>
                      <a:r>
                        <a:rPr lang="ru-RU" sz="2600" b="1" dirty="0" smtClean="0">
                          <a:solidFill>
                            <a:srgbClr val="8C160A"/>
                          </a:solidFill>
                          <a:latin typeface="Arial Black" pitchFamily="34" charset="0"/>
                        </a:rPr>
                        <a:t>металлы </a:t>
                      </a:r>
                      <a:endParaRPr lang="ru-RU" sz="2600" b="1" dirty="0">
                        <a:solidFill>
                          <a:srgbClr val="8C160A"/>
                        </a:solidFill>
                        <a:latin typeface="Arial Black" pitchFamily="34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Простые вещества состоят из атомов металлов</a:t>
                      </a:r>
                      <a:endParaRPr lang="ru-RU" sz="2400" b="1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Простые вещества состоят из атомов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не</a:t>
                      </a:r>
                      <a:r>
                        <a:rPr lang="ru-RU" sz="2400" b="1" dirty="0" smtClean="0"/>
                        <a:t>металлов</a:t>
                      </a:r>
                      <a:endParaRPr lang="ru-RU" sz="2400" b="1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Простые вещества этих элементов имеют </a:t>
                      </a:r>
                      <a:r>
                        <a:rPr lang="ru-RU" sz="2400" b="1" dirty="0" smtClean="0">
                          <a:solidFill>
                            <a:srgbClr val="0000FF"/>
                          </a:solidFill>
                        </a:rPr>
                        <a:t>металлический блеск</a:t>
                      </a:r>
                      <a:endParaRPr lang="ru-RU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00FF"/>
                          </a:solidFill>
                        </a:rPr>
                        <a:t>Металлическим блеском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не обладают (исключения: </a:t>
                      </a:r>
                      <a:r>
                        <a:rPr lang="ru-RU" sz="2400" b="1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йод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и </a:t>
                      </a:r>
                      <a:r>
                        <a:rPr lang="ru-RU" sz="2400" b="1" u="sng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углерод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в виде графита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2400" b="1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Блеск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обусловливается способностью веществ сильно отражать лучи света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Чаще всего простые вещества </a:t>
                      </a:r>
                      <a:r>
                        <a:rPr lang="ru-RU" sz="2400" b="1" dirty="0" smtClean="0">
                          <a:solidFill>
                            <a:srgbClr val="8C160A"/>
                          </a:solidFill>
                        </a:rPr>
                        <a:t>твердые</a:t>
                      </a:r>
                      <a:r>
                        <a:rPr lang="ru-RU" sz="2400" b="1" dirty="0" smtClean="0"/>
                        <a:t> и прочные</a:t>
                      </a:r>
                      <a:endParaRPr lang="ru-RU" sz="2400" b="1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Простые вещества этих элементов могут быть в разных агрегатных состояниях (</a:t>
                      </a:r>
                      <a:r>
                        <a:rPr lang="ru-RU" sz="2400" b="1" dirty="0" smtClean="0">
                          <a:solidFill>
                            <a:srgbClr val="0000FF"/>
                          </a:solidFill>
                        </a:rPr>
                        <a:t>жидкости</a:t>
                      </a:r>
                      <a:r>
                        <a:rPr lang="ru-RU" sz="2400" b="1" dirty="0" smtClean="0"/>
                        <a:t>, </a:t>
                      </a:r>
                      <a:r>
                        <a:rPr lang="ru-RU" sz="2400" b="1" dirty="0" smtClean="0">
                          <a:solidFill>
                            <a:srgbClr val="9D2349"/>
                          </a:solidFill>
                        </a:rPr>
                        <a:t>газы</a:t>
                      </a:r>
                      <a:r>
                        <a:rPr lang="ru-RU" sz="2400" b="1" dirty="0" smtClean="0"/>
                        <a:t>, </a:t>
                      </a:r>
                      <a:r>
                        <a:rPr lang="ru-RU" sz="2400" b="1" dirty="0" smtClean="0">
                          <a:solidFill>
                            <a:srgbClr val="8C160A"/>
                          </a:solidFill>
                        </a:rPr>
                        <a:t>твердые</a:t>
                      </a:r>
                      <a:r>
                        <a:rPr lang="ru-RU" sz="2400" b="1" dirty="0" smtClean="0"/>
                        <a:t>) </a:t>
                      </a:r>
                      <a:endParaRPr lang="ru-RU" sz="2400" b="1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Высокие </a:t>
                      </a:r>
                      <a:r>
                        <a:rPr lang="ru-RU" sz="2400" b="1" u="sng" dirty="0" smtClean="0"/>
                        <a:t>температуры</a:t>
                      </a:r>
                      <a:r>
                        <a:rPr lang="ru-RU" sz="2400" b="1" dirty="0" smtClean="0"/>
                        <a:t>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кипения</a:t>
                      </a:r>
                      <a:r>
                        <a:rPr lang="ru-RU" sz="2400" b="1" dirty="0" smtClean="0"/>
                        <a:t> и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плавления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Сравнительно низкие </a:t>
                      </a:r>
                      <a:r>
                        <a:rPr lang="ru-RU" sz="2400" b="1" u="sng" dirty="0" smtClean="0"/>
                        <a:t>температуры</a:t>
                      </a:r>
                      <a:r>
                        <a:rPr lang="ru-RU" sz="2400" b="1" dirty="0" smtClean="0"/>
                        <a:t>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кипения</a:t>
                      </a:r>
                      <a:r>
                        <a:rPr lang="ru-RU" sz="2400" b="1" dirty="0" smtClean="0"/>
                        <a:t> и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плавления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42711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37520087"/>
              </p:ext>
            </p:extLst>
          </p:nvPr>
        </p:nvGraphicFramePr>
        <p:xfrm>
          <a:off x="107504" y="188640"/>
          <a:ext cx="8856986" cy="5457444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{69CF1AB2-1976-4502-BF36-3FF5EA218861}</a:tableStyleId>
              </a:tblPr>
              <a:tblGrid>
                <a:gridCol w="4428493"/>
                <a:gridCol w="4428493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 smtClean="0">
                          <a:solidFill>
                            <a:srgbClr val="8C160A"/>
                          </a:solidFill>
                          <a:latin typeface="Arial Black" pitchFamily="34" charset="0"/>
                        </a:rPr>
                        <a:t>Металлы</a:t>
                      </a:r>
                      <a:endParaRPr lang="ru-RU" sz="2600" b="1" dirty="0">
                        <a:solidFill>
                          <a:srgbClr val="8C160A"/>
                        </a:solidFill>
                        <a:latin typeface="Arial Black" pitchFamily="34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6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Не</a:t>
                      </a:r>
                      <a:r>
                        <a:rPr lang="ru-RU" sz="2600" b="1" dirty="0" smtClean="0">
                          <a:solidFill>
                            <a:srgbClr val="8C160A"/>
                          </a:solidFill>
                          <a:latin typeface="Arial Black" pitchFamily="34" charset="0"/>
                        </a:rPr>
                        <a:t>металлы </a:t>
                      </a:r>
                      <a:endParaRPr lang="ru-RU" sz="2600" b="1" dirty="0">
                        <a:solidFill>
                          <a:srgbClr val="8C160A"/>
                        </a:solidFill>
                        <a:latin typeface="Arial Black" pitchFamily="34" charset="0"/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u="sng" dirty="0" smtClean="0"/>
                        <a:t>Прочные</a:t>
                      </a:r>
                      <a:r>
                        <a:rPr lang="ru-RU" sz="2400" b="1" dirty="0" smtClean="0"/>
                        <a:t> вещества</a:t>
                      </a:r>
                      <a:endParaRPr lang="ru-RU" sz="2400" b="1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u="sng" dirty="0" smtClean="0"/>
                        <a:t>Хрупкие</a:t>
                      </a:r>
                      <a:r>
                        <a:rPr lang="ru-RU" sz="2400" b="1" dirty="0" smtClean="0"/>
                        <a:t> вещества</a:t>
                      </a:r>
                      <a:endParaRPr lang="ru-RU" sz="2400" b="1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Простые вещества этих элементов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обладают</a:t>
                      </a:r>
                      <a:r>
                        <a:rPr lang="ru-RU" sz="2400" b="1" dirty="0" smtClean="0"/>
                        <a:t> 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тепло-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 электропроводностью </a:t>
                      </a:r>
                      <a:r>
                        <a:rPr lang="ru-RU" sz="2400" b="1" dirty="0" smtClean="0"/>
                        <a:t>– часто применяются в электротехнике</a:t>
                      </a:r>
                      <a:endParaRPr lang="ru-RU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Простые вещества этих элементов применяются как </a:t>
                      </a:r>
                      <a:r>
                        <a:rPr lang="ru-RU" sz="2400" b="1" dirty="0" smtClean="0">
                          <a:solidFill>
                            <a:srgbClr val="8C160A"/>
                          </a:solidFill>
                        </a:rPr>
                        <a:t>изоляторы</a:t>
                      </a:r>
                      <a:r>
                        <a:rPr lang="ru-RU" sz="2400" b="1" baseline="0" dirty="0" smtClean="0">
                          <a:solidFill>
                            <a:srgbClr val="8C160A"/>
                          </a:solidFill>
                        </a:rPr>
                        <a:t> электрического тока</a:t>
                      </a:r>
                      <a:endParaRPr lang="ru-RU" sz="2400" b="1" dirty="0">
                        <a:solidFill>
                          <a:srgbClr val="8C160A"/>
                        </a:solidFill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Эти элементы образуют</a:t>
                      </a:r>
                      <a:r>
                        <a:rPr lang="ru-RU" sz="2400" b="1" baseline="0" dirty="0" smtClean="0"/>
                        <a:t> </a:t>
                      </a:r>
                      <a:r>
                        <a:rPr lang="ru-RU" sz="2400" b="1" baseline="0" dirty="0" err="1" smtClean="0">
                          <a:solidFill>
                            <a:srgbClr val="0000FF"/>
                          </a:solidFill>
                        </a:rPr>
                        <a:t>осн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</a:rPr>
                        <a:t>ó</a:t>
                      </a:r>
                      <a:r>
                        <a:rPr lang="ru-RU" sz="2400" b="1" baseline="0" dirty="0" err="1" smtClean="0">
                          <a:solidFill>
                            <a:srgbClr val="0000FF"/>
                          </a:solidFill>
                        </a:rPr>
                        <a:t>вные</a:t>
                      </a:r>
                      <a:r>
                        <a:rPr lang="ru-RU" sz="24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ru-RU" sz="2400" b="1" baseline="0" dirty="0" smtClean="0"/>
                        <a:t>и </a:t>
                      </a:r>
                      <a:r>
                        <a:rPr lang="ru-RU" sz="2400" b="1" baseline="0" dirty="0" smtClean="0">
                          <a:solidFill>
                            <a:srgbClr val="9D2349"/>
                          </a:solidFill>
                        </a:rPr>
                        <a:t>амфотерные</a:t>
                      </a:r>
                      <a:r>
                        <a:rPr lang="ru-RU" sz="2400" b="1" baseline="0" dirty="0" smtClean="0"/>
                        <a:t> оксиды</a:t>
                      </a:r>
                      <a:endParaRPr lang="ru-RU" sz="2400" b="1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Эти элементы образуют</a:t>
                      </a:r>
                      <a:r>
                        <a:rPr lang="ru-RU" sz="2400" b="1" baseline="0" dirty="0" smtClean="0"/>
                        <a:t> </a:t>
                      </a:r>
                      <a:r>
                        <a:rPr lang="ru-RU" sz="2400" b="1" baseline="0" dirty="0" smtClean="0">
                          <a:solidFill>
                            <a:srgbClr val="C00000"/>
                          </a:solidFill>
                        </a:rPr>
                        <a:t>кислотные</a:t>
                      </a:r>
                      <a:r>
                        <a:rPr lang="ru-RU" sz="2400" b="1" baseline="0" dirty="0" smtClean="0"/>
                        <a:t> оксиды</a:t>
                      </a:r>
                      <a:endParaRPr lang="ru-RU" sz="2400" b="1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 smtClean="0"/>
                        <a:t>Оксиды </a:t>
                      </a:r>
                      <a:r>
                        <a:rPr lang="ru-RU" sz="2400" b="1" dirty="0" smtClean="0"/>
                        <a:t>этих элементов при взаимодействии с водой образуют</a:t>
                      </a:r>
                      <a:r>
                        <a:rPr lang="ru-RU" sz="2400" b="1" baseline="0" dirty="0" smtClean="0"/>
                        <a:t> </a:t>
                      </a:r>
                      <a:r>
                        <a:rPr lang="ru-RU" sz="2400" b="1" baseline="0" dirty="0" err="1" smtClean="0">
                          <a:solidFill>
                            <a:srgbClr val="0000FF"/>
                          </a:solidFill>
                        </a:rPr>
                        <a:t>осн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</a:rPr>
                        <a:t>ó</a:t>
                      </a:r>
                      <a:r>
                        <a:rPr lang="ru-RU" sz="2400" b="1" baseline="0" dirty="0" err="1" smtClean="0">
                          <a:solidFill>
                            <a:srgbClr val="0000FF"/>
                          </a:solidFill>
                        </a:rPr>
                        <a:t>вные</a:t>
                      </a:r>
                      <a:r>
                        <a:rPr lang="ru-RU" sz="24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ru-RU" sz="2400" b="1" baseline="0" dirty="0" smtClean="0"/>
                        <a:t>и </a:t>
                      </a:r>
                      <a:r>
                        <a:rPr lang="ru-RU" sz="2400" b="1" baseline="0" dirty="0" smtClean="0">
                          <a:solidFill>
                            <a:srgbClr val="9D2349"/>
                          </a:solidFill>
                        </a:rPr>
                        <a:t>амфотерные 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гидроксиды (</a:t>
                      </a:r>
                      <a:r>
                        <a:rPr lang="ru-RU" sz="2400" b="1" baseline="0" dirty="0" smtClean="0">
                          <a:solidFill>
                            <a:srgbClr val="FF0000"/>
                          </a:solidFill>
                        </a:rPr>
                        <a:t>основания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 smtClean="0"/>
                        <a:t>Оксиды </a:t>
                      </a:r>
                      <a:r>
                        <a:rPr lang="ru-RU" sz="2400" b="1" dirty="0" smtClean="0"/>
                        <a:t>этих элементов при взаимодействии с водой образуют</a:t>
                      </a:r>
                      <a:r>
                        <a:rPr lang="ru-RU" sz="2400" b="1" baseline="0" dirty="0" smtClean="0"/>
                        <a:t> </a:t>
                      </a:r>
                      <a:r>
                        <a:rPr lang="ru-RU" sz="2400" b="1" baseline="0" dirty="0" smtClean="0">
                          <a:solidFill>
                            <a:srgbClr val="C00000"/>
                          </a:solidFill>
                        </a:rPr>
                        <a:t>кислотные</a:t>
                      </a:r>
                      <a:r>
                        <a:rPr lang="ru-RU" sz="2400" b="1" baseline="0" dirty="0" smtClean="0">
                          <a:solidFill>
                            <a:srgbClr val="9D2349"/>
                          </a:solidFill>
                        </a:rPr>
                        <a:t> 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гидроксиды (</a:t>
                      </a:r>
                      <a:r>
                        <a:rPr lang="ru-RU" sz="2400" b="1" baseline="0" dirty="0" smtClean="0">
                          <a:solidFill>
                            <a:srgbClr val="FF0000"/>
                          </a:solidFill>
                        </a:rPr>
                        <a:t>кислоты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2400" b="1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839725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7079" y="111637"/>
            <a:ext cx="8009841" cy="8399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Взаимодействие металлов с </a:t>
            </a:r>
            <a:r>
              <a:rPr lang="ru-RU" sz="3000" b="1" spc="50" dirty="0" smtClean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30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металлами и между собой</a:t>
            </a:r>
            <a:endParaRPr lang="ru-RU" sz="3000" b="1" spc="50" dirty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52736"/>
            <a:ext cx="8784976" cy="434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взаимодействии с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выступают в качестве восстановителей: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Me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nē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Me</a:t>
            </a:r>
            <a:r>
              <a:rPr lang="ru-RU" sz="2800" b="1" baseline="30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Если металл проявляет переменную степень окисления, то с 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активными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металлами (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</a:t>
            </a:r>
            <a:r>
              <a:rPr lang="en-US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Cl</a:t>
            </a:r>
            <a:r>
              <a:rPr lang="en-US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он образует соли с характерной степенью окисления, а с неактивными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соли со степенью окисления ниже характерной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endParaRPr lang="ru-RU" sz="2800" b="1" baseline="30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                           хлор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</a:p>
          <a:p>
            <a:pPr>
              <a:lnSpc>
                <a:spcPct val="80000"/>
              </a:lnSpc>
            </a:pP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                                           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железа (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77131759"/>
              </p:ext>
            </p:extLst>
          </p:nvPr>
        </p:nvGraphicFramePr>
        <p:xfrm>
          <a:off x="251520" y="5373216"/>
          <a:ext cx="8712968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8809"/>
                <a:gridCol w="283470"/>
                <a:gridCol w="588068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 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baseline="-25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3ē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+3</a:t>
                      </a:r>
                      <a:r>
                        <a:rPr lang="en-US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66334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60621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233" y="501392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5576" y="-27384"/>
            <a:ext cx="4188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Подведем итог:</a:t>
            </a:r>
            <a:endParaRPr lang="ru-RU" sz="3600" dirty="0"/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73890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диск D\01.03.16-домашние документы\Лаб. раб YES\Виртуальные лабораторные YES\Анимашки и картинки\Химия-картинки\Реакции\анимашки\0_b0d5f_42442640_orig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5"/>
            <a:ext cx="1428750" cy="4429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6093296"/>
            <a:ext cx="4333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Br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260648"/>
            <a:ext cx="8769099" cy="188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нагревании с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серой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реагируют все металлы, кроме золота 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платины.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endParaRPr lang="ru-RU" sz="2800" b="1" baseline="30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сульф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             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железа (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5" descr="D:\диск D\01.03.16-домашние документы\Лаб. раб YES\Виртуальные лабораторные YES\Анимашки и картинки\Химия-картинки\Реакции\анимашки\why_science_is_cool_10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9000"/>
            <a:ext cx="3048000" cy="2028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076056" y="5445224"/>
            <a:ext cx="3297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Sr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Sr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57522640"/>
              </p:ext>
            </p:extLst>
          </p:nvPr>
        </p:nvGraphicFramePr>
        <p:xfrm>
          <a:off x="179512" y="1988840"/>
          <a:ext cx="8712968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498"/>
                <a:gridCol w="274538"/>
                <a:gridCol w="274538"/>
                <a:gridCol w="56953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baseline="-25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en-US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+2</a:t>
                      </a:r>
                      <a:r>
                        <a:rPr lang="en-US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00318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5388" y="260648"/>
            <a:ext cx="876909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азотом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реагируют только самые активные металлы, при комнатной температуре взаимодействует только литий,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образуя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нитриды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Mg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Mg</a:t>
            </a:r>
            <a:r>
              <a:rPr lang="en-US" sz="28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–3</a:t>
            </a:r>
            <a:endParaRPr lang="ru-RU" sz="2800" b="1" baseline="30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           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нитр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</a:p>
          <a:p>
            <a:pPr>
              <a:lnSpc>
                <a:spcPct val="80000"/>
              </a:lnSpc>
            </a:pP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                                           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магния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77131759"/>
              </p:ext>
            </p:extLst>
          </p:nvPr>
        </p:nvGraphicFramePr>
        <p:xfrm>
          <a:off x="179512" y="2924944"/>
          <a:ext cx="8712968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498"/>
                <a:gridCol w="274538"/>
                <a:gridCol w="274538"/>
                <a:gridCol w="56953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en-US" sz="2600" b="1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26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2N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Mg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600" b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Mg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600" b="1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Mg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66334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6084168" y="2348880"/>
            <a:ext cx="216024" cy="244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012160" y="2708920"/>
            <a:ext cx="216024" cy="244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44016" y="332656"/>
            <a:ext cx="8892480" cy="3496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водородом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(реагируют </a:t>
            </a:r>
            <a:r>
              <a:rPr lang="ru-RU" sz="2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только щелочные и щелочноземельные металлы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Реакции осуществляются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при нагревании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при этом образуются 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гидриды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В реакциях металл выступает как восстановитель, степень окисления водорода −1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2Li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2Li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+1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endParaRPr lang="ru-RU" sz="2800" b="1" baseline="300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гидр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кальция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uH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17032"/>
            <a:ext cx="1905000" cy="142875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2843808" y="5229200"/>
            <a:ext cx="633670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Гидрид меди(I)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CuH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получают восстановлением сульфата меди(II)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фосфорноватистой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кислотой.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5467173"/>
            <a:ext cx="291581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Гидрид лития 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LiH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кристаллы растрескались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068960"/>
            <a:ext cx="2730500" cy="23876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00318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Результаты поиска изображений для запроса &quot;взаимодействие металлов с углеродом .... получение карбидов металлов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653136"/>
            <a:ext cx="2160240" cy="2160240"/>
          </a:xfrm>
          <a:prstGeom prst="rect">
            <a:avLst/>
          </a:prstGeom>
          <a:noFill/>
        </p:spPr>
      </p:pic>
      <p:sp>
        <p:nvSpPr>
          <p:cNvPr id="2052" name="AutoShape 4" descr="Результаты поиска изображений для запроса &quot; ....  карбид алюминия&quot;"/>
          <p:cNvSpPr>
            <a:spLocks noChangeAspect="1" noChangeArrowheads="1"/>
          </p:cNvSpPr>
          <p:nvPr/>
        </p:nvSpPr>
        <p:spPr bwMode="auto">
          <a:xfrm>
            <a:off x="63500" y="-5089525"/>
            <a:ext cx="11106150" cy="10610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Результаты поиска изображений для запроса &quot; ....  карбид алюминия&quot;"/>
          <p:cNvSpPr>
            <a:spLocks noChangeAspect="1" noChangeArrowheads="1"/>
          </p:cNvSpPr>
          <p:nvPr/>
        </p:nvSpPr>
        <p:spPr bwMode="auto">
          <a:xfrm>
            <a:off x="63500" y="-5089525"/>
            <a:ext cx="11106150" cy="10610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43976"/>
            <a:ext cx="8712968" cy="474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взаимодействии расплавов металлов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углеродом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образуются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карбиды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Активные металлы образуют с углеродом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стехиометри-ческие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соединения: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4Al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+ 3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Al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+3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–4</a:t>
            </a:r>
            <a:endParaRPr lang="ru-RU" sz="2800" b="1" baseline="-25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Са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Са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–1</a:t>
            </a:r>
            <a:endParaRPr lang="en-US" sz="2800" b="1" baseline="30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карб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</a:p>
          <a:p>
            <a:pPr algn="just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кальция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Металлы – d-элементы образуют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соедине-ния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нестехиометрического состава типа твердых растворов: WC,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ZnC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TiC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которые используются для получения сверхтвёрдых сталей.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6334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диск D\01.03.16-домашние документы\Лаб. раб YES\Виртуальные лабораторные YES\Анимашки и картинки\Химия-картинки\Реакции\анимашки\0f4e9970752185d1a9c409c5fa6b6c34-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2475"/>
            <a:ext cx="4210050" cy="2295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7834" y="6347109"/>
            <a:ext cx="335438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spc="50" dirty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Li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+ </a:t>
            </a:r>
            <a:r>
              <a:rPr lang="en-US" sz="2800" b="1" spc="50" dirty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ru-RU" sz="2800" b="1" spc="50" baseline="-25000" dirty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= 2</a:t>
            </a:r>
            <a:r>
              <a:rPr lang="en-US" sz="2800" b="1" spc="50" dirty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Li</a:t>
            </a:r>
            <a:r>
              <a:rPr lang="ru-RU" sz="2800" b="1" spc="50" baseline="-25000" dirty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spc="50" dirty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endParaRPr lang="ru-RU" sz="2800" b="1" spc="50" dirty="0">
              <a:ln w="11430">
                <a:solidFill>
                  <a:schemeClr val="tx1"/>
                </a:solidFill>
              </a:ln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69" y="2881155"/>
            <a:ext cx="1599208" cy="1411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013176"/>
            <a:ext cx="3340175" cy="181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-16982"/>
            <a:ext cx="8856984" cy="480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кислородом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реагируют все металлы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кроме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золота и платиновых металлов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Реакция с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серебром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происходит при высоких температурах, но оксид серебра(II) практически не образуется, так как он термически неустойчив. В зависимости от металла 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выходе могут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оказаться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оксиды, пероксиды,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надпероксиды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0" algn="ctr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Li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ct val="80000"/>
              </a:lnSpc>
            </a:pPr>
            <a:r>
              <a:rPr lang="ru-RU" sz="2450" b="1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24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окс</a:t>
            </a:r>
            <a:r>
              <a:rPr lang="ru-RU" sz="24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  <a:r>
              <a:rPr lang="ru-RU" sz="2450" b="1" dirty="0" smtClean="0">
                <a:latin typeface="Arial" pitchFamily="34" charset="0"/>
                <a:cs typeface="Arial" pitchFamily="34" charset="0"/>
              </a:rPr>
              <a:t> лития</a:t>
            </a:r>
          </a:p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450" b="1" dirty="0" smtClean="0"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ru-RU" sz="24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перокс</a:t>
            </a:r>
            <a:r>
              <a:rPr lang="ru-RU" sz="24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  <a:r>
              <a:rPr lang="ru-RU" sz="245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50" b="1" dirty="0">
                <a:latin typeface="Arial" pitchFamily="34" charset="0"/>
                <a:cs typeface="Arial" pitchFamily="34" charset="0"/>
              </a:rPr>
              <a:t>натрия</a:t>
            </a:r>
          </a:p>
          <a:p>
            <a:pPr algn="ctr">
              <a:lnSpc>
                <a:spcPct val="8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NaO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450" b="1" dirty="0" smtClean="0">
                <a:latin typeface="Arial" pitchFamily="34" charset="0"/>
                <a:cs typeface="Arial" pitchFamily="34" charset="0"/>
              </a:rPr>
              <a:t>                                 </a:t>
            </a:r>
            <a:r>
              <a:rPr lang="ru-RU" sz="245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надперокс</a:t>
            </a:r>
            <a:r>
              <a:rPr lang="ru-RU" sz="245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  <a:r>
              <a:rPr lang="ru-RU" sz="245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50" b="1" dirty="0">
                <a:latin typeface="Arial" pitchFamily="34" charset="0"/>
                <a:cs typeface="Arial" pitchFamily="34" charset="0"/>
              </a:rPr>
              <a:t>натрия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355" y="4334053"/>
            <a:ext cx="1453826" cy="1071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070912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73305"/>
            <a:ext cx="8878915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Со средними и малоактивными металлами реакция происходит при нагревании:</a:t>
            </a:r>
          </a:p>
          <a:p>
            <a:pPr algn="ctr">
              <a:lnSpc>
                <a:spcPct val="9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Cu + 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CuO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окс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меди 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Hg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HgO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окс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ртути 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2400300" cy="14478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hardEdge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2579" y="5805264"/>
            <a:ext cx="100219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CuO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3" descr="D:\диск D\01.03.16-домашние документы\Виртуальные лекции 2015\Химия\сложные в-ва\оксиды\оксиды ртути\Оксид ртути(II) 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63367"/>
            <a:ext cx="2660943" cy="175622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hardEdge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75425" y="5157192"/>
            <a:ext cx="102303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HgO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7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108504" cy="638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493232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522920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2469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металлы взаимодействуют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между собой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2F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</a:p>
          <a:p>
            <a:pPr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уголь           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тетрафтор</a:t>
            </a:r>
            <a:r>
              <a:rPr lang="ru-RU" sz="25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                       углерода</a:t>
            </a:r>
            <a:endParaRPr lang="en-US" sz="25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+1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–2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D:\диск D\01.03.16-домашние документы\Лаб. раб YES\Виртуальные лабораторные YES\Анимашки и картинки\Химия-картинки\Реакции\анимашки\1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541474"/>
            <a:ext cx="409575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диск D\01.03.16-домашние документы\Лаб. раб YES\Виртуальные лабораторные YES\Анимашки и картинки\Химия-картинки\Реакции\анимашки\atom_volcano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74" y="3968421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86660" y="3445201"/>
            <a:ext cx="944489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endParaRPr lang="ru-RU" sz="2800" b="1" dirty="0">
              <a:ln w="11430">
                <a:solidFill>
                  <a:srgbClr val="00206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3939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4221088"/>
            <a:ext cx="844686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Газообразный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легче воздуха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его можно разжечь пламенем или искрой, что приведет к впечатляющему взрыву. Вот почему сейчас </a:t>
            </a: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чаще используется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гелий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не водород для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наполнения шаров 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аэростатов</a:t>
            </a:r>
          </a:p>
        </p:txBody>
      </p:sp>
      <p:pic>
        <p:nvPicPr>
          <p:cNvPr id="9218" name="Picture 2" descr="D:\диск D\01.03.16-домашние документы\Лаб. раб YES\Виртуальные лабораторные YES\Анимашки и картинки\Химия-картинки\Реакции\анимашки\Огонь + водород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17041"/>
            <a:ext cx="3810000" cy="262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диск D\01.03.16-домашние документы\Лаб. раб YES\Виртуальные лабораторные YES\Анимашки и картинки\Химия-картинки\Реакции\анимашки\atom_volcano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-58266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97806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6" name="Picture 2" descr="D:\диск D\01.03.16-домашние документы\Лаб. раб YES\Виртуальные лабораторные YES\Анимашки и картинки\Химия-картинки\Реакции\анимашки\Ртуть + алюминий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506" y="510902"/>
            <a:ext cx="4857750" cy="428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823657"/>
            <a:ext cx="8795276" cy="15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Ртуть + 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алюминий</a:t>
            </a:r>
            <a:endParaRPr lang="en-US" sz="2800" dirty="0" smtClean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Arial Black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Ртуть проникает сквозь защитный слой окиси (ржавчину) алюминия, заставляя его ржаветь намного быстрее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271963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1285860"/>
            <a:ext cx="8858312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♦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названиях оксидов вначале указывают слово оксид в именительном падеже (от латинского названия кислорода «</a:t>
            </a:r>
            <a:r>
              <a:rPr lang="ru-RU" sz="30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окс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игениум»), а затем – название элемента в родительном падеже: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30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+2</a:t>
            </a:r>
            <a:r>
              <a:rPr lang="en-US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30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 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оксид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магния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30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+3</a:t>
            </a:r>
            <a:r>
              <a:rPr lang="en-US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30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оксид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алюминия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71414"/>
            <a:ext cx="8358246" cy="1014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Правила номенклатуры оксидов</a:t>
            </a:r>
            <a:endParaRPr lang="ru-RU" sz="37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7843" y="4429132"/>
            <a:ext cx="4691743" cy="98036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944" y="5500702"/>
            <a:ext cx="9010650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4286248" y="6215082"/>
            <a:ext cx="928694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 rot="16200000" flipH="1">
            <a:off x="3714744" y="5429264"/>
            <a:ext cx="928694" cy="6429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9924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42" name="Picture 2" descr="D:\диск D\01.03.16-домашние документы\Теория горения и взрыва\Анимашки\04 (1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905250" cy="3524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77499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7079" y="111637"/>
            <a:ext cx="8009841" cy="8399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Взаимодействие металлов и </a:t>
            </a:r>
            <a:r>
              <a:rPr lang="ru-RU" sz="3000" b="1" spc="50" dirty="0" smtClean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30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металлов с водой</a:t>
            </a:r>
            <a:endParaRPr lang="ru-RU" sz="3000" b="1" spc="50" dirty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5844" name="Picture 4" descr="https://sites.google.com/site/himulacom/_/rsrc/1315460264333/zvonok-na-urok/9-klass---vtoroj-god-obucenia/urok-no47-selocnye-metally-polozenie-selocnyh-metallov-v-periodiceskoj-sisteme-i-stroenie-atomov-nahozdenie-v-prirode-fiziceskie-i-himiceskie-svojstva-primenenie-selocnyh-metallov-i-ih-soedinenij/Alkalimetalle.jpg?height=240&amp;width=32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717032"/>
            <a:ext cx="4187955" cy="314096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355976" y="3501008"/>
            <a:ext cx="201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кальция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1052736"/>
            <a:ext cx="8856984" cy="255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Активные (щелочные и щелочноземельные металлы)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взаимодействии с водой образуют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растворимое основание и водород: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2Rb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2Rb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+1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гидроксид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рубидия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361917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315984"/>
            <a:ext cx="87129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лития</a:t>
            </a:r>
            <a:r>
              <a:rPr lang="ru-RU" sz="28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водой</a:t>
            </a:r>
            <a:r>
              <a:rPr lang="ru-RU" sz="28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происходит спокойно – </a:t>
            </a:r>
            <a:r>
              <a:rPr lang="ru-RU" sz="2800" b="1" u="sng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без воспламенения водорода</a:t>
            </a:r>
            <a:r>
              <a:rPr lang="ru-RU" sz="28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металл плавает по поверхности воды, выделяя газ. Остальные щелочные металлы реагируют со вспышкой или взрывом.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7004" y="2492896"/>
            <a:ext cx="224525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76872"/>
            <a:ext cx="2758394" cy="226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212976"/>
            <a:ext cx="3167617" cy="263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1577" y="4293096"/>
            <a:ext cx="2912871" cy="244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54649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2008" y="315984"/>
            <a:ext cx="896448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Небольшие кусочки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натрия</a:t>
            </a:r>
            <a:r>
              <a:rPr lang="ru-RU" sz="28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могут плавать на поверхности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воды</a:t>
            </a:r>
            <a:r>
              <a:rPr lang="ru-RU" sz="28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без воспламенения, но кусочки побольше (примерно с горошину) уже загораются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желтым</a:t>
            </a:r>
            <a:r>
              <a:rPr lang="ru-RU" sz="28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пламенем, а если взять кусочек натрия еще больше – происходит взрыв.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841428"/>
            <a:ext cx="4012403" cy="301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5854" y="2276872"/>
            <a:ext cx="210646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0280" y="2232248"/>
            <a:ext cx="1406216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ikuzmina\Desktop\01.03.16\Химия\Химия-картинки\Реакции\анимашки\natrium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86325"/>
            <a:ext cx="2667000" cy="1971675"/>
          </a:xfrm>
          <a:prstGeom prst="rect">
            <a:avLst/>
          </a:prstGeom>
          <a:noFill/>
        </p:spPr>
      </p:pic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2348880"/>
            <a:ext cx="227125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2" name="Picture 6" descr="Реакция натрия с водой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348880"/>
            <a:ext cx="2483767" cy="2000812"/>
          </a:xfrm>
          <a:prstGeom prst="rect">
            <a:avLst/>
          </a:prstGeom>
          <a:noFill/>
        </p:spPr>
      </p:pic>
      <p:sp>
        <p:nvSpPr>
          <p:cNvPr id="17" name="Стрелка вниз 16"/>
          <p:cNvSpPr/>
          <p:nvPr/>
        </p:nvSpPr>
        <p:spPr>
          <a:xfrm>
            <a:off x="899592" y="4437112"/>
            <a:ext cx="504056" cy="36004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4649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87475"/>
            <a:ext cx="871296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Крохотные кусочки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калия</a:t>
            </a:r>
            <a:r>
              <a:rPr lang="ru-RU" sz="30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еще могут плавать по поверхности </a:t>
            </a:r>
            <a:r>
              <a:rPr lang="ru-RU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воды</a:t>
            </a:r>
            <a:r>
              <a:rPr lang="ru-RU" sz="30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без взрыва – давая </a:t>
            </a:r>
            <a:r>
              <a:rPr lang="ru-RU" sz="3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розовое</a:t>
            </a:r>
            <a:r>
              <a:rPr lang="ru-RU" sz="30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пламя, но кусочки побольше практически сразу взрываются.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22964" y="5301208"/>
            <a:ext cx="144943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Калий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05510"/>
            <a:ext cx="3995935" cy="265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556792"/>
            <a:ext cx="152104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861048"/>
            <a:ext cx="2000949" cy="151216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6487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1988840"/>
            <a:ext cx="31813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3429000"/>
            <a:ext cx="226400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54649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81260"/>
            <a:ext cx="87129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Рубидий</a:t>
            </a:r>
            <a:r>
              <a:rPr lang="ru-RU" sz="28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цезий</a:t>
            </a:r>
            <a:r>
              <a:rPr lang="ru-RU" sz="28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еще активнее. При контакте небольших количеств рубидия или цезия с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водой</a:t>
            </a:r>
            <a:r>
              <a:rPr lang="ru-RU" sz="28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00153E"/>
                </a:solidFill>
                <a:latin typeface="Arial" pitchFamily="34" charset="0"/>
                <a:cs typeface="Arial" pitchFamily="34" charset="0"/>
              </a:rPr>
              <a:t>реакция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153E"/>
                </a:solidFill>
                <a:latin typeface="Arial" pitchFamily="34" charset="0"/>
                <a:cs typeface="Arial" pitchFamily="34" charset="0"/>
              </a:rPr>
              <a:t>настолько быстрая, что </a:t>
            </a:r>
            <a:r>
              <a:rPr lang="ru-RU" sz="2800" b="1" dirty="0" smtClean="0">
                <a:solidFill>
                  <a:srgbClr val="00153E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взрывом </a:t>
            </a:r>
            <a:r>
              <a:rPr lang="ru-RU" sz="2800" b="1" dirty="0" smtClean="0">
                <a:solidFill>
                  <a:srgbClr val="00003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может разнести стакан или кристаллизатор.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" name="Picture 3" descr="D:\диск D\01.03.16-домашние документы\Лаб. раб YES\Виртуальные лабораторные YES\Анимашки и картинки\Химия-картинки\Реакции\анимашки\Рубидий + вод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50"/>
            <a:ext cx="4762500" cy="3486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0" name="Picture 2" descr="E:\рубидий\Rubidium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88840"/>
            <a:ext cx="4103016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54649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17788"/>
            <a:ext cx="8784976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Неактивные металлы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Au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Ag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Pt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не реагируют.</a:t>
            </a:r>
          </a:p>
          <a:p>
            <a:pPr indent="450000" algn="just">
              <a:lnSpc>
                <a:spcPct val="9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Металлы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средней активности окисляются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нагревании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до оксида: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Zn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 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12976"/>
            <a:ext cx="2532290" cy="2170534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hardEdge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5445224"/>
            <a:ext cx="116730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err="1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ZnO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99992" y="2060848"/>
            <a:ext cx="201622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оксид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цинка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254649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0" name="Picture 2" descr="D:\диск D\01.03.16-домашние документы\Лаб. раб YES\Виртуальные лабораторные YES\Анимашки и картинки\Химия-картинки\Реакции\анимашки\Галлий в горячей воде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07" y="548679"/>
            <a:ext cx="4762500" cy="4010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558705"/>
            <a:ext cx="8662891" cy="1871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Галлий в горячей воде</a:t>
            </a:r>
            <a:endParaRPr lang="ru-RU" sz="2700" b="1" dirty="0" smtClean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Галлий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который в основном используется в электронике, имеет температуру плавления составляющую 29,4 градуса по Цельсию, а значит будет плавиться в руках.</a:t>
            </a:r>
          </a:p>
        </p:txBody>
      </p:sp>
    </p:spTree>
    <p:extLst>
      <p:ext uri="{BB962C8B-B14F-4D97-AF65-F5344CB8AC3E}">
        <p14:creationId xmlns="" xmlns:p14="http://schemas.microsoft.com/office/powerpoint/2010/main" val="23474221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4876562"/>
            <a:ext cx="8892480" cy="17927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Универсальную индикаторную бумагу смочили водой и опустил в колбу с хлором. Мокрая часть бумажки стала бесцветной (хлор окислил красители), сухая часть бумажки стала </a:t>
            </a:r>
            <a:r>
              <a:rPr lang="ru-RU" sz="2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красной</a:t>
            </a: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(под действием </a:t>
            </a:r>
            <a:r>
              <a:rPr lang="ru-RU" sz="26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хлороводорода</a:t>
            </a: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46594"/>
            <a:ext cx="871296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большая часть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металлов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 реагирует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Галогены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реагируют с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по-разному: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 = 2HF + O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3F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+ 3H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 = OF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+ 4HF + 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algn="ctr">
              <a:lnSpc>
                <a:spcPct val="85000"/>
              </a:lnSpc>
            </a:pP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 =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Hal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где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оген 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Br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4" name="Рисунок 13" descr="Получение хлора (реакция перманганата калия и соляной кислоты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284984"/>
            <a:ext cx="32403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Получение хлора (реакция перманганата калия и соляной кислоты)"/>
          <p:cNvPicPr/>
          <p:nvPr/>
        </p:nvPicPr>
        <p:blipFill>
          <a:blip r:embed="rId4" cstate="print"/>
          <a:srcRect l="21650" t="19760" r="41495" b="36560"/>
          <a:stretch>
            <a:fillRect/>
          </a:stretch>
        </p:blipFill>
        <p:spPr bwMode="auto">
          <a:xfrm>
            <a:off x="6660232" y="3140968"/>
            <a:ext cx="230425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851920" y="4221088"/>
            <a:ext cx="702436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err="1" smtClean="0">
                <a:ln w="11430"/>
                <a:solidFill>
                  <a:srgbClr val="D4CF0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Cl</a:t>
            </a:r>
            <a:r>
              <a:rPr lang="ru-RU" sz="2600" b="1" baseline="-25000" dirty="0" smtClean="0">
                <a:ln w="11430"/>
                <a:solidFill>
                  <a:srgbClr val="D4CF0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600" b="1" dirty="0">
              <a:ln w="11430"/>
              <a:solidFill>
                <a:srgbClr val="D4CF07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3563888" y="4581128"/>
            <a:ext cx="648072" cy="72008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19880" y="2852936"/>
            <a:ext cx="2335896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KMnO</a:t>
            </a:r>
            <a:r>
              <a:rPr lang="en-US" sz="2600" b="1" baseline="-250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H</a:t>
            </a:r>
            <a:r>
              <a:rPr lang="en-US" sz="26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899592" y="3356992"/>
            <a:ext cx="792088" cy="1368152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104818" y="2924944"/>
            <a:ext cx="2699430" cy="1003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6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NaCl</a:t>
            </a:r>
            <a:r>
              <a:rPr lang="ru-RU" sz="2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насыщеннный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раствор) </a:t>
            </a:r>
            <a:endParaRPr lang="ru-RU" sz="2400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2699792" y="3861048"/>
            <a:ext cx="2304256" cy="864096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86726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378530"/>
            <a:ext cx="8712968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Углерод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реагирует с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водяным </a:t>
            </a:r>
            <a:r>
              <a:rPr lang="ru-RU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паром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 нагревании: 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 = С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 + 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Q</a:t>
            </a:r>
          </a:p>
          <a:p>
            <a:pPr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                 оксид </a:t>
            </a:r>
          </a:p>
          <a:p>
            <a:pPr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             углерода (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77131759"/>
              </p:ext>
            </p:extLst>
          </p:nvPr>
        </p:nvGraphicFramePr>
        <p:xfrm>
          <a:off x="251520" y="2272670"/>
          <a:ext cx="8712968" cy="796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498"/>
                <a:gridCol w="274538"/>
                <a:gridCol w="274538"/>
                <a:gridCol w="56953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5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550" b="1" dirty="0" smtClean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ru-RU" sz="2550" b="1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ru-RU" sz="255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55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en-US" sz="2550" b="1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55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55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55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ru-RU" sz="2550" b="1" dirty="0" smtClean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ru-RU" sz="255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550" b="1" baseline="30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55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55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50" b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550" b="1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50" b="1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550" b="1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ru-RU" sz="2550" b="1" dirty="0" smtClean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ru-RU" sz="2550" b="1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550" b="1" baseline="300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55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5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en-US" sz="255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55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550" b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55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55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55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ru-RU" sz="255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55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55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50" b="1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550" b="1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50" b="1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550" b="1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55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en-US" sz="255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55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55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2915816" y="5896841"/>
            <a:ext cx="2961143" cy="7725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Раскаленный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уголь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Стрелка вверх 28"/>
          <p:cNvSpPr/>
          <p:nvPr/>
        </p:nvSpPr>
        <p:spPr>
          <a:xfrm>
            <a:off x="4067944" y="3789040"/>
            <a:ext cx="288032" cy="288032"/>
          </a:xfrm>
          <a:prstGeom prst="upArrow">
            <a:avLst/>
          </a:prstGeom>
          <a:solidFill>
            <a:srgbClr val="CCFF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491880" y="3284984"/>
            <a:ext cx="171393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 и H</a:t>
            </a:r>
            <a:r>
              <a:rPr lang="ru-RU" sz="2600" b="1" baseline="-25000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600" b="1" dirty="0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70013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149080"/>
            <a:ext cx="1584176" cy="181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18" descr="Анимация Огонь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5013176"/>
            <a:ext cx="952500" cy="95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86726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1406" y="269772"/>
            <a:ext cx="9001156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♦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Если элемент образует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несколько оксидов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то после названия элемента в скобках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римской цифрой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указывают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численное значение его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 окисления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marL="2238375" lvl="0" indent="-17875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ru-RU" sz="3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+2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30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оксид железа (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(читается: «оксид железа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два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»),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marL="2238375" lvl="0" indent="-17875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ru-RU" sz="30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+3</a:t>
            </a:r>
            <a:r>
              <a:rPr lang="en-US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30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оксид железа (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(читается: «оксид железа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три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»),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marL="2238375" lvl="0" indent="-17875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3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+2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30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оксид углерода (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</a:t>
            </a:r>
          </a:p>
          <a:p>
            <a:pPr marL="2238375" lvl="0" indent="-17875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3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+4</a:t>
            </a:r>
            <a:r>
              <a:rPr lang="en-US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30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оксид углерода (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4786322"/>
            <a:ext cx="3324217" cy="6946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944" y="5500702"/>
            <a:ext cx="9010650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4286248" y="6215082"/>
            <a:ext cx="928694" cy="5000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 rot="16200000" flipH="1">
            <a:off x="4071934" y="5786454"/>
            <a:ext cx="785818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00176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43" name="Picture 3" descr="D:\диск D\01.03.16-домашние документы\Теория горения и взрыва\Анимашки\0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6765"/>
            <a:ext cx="2981325" cy="320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86726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54960"/>
            <a:ext cx="7920880" cy="8898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Взаимодействие металлов и </a:t>
            </a:r>
            <a:r>
              <a:rPr lang="ru-RU" sz="3200" b="1" spc="50" dirty="0" smtClean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32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металлов с </a:t>
            </a:r>
            <a:r>
              <a:rPr lang="ru-RU" sz="3200" b="1" spc="50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кислотами</a:t>
            </a:r>
            <a:endParaRPr lang="ru-RU" sz="3200" b="1" spc="50" dirty="0">
              <a:ln w="11430"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89182291"/>
              </p:ext>
            </p:extLst>
          </p:nvPr>
        </p:nvGraphicFramePr>
        <p:xfrm>
          <a:off x="107504" y="1150584"/>
          <a:ext cx="8928992" cy="524865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436209"/>
                <a:gridCol w="1140059"/>
                <a:gridCol w="1564671"/>
                <a:gridCol w="1564671"/>
                <a:gridCol w="1564671"/>
                <a:gridCol w="1658711"/>
              </a:tblGrid>
              <a:tr h="0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  </a:t>
                      </a:r>
                      <a:r>
                        <a:rPr lang="ru-RU" sz="2100" dirty="0" smtClean="0">
                          <a:effectLst/>
                        </a:rPr>
                        <a:t>Кислоты </a:t>
                      </a:r>
                      <a:endParaRPr lang="ru-RU" sz="2100" dirty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dirty="0" smtClean="0">
                          <a:effectLst/>
                        </a:rPr>
                        <a:t>Элементы  </a:t>
                      </a:r>
                      <a:endParaRPr lang="ru-RU" sz="21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</a:t>
                      </a:r>
                      <a:r>
                        <a:rPr lang="ru-RU" sz="2400" baseline="-25000" dirty="0">
                          <a:effectLst/>
                        </a:rPr>
                        <a:t>2</a:t>
                      </a:r>
                      <a:r>
                        <a:rPr lang="en-US" sz="2400" dirty="0">
                          <a:effectLst/>
                        </a:rPr>
                        <a:t>SO</a:t>
                      </a:r>
                      <a:r>
                        <a:rPr lang="ru-RU" sz="2400" baseline="-25000" dirty="0">
                          <a:effectLst/>
                        </a:rPr>
                        <a:t>4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HNO</a:t>
                      </a:r>
                      <a:r>
                        <a:rPr lang="ru-RU" sz="2400" baseline="-25000" dirty="0">
                          <a:effectLst/>
                        </a:rPr>
                        <a:t>3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разбавленная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effectLst/>
                        </a:rPr>
                        <a:t>конц</a:t>
                      </a:r>
                      <a:r>
                        <a:rPr lang="ru-RU" sz="2200" dirty="0">
                          <a:effectLst/>
                        </a:rPr>
                        <a:t>.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effectLst/>
                        </a:rPr>
                        <a:t>конц</a:t>
                      </a:r>
                      <a:r>
                        <a:rPr lang="ru-RU" sz="2200" dirty="0">
                          <a:effectLst/>
                        </a:rPr>
                        <a:t>.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разбавленная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очень разбавл.</a:t>
                      </a:r>
                      <a:endParaRPr lang="ru-RU" sz="2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Акт. мет.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(</a:t>
                      </a:r>
                      <a:r>
                        <a:rPr lang="en-US" sz="2200" dirty="0">
                          <a:effectLst/>
                        </a:rPr>
                        <a:t>Li</a:t>
                      </a:r>
                      <a:r>
                        <a:rPr lang="ru-RU" sz="2200" dirty="0">
                          <a:effectLst/>
                        </a:rPr>
                        <a:t> - </a:t>
                      </a:r>
                      <a:r>
                        <a:rPr lang="en-US" sz="2200" dirty="0">
                          <a:effectLst/>
                        </a:rPr>
                        <a:t>Zn</a:t>
                      </a:r>
                      <a:r>
                        <a:rPr lang="ru-RU" sz="2200" dirty="0">
                          <a:effectLst/>
                        </a:rPr>
                        <a:t>)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Соль + </a:t>
                      </a:r>
                      <a:r>
                        <a:rPr lang="en-US" sz="2200" dirty="0">
                          <a:effectLst/>
                        </a:rPr>
                        <a:t>H</a:t>
                      </a:r>
                      <a:r>
                        <a:rPr lang="ru-RU" sz="2200" baseline="-25000" dirty="0">
                          <a:effectLst/>
                        </a:rPr>
                        <a:t>2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Соль</a:t>
                      </a:r>
                      <a:r>
                        <a:rPr lang="en-US" sz="2200" dirty="0">
                          <a:effectLst/>
                        </a:rPr>
                        <a:t> + H</a:t>
                      </a:r>
                      <a:r>
                        <a:rPr lang="en-US" sz="2200" baseline="-25000" dirty="0">
                          <a:effectLst/>
                        </a:rPr>
                        <a:t>2</a:t>
                      </a:r>
                      <a:r>
                        <a:rPr lang="en-US" sz="2200" dirty="0">
                          <a:effectLst/>
                        </a:rPr>
                        <a:t>O +</a:t>
                      </a:r>
                      <a:endParaRPr lang="ru-RU" sz="2200" dirty="0"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+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200" b="1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Соль + </a:t>
                      </a:r>
                      <a:r>
                        <a:rPr lang="en-US" sz="2200" dirty="0">
                          <a:effectLst/>
                        </a:rPr>
                        <a:t>H</a:t>
                      </a:r>
                      <a:r>
                        <a:rPr lang="ru-RU" sz="2200" baseline="-25000" dirty="0">
                          <a:effectLst/>
                        </a:rPr>
                        <a:t>2</a:t>
                      </a:r>
                      <a:r>
                        <a:rPr lang="en-US" sz="2200" dirty="0">
                          <a:effectLst/>
                        </a:rPr>
                        <a:t>O</a:t>
                      </a:r>
                      <a:r>
                        <a:rPr lang="ru-RU" sz="2200" dirty="0">
                          <a:effectLst/>
                        </a:rPr>
                        <a:t> +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+ 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ru-RU" sz="2200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ru-RU" sz="2200" dirty="0">
                          <a:effectLst/>
                        </a:rPr>
                        <a:t> (для щелочных </a:t>
                      </a:r>
                      <a:r>
                        <a:rPr lang="en-US" sz="2200" dirty="0">
                          <a:effectLst/>
                        </a:rPr>
                        <a:t>N</a:t>
                      </a:r>
                      <a:r>
                        <a:rPr lang="ru-RU" sz="2200" baseline="-25000" dirty="0">
                          <a:effectLst/>
                        </a:rPr>
                        <a:t>2</a:t>
                      </a:r>
                      <a:r>
                        <a:rPr lang="en-US" sz="2200" dirty="0">
                          <a:effectLst/>
                        </a:rPr>
                        <a:t>O</a:t>
                      </a:r>
                      <a:r>
                        <a:rPr lang="ru-RU" sz="2200" dirty="0">
                          <a:effectLst/>
                        </a:rPr>
                        <a:t>)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Соль + </a:t>
                      </a:r>
                      <a:r>
                        <a:rPr lang="en-US" sz="2200" dirty="0">
                          <a:effectLst/>
                        </a:rPr>
                        <a:t>H</a:t>
                      </a:r>
                      <a:r>
                        <a:rPr lang="ru-RU" sz="2200" baseline="-25000" dirty="0">
                          <a:effectLst/>
                        </a:rPr>
                        <a:t>2</a:t>
                      </a:r>
                      <a:r>
                        <a:rPr lang="en-US" sz="2200" dirty="0">
                          <a:effectLst/>
                        </a:rPr>
                        <a:t>O</a:t>
                      </a:r>
                      <a:r>
                        <a:rPr lang="ru-RU" sz="2200" dirty="0">
                          <a:effectLst/>
                        </a:rPr>
                        <a:t> +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+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r>
                        <a:rPr lang="ru-RU" sz="2200" b="1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ru-RU" sz="2200" baseline="-25000" dirty="0">
                          <a:effectLst/>
                        </a:rPr>
                        <a:t> </a:t>
                      </a:r>
                      <a:r>
                        <a:rPr lang="ru-RU" sz="2200" dirty="0">
                          <a:effectLst/>
                        </a:rPr>
                        <a:t>(или </a:t>
                      </a:r>
                      <a:r>
                        <a:rPr lang="en-US" sz="2200" dirty="0">
                          <a:effectLst/>
                        </a:rPr>
                        <a:t>N</a:t>
                      </a:r>
                      <a:r>
                        <a:rPr lang="ru-RU" sz="2200" baseline="-25000" dirty="0">
                          <a:effectLst/>
                        </a:rPr>
                        <a:t>2</a:t>
                      </a:r>
                      <a:r>
                        <a:rPr lang="en-US" sz="2200" dirty="0">
                          <a:effectLst/>
                        </a:rPr>
                        <a:t>O</a:t>
                      </a:r>
                      <a:r>
                        <a:rPr lang="ru-RU" sz="2200" dirty="0">
                          <a:effectLst/>
                        </a:rPr>
                        <a:t>)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Соль</a:t>
                      </a:r>
                      <a:r>
                        <a:rPr lang="en-US" sz="2200" dirty="0">
                          <a:effectLst/>
                        </a:rPr>
                        <a:t> + H</a:t>
                      </a:r>
                      <a:r>
                        <a:rPr lang="en-US" sz="2200" baseline="-25000" dirty="0">
                          <a:effectLst/>
                        </a:rPr>
                        <a:t>2</a:t>
                      </a:r>
                      <a:r>
                        <a:rPr lang="en-US" sz="2200" dirty="0">
                          <a:effectLst/>
                        </a:rPr>
                        <a:t>O +</a:t>
                      </a:r>
                      <a:endParaRPr lang="ru-RU" sz="2200" dirty="0"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+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</a:t>
                      </a:r>
                      <a:r>
                        <a:rPr lang="en-US" sz="2200" b="1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en-US" sz="2200" b="1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Средней акт. мет. (</a:t>
                      </a:r>
                      <a:r>
                        <a:rPr lang="en-US" sz="2200" dirty="0">
                          <a:effectLst/>
                        </a:rPr>
                        <a:t>Fe</a:t>
                      </a:r>
                      <a:r>
                        <a:rPr lang="ru-RU" sz="2200" dirty="0">
                          <a:effectLst/>
                        </a:rPr>
                        <a:t> - </a:t>
                      </a:r>
                      <a:r>
                        <a:rPr lang="en-US" sz="2200" dirty="0">
                          <a:effectLst/>
                        </a:rPr>
                        <a:t>H</a:t>
                      </a:r>
                      <a:r>
                        <a:rPr lang="ru-RU" sz="2200" dirty="0">
                          <a:effectLst/>
                        </a:rPr>
                        <a:t>)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Соль</a:t>
                      </a:r>
                      <a:r>
                        <a:rPr lang="en-US" sz="2200" dirty="0">
                          <a:effectLst/>
                        </a:rPr>
                        <a:t> + H</a:t>
                      </a:r>
                      <a:r>
                        <a:rPr lang="en-US" sz="2200" baseline="-25000" dirty="0">
                          <a:effectLst/>
                        </a:rPr>
                        <a:t>2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Соль</a:t>
                      </a:r>
                      <a:r>
                        <a:rPr lang="en-US" sz="2200" dirty="0">
                          <a:effectLst/>
                        </a:rPr>
                        <a:t> + H</a:t>
                      </a:r>
                      <a:r>
                        <a:rPr lang="en-US" sz="2200" baseline="-25000" dirty="0">
                          <a:effectLst/>
                        </a:rPr>
                        <a:t>2</a:t>
                      </a:r>
                      <a:r>
                        <a:rPr lang="en-US" sz="2200" dirty="0">
                          <a:effectLst/>
                        </a:rPr>
                        <a:t>O </a:t>
                      </a:r>
                      <a:r>
                        <a:rPr lang="en-US" sz="2200" dirty="0" smtClean="0">
                          <a:effectLst/>
                        </a:rPr>
                        <a:t>+</a:t>
                      </a:r>
                      <a:r>
                        <a:rPr lang="ru-RU" sz="2200" dirty="0" smtClean="0">
                          <a:effectLst/>
                        </a:rPr>
                        <a:t> </a:t>
                      </a:r>
                      <a:r>
                        <a:rPr lang="en-US" sz="2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r>
                        <a:rPr lang="en-US" sz="2200" dirty="0" smtClean="0">
                          <a:effectLst/>
                        </a:rPr>
                        <a:t> </a:t>
                      </a:r>
                      <a:r>
                        <a:rPr lang="en-US" sz="2200" dirty="0">
                          <a:effectLst/>
                        </a:rPr>
                        <a:t>(</a:t>
                      </a:r>
                      <a:r>
                        <a:rPr lang="ru-RU" sz="2200" dirty="0">
                          <a:effectLst/>
                        </a:rPr>
                        <a:t>или </a:t>
                      </a:r>
                      <a:r>
                        <a:rPr lang="en-US" sz="2200" dirty="0">
                          <a:effectLst/>
                        </a:rPr>
                        <a:t>SO</a:t>
                      </a:r>
                      <a:r>
                        <a:rPr lang="en-US" sz="2200" baseline="-25000" dirty="0">
                          <a:effectLst/>
                        </a:rPr>
                        <a:t>2</a:t>
                      </a:r>
                      <a:r>
                        <a:rPr lang="en-US" sz="2200" dirty="0">
                          <a:effectLst/>
                        </a:rPr>
                        <a:t>)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Соль</a:t>
                      </a:r>
                      <a:r>
                        <a:rPr lang="en-US" sz="2200" dirty="0">
                          <a:effectLst/>
                        </a:rPr>
                        <a:t> + H</a:t>
                      </a:r>
                      <a:r>
                        <a:rPr lang="en-US" sz="2200" baseline="-25000" dirty="0">
                          <a:effectLst/>
                        </a:rPr>
                        <a:t>2</a:t>
                      </a:r>
                      <a:r>
                        <a:rPr lang="en-US" sz="2200" dirty="0">
                          <a:effectLst/>
                        </a:rPr>
                        <a:t>O +</a:t>
                      </a:r>
                      <a:endParaRPr lang="ru-RU" sz="2200" dirty="0"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+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en-US" sz="2200" b="1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Соль + </a:t>
                      </a:r>
                      <a:r>
                        <a:rPr lang="en-US" sz="2200" dirty="0">
                          <a:effectLst/>
                        </a:rPr>
                        <a:t>H</a:t>
                      </a:r>
                      <a:r>
                        <a:rPr lang="ru-RU" sz="2200" baseline="-25000" dirty="0">
                          <a:effectLst/>
                        </a:rPr>
                        <a:t>2</a:t>
                      </a:r>
                      <a:r>
                        <a:rPr lang="en-US" sz="2200" dirty="0">
                          <a:effectLst/>
                        </a:rPr>
                        <a:t>O</a:t>
                      </a:r>
                      <a:r>
                        <a:rPr lang="ru-RU" sz="2200" dirty="0">
                          <a:effectLst/>
                        </a:rPr>
                        <a:t> </a:t>
                      </a:r>
                      <a:r>
                        <a:rPr lang="ru-RU" sz="2200" dirty="0" smtClean="0">
                          <a:effectLst/>
                        </a:rPr>
                        <a:t>+</a:t>
                      </a:r>
                      <a:r>
                        <a:rPr lang="ru-RU" sz="2200" baseline="0" dirty="0" smtClean="0">
                          <a:effectLst/>
                        </a:rPr>
                        <a:t> </a:t>
                      </a:r>
                      <a:r>
                        <a:rPr lang="en-US" sz="2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r>
                        <a:rPr lang="ru-RU" sz="2200" b="1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ru-RU" sz="2200" dirty="0">
                          <a:effectLst/>
                        </a:rPr>
                        <a:t>(или </a:t>
                      </a:r>
                      <a:r>
                        <a:rPr lang="en-US" sz="2200" dirty="0">
                          <a:effectLst/>
                        </a:rPr>
                        <a:t>NO</a:t>
                      </a:r>
                      <a:r>
                        <a:rPr lang="ru-RU" sz="2200" dirty="0">
                          <a:effectLst/>
                        </a:rPr>
                        <a:t>)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Не реагируют</a:t>
                      </a:r>
                      <a:endParaRPr lang="ru-RU" sz="2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неакт. мет.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(</a:t>
                      </a:r>
                      <a:r>
                        <a:rPr lang="en-US" sz="2200">
                          <a:effectLst/>
                        </a:rPr>
                        <a:t>Cu</a:t>
                      </a:r>
                      <a:r>
                        <a:rPr lang="ru-RU" sz="2200">
                          <a:effectLst/>
                        </a:rPr>
                        <a:t> - </a:t>
                      </a:r>
                      <a:r>
                        <a:rPr lang="en-US" sz="2200">
                          <a:effectLst/>
                        </a:rPr>
                        <a:t>Ag</a:t>
                      </a:r>
                      <a:r>
                        <a:rPr lang="ru-RU" sz="2200">
                          <a:effectLst/>
                        </a:rPr>
                        <a:t>)</a:t>
                      </a:r>
                      <a:endParaRPr lang="ru-RU" sz="2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Не </a:t>
                      </a:r>
                      <a:r>
                        <a:rPr lang="ru-RU" sz="2200" dirty="0" err="1" smtClean="0">
                          <a:effectLst/>
                        </a:rPr>
                        <a:t>реаги-руют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Соль + </a:t>
                      </a:r>
                      <a:r>
                        <a:rPr lang="en-US" sz="2200" dirty="0">
                          <a:effectLst/>
                        </a:rPr>
                        <a:t>H</a:t>
                      </a:r>
                      <a:r>
                        <a:rPr lang="ru-RU" sz="2200" baseline="-25000" dirty="0">
                          <a:effectLst/>
                        </a:rPr>
                        <a:t>2</a:t>
                      </a:r>
                      <a:r>
                        <a:rPr lang="en-US" sz="2200" dirty="0" smtClean="0">
                          <a:effectLst/>
                        </a:rPr>
                        <a:t>O</a:t>
                      </a:r>
                      <a:r>
                        <a:rPr lang="ru-RU" sz="2200" dirty="0" smtClean="0">
                          <a:effectLst/>
                        </a:rPr>
                        <a:t> </a:t>
                      </a:r>
                      <a:r>
                        <a:rPr lang="en-US" sz="2200" dirty="0" smtClean="0">
                          <a:effectLst/>
                        </a:rPr>
                        <a:t>+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</a:t>
                      </a:r>
                      <a:r>
                        <a:rPr lang="en-US" sz="2200" b="1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Соль</a:t>
                      </a:r>
                      <a:r>
                        <a:rPr lang="en-US" sz="2200" dirty="0">
                          <a:effectLst/>
                        </a:rPr>
                        <a:t> + </a:t>
                      </a:r>
                      <a:r>
                        <a:rPr lang="en-US" sz="2200" dirty="0" smtClean="0">
                          <a:effectLst/>
                        </a:rPr>
                        <a:t>H</a:t>
                      </a:r>
                      <a:r>
                        <a:rPr lang="en-US" sz="2200" baseline="-25000" dirty="0" smtClean="0">
                          <a:effectLst/>
                        </a:rPr>
                        <a:t>2</a:t>
                      </a:r>
                      <a:r>
                        <a:rPr lang="en-US" sz="2200" dirty="0" smtClean="0">
                          <a:effectLst/>
                        </a:rPr>
                        <a:t>O</a:t>
                      </a:r>
                      <a:r>
                        <a:rPr lang="ru-RU" sz="2200" dirty="0" smtClean="0">
                          <a:effectLst/>
                        </a:rPr>
                        <a:t> </a:t>
                      </a:r>
                      <a:r>
                        <a:rPr lang="en-US" sz="2200" dirty="0" smtClean="0">
                          <a:effectLst/>
                        </a:rPr>
                        <a:t>+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en-US" sz="2200" b="1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Соль</a:t>
                      </a:r>
                      <a:r>
                        <a:rPr lang="en-US" sz="2200" dirty="0">
                          <a:effectLst/>
                        </a:rPr>
                        <a:t> + </a:t>
                      </a:r>
                      <a:r>
                        <a:rPr lang="en-US" sz="2200" dirty="0" smtClean="0">
                          <a:effectLst/>
                        </a:rPr>
                        <a:t>H</a:t>
                      </a:r>
                      <a:r>
                        <a:rPr lang="en-US" sz="2200" baseline="-25000" dirty="0" smtClean="0">
                          <a:effectLst/>
                        </a:rPr>
                        <a:t>2</a:t>
                      </a:r>
                      <a:r>
                        <a:rPr lang="en-US" sz="2200" dirty="0" smtClean="0">
                          <a:effectLst/>
                        </a:rPr>
                        <a:t>O</a:t>
                      </a:r>
                      <a:r>
                        <a:rPr lang="ru-RU" sz="2200" dirty="0" smtClean="0">
                          <a:effectLst/>
                        </a:rPr>
                        <a:t> +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Не реагируют</a:t>
                      </a:r>
                      <a:endParaRPr lang="ru-RU" sz="2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b="1" kern="0" dirty="0">
                          <a:solidFill>
                            <a:srgbClr val="FF0000"/>
                          </a:solidFill>
                          <a:effectLst/>
                        </a:rPr>
                        <a:t>Не</a:t>
                      </a:r>
                      <a:r>
                        <a:rPr lang="ru-RU" sz="2200" kern="0" dirty="0">
                          <a:effectLst/>
                        </a:rPr>
                        <a:t>металлы </a:t>
                      </a:r>
                      <a:endParaRPr lang="ru-RU" sz="2200" b="1" i="1" kern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Не </a:t>
                      </a:r>
                      <a:r>
                        <a:rPr lang="ru-RU" sz="2200" dirty="0" err="1" smtClean="0">
                          <a:effectLst/>
                        </a:rPr>
                        <a:t>реаги-руют</a:t>
                      </a:r>
                      <a:endParaRPr lang="ru-RU" sz="2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Кислота</a:t>
                      </a:r>
                      <a:r>
                        <a:rPr lang="en-US" sz="2200" dirty="0">
                          <a:effectLst/>
                        </a:rPr>
                        <a:t>  + H</a:t>
                      </a:r>
                      <a:r>
                        <a:rPr lang="en-US" sz="2200" baseline="-25000" dirty="0">
                          <a:effectLst/>
                        </a:rPr>
                        <a:t>2</a:t>
                      </a:r>
                      <a:r>
                        <a:rPr lang="en-US" sz="2200" dirty="0">
                          <a:effectLst/>
                        </a:rPr>
                        <a:t>O +</a:t>
                      </a:r>
                      <a:endParaRPr lang="ru-RU" sz="2200" dirty="0"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+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</a:t>
                      </a:r>
                      <a:r>
                        <a:rPr lang="en-US" sz="2200" b="1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Кислота</a:t>
                      </a:r>
                      <a:r>
                        <a:rPr lang="en-US" sz="2200" dirty="0">
                          <a:effectLst/>
                        </a:rPr>
                        <a:t>  + H</a:t>
                      </a:r>
                      <a:r>
                        <a:rPr lang="en-US" sz="2200" baseline="-25000" dirty="0">
                          <a:effectLst/>
                        </a:rPr>
                        <a:t>2</a:t>
                      </a:r>
                      <a:r>
                        <a:rPr lang="en-US" sz="2200" dirty="0">
                          <a:effectLst/>
                        </a:rPr>
                        <a:t>O +</a:t>
                      </a:r>
                      <a:endParaRPr lang="ru-RU" sz="2200" dirty="0"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+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en-US" sz="2200" b="1" baseline="-25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Кислота  +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endParaRPr lang="ru-RU" sz="2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Не реагируют</a:t>
                      </a:r>
                      <a:endParaRPr lang="ru-RU" sz="2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1835696" y="2420888"/>
            <a:ext cx="50405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35696" y="3933056"/>
            <a:ext cx="50405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6334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Picture 2" descr="D:\диск D\01.03.16-домашние документы\Виртуальные лекции 2015\Химия\Вещества\металлы\общие-свойства-металл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5" t="14674" r="1452" b="9303"/>
          <a:stretch>
            <a:fillRect/>
          </a:stretch>
        </p:blipFill>
        <p:spPr bwMode="auto">
          <a:xfrm>
            <a:off x="72008" y="908720"/>
            <a:ext cx="8964488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88113"/>
            <a:ext cx="8928992" cy="5968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Общие свойства металлов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88462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856984" cy="4049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Металлы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, стоящие в электрохимическом ряду напряжений до H восстанавливают 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его из </a:t>
            </a:r>
            <a:r>
              <a:rPr lang="ru-RU" sz="2750" b="1" dirty="0" err="1" smtClean="0">
                <a:latin typeface="Arial" pitchFamily="34" charset="0"/>
                <a:cs typeface="Arial" pitchFamily="34" charset="0"/>
              </a:rPr>
              <a:t>кислот-неокислителей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 (все кислоты </a:t>
            </a:r>
            <a:r>
              <a:rPr lang="ru-RU" sz="275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кроме серной концентрированной и азотной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до 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75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, если при этом образуется растворимая соль:</a:t>
            </a:r>
            <a:endParaRPr lang="ru-RU" sz="275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5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Mg</a:t>
            </a:r>
            <a:r>
              <a:rPr lang="ru-RU" sz="275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2HCl </a:t>
            </a:r>
            <a:r>
              <a:rPr lang="ru-RU" sz="275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Mg</a:t>
            </a:r>
            <a:r>
              <a:rPr lang="ru-RU" sz="275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Cl</a:t>
            </a:r>
            <a:r>
              <a:rPr lang="ru-RU" sz="275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75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50" b="1" baseline="30000" dirty="0" smtClean="0">
                <a:latin typeface="Arial" pitchFamily="34" charset="0"/>
                <a:cs typeface="Arial" pitchFamily="34" charset="0"/>
              </a:rPr>
              <a:t>0</a:t>
            </a:r>
            <a:endParaRPr lang="ru-RU" sz="275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50" b="1" dirty="0">
                <a:latin typeface="Arial" pitchFamily="34" charset="0"/>
                <a:cs typeface="Arial" pitchFamily="34" charset="0"/>
              </a:rPr>
              <a:t>(Mg</a:t>
            </a:r>
            <a:r>
              <a:rPr lang="ru-RU" sz="275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 + 2H</a:t>
            </a:r>
            <a:r>
              <a:rPr lang="ru-RU" sz="275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5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Mg</a:t>
            </a:r>
            <a:r>
              <a:rPr lang="ru-RU" sz="275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5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75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5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75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50" b="1" dirty="0">
                <a:latin typeface="Arial" pitchFamily="34" charset="0"/>
                <a:cs typeface="Arial" pitchFamily="34" charset="0"/>
              </a:rPr>
              <a:t>2Al</a:t>
            </a:r>
            <a:r>
              <a:rPr lang="ru-RU" sz="275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+ 6HCl </a:t>
            </a:r>
            <a:r>
              <a:rPr lang="ru-RU" sz="275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2AlCl</a:t>
            </a:r>
            <a:r>
              <a:rPr lang="ru-RU" sz="275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3H</a:t>
            </a:r>
            <a:r>
              <a:rPr lang="ru-RU" sz="275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50" b="1" baseline="30000" dirty="0" smtClean="0">
                <a:latin typeface="Arial" pitchFamily="34" charset="0"/>
                <a:cs typeface="Arial" pitchFamily="34" charset="0"/>
              </a:rPr>
              <a:t>0</a:t>
            </a:r>
            <a:endParaRPr lang="ru-RU" sz="275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50" b="1" dirty="0">
                <a:latin typeface="Arial" pitchFamily="34" charset="0"/>
                <a:cs typeface="Arial" pitchFamily="34" charset="0"/>
              </a:rPr>
              <a:t>(2Al</a:t>
            </a:r>
            <a:r>
              <a:rPr lang="en-US" sz="275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50" b="1" dirty="0">
                <a:latin typeface="Arial" pitchFamily="34" charset="0"/>
                <a:cs typeface="Arial" pitchFamily="34" charset="0"/>
              </a:rPr>
              <a:t> + 6H</a:t>
            </a:r>
            <a:r>
              <a:rPr lang="en-US" sz="275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5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5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750" b="1" dirty="0" smtClean="0">
                <a:latin typeface="Arial" pitchFamily="34" charset="0"/>
                <a:cs typeface="Arial" pitchFamily="34" charset="0"/>
              </a:rPr>
              <a:t>2Al</a:t>
            </a:r>
            <a:r>
              <a:rPr lang="en-US" sz="275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75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5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750" b="1" dirty="0" smtClean="0">
                <a:latin typeface="Arial" pitchFamily="34" charset="0"/>
                <a:cs typeface="Arial" pitchFamily="34" charset="0"/>
              </a:rPr>
              <a:t>3H</a:t>
            </a:r>
            <a:r>
              <a:rPr lang="en-US" sz="275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5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75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75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50" b="1" dirty="0">
                <a:latin typeface="Arial" pitchFamily="34" charset="0"/>
                <a:cs typeface="Arial" pitchFamily="34" charset="0"/>
              </a:rPr>
              <a:t>6Na</a:t>
            </a:r>
            <a:r>
              <a:rPr lang="en-US" sz="275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50" b="1" dirty="0">
                <a:latin typeface="Arial" pitchFamily="34" charset="0"/>
                <a:cs typeface="Arial" pitchFamily="34" charset="0"/>
              </a:rPr>
              <a:t> + 2H</a:t>
            </a:r>
            <a:r>
              <a:rPr lang="en-US" sz="275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50" b="1" dirty="0">
                <a:latin typeface="Arial" pitchFamily="34" charset="0"/>
                <a:cs typeface="Arial" pitchFamily="34" charset="0"/>
              </a:rPr>
              <a:t>PO</a:t>
            </a:r>
            <a:r>
              <a:rPr lang="en-US" sz="275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5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5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750" b="1" dirty="0" smtClean="0">
                <a:latin typeface="Arial" pitchFamily="34" charset="0"/>
                <a:cs typeface="Arial" pitchFamily="34" charset="0"/>
              </a:rPr>
              <a:t>2Na</a:t>
            </a:r>
            <a:r>
              <a:rPr lang="en-US" sz="275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750" b="1" baseline="30000" dirty="0" smtClean="0">
                <a:latin typeface="Arial" pitchFamily="34" charset="0"/>
                <a:cs typeface="Arial" pitchFamily="34" charset="0"/>
              </a:rPr>
              <a:t>+1</a:t>
            </a:r>
            <a:r>
              <a:rPr lang="en-US" sz="2750" b="1" dirty="0" smtClean="0">
                <a:latin typeface="Arial" pitchFamily="34" charset="0"/>
                <a:cs typeface="Arial" pitchFamily="34" charset="0"/>
              </a:rPr>
              <a:t>PO</a:t>
            </a:r>
            <a:r>
              <a:rPr lang="en-US" sz="275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5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750" b="1" dirty="0" smtClean="0">
                <a:latin typeface="Arial" pitchFamily="34" charset="0"/>
                <a:cs typeface="Arial" pitchFamily="34" charset="0"/>
              </a:rPr>
              <a:t>3H</a:t>
            </a:r>
            <a:r>
              <a:rPr lang="en-US" sz="275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50" b="1" baseline="30000" dirty="0" smtClean="0">
                <a:latin typeface="Arial" pitchFamily="34" charset="0"/>
                <a:cs typeface="Arial" pitchFamily="34" charset="0"/>
              </a:rPr>
              <a:t>0</a:t>
            </a:r>
            <a:endParaRPr lang="ru-RU" sz="275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50" b="1" dirty="0">
                <a:latin typeface="Arial" pitchFamily="34" charset="0"/>
                <a:cs typeface="Arial" pitchFamily="34" charset="0"/>
              </a:rPr>
              <a:t>(6Na</a:t>
            </a:r>
            <a:r>
              <a:rPr lang="ru-RU" sz="275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 + 6H</a:t>
            </a:r>
            <a:r>
              <a:rPr lang="ru-RU" sz="275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5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6Na</a:t>
            </a:r>
            <a:r>
              <a:rPr lang="ru-RU" sz="275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3H</a:t>
            </a:r>
            <a:r>
              <a:rPr lang="ru-RU" sz="275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5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7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419872" y="620688"/>
            <a:ext cx="576064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" y="4342523"/>
            <a:ext cx="8616742" cy="211081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66334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84976" cy="340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проявляет переменную степень окисления, то 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кислотами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неокислителями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он образует соли со степенью окисления ниже характерной (а), с кислотами-окислителями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соли с характерной степенью окисления (б):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+ 2HCl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Fe</a:t>
            </a:r>
            <a:r>
              <a:rPr lang="ru-RU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б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 Fe + 4HNO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Fe</a:t>
            </a:r>
            <a:r>
              <a:rPr lang="ru-RU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+3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(NO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+ NO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+ 2H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разб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+ 4HNO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en-US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(NO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2NO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+ 2H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конц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D:\диск D\01.03.16-домашние документы\Лаб. раб YES\Виртуальные лабораторные YES\Анимашки и картинки\Химия-картинки\Реакции\анимашки\1361400512_10d4ed8b56a2a35e0dd3f23c9e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0" y="3638550"/>
            <a:ext cx="4286250" cy="3219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r="28215"/>
          <a:stretch/>
        </p:blipFill>
        <p:spPr bwMode="auto">
          <a:xfrm>
            <a:off x="4824968" y="3514439"/>
            <a:ext cx="3468941" cy="250684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23401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32656"/>
            <a:ext cx="885698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 кислотами-окислителями взаимодействуют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углерод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сера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фосфор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др.  (они выступают в роли восстановителя) 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 (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конц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 + 2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 (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конц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 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3P + 5HNO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+ 2H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3H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PO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+ 5NO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S + 2HNO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+ 2NO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B + 3HNO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 (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конц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+ 3NO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Кремний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кислотами </a:t>
            </a: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взаимодействует; подобно благородным металлам он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растворяет-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</a:rPr>
              <a:t>ся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смеси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концентрированных кислот (азотной и плавиковой):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3Si + 4HNO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+ 18HF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3H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[SiF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] + 4NO + 8H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87608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11560" y="54960"/>
            <a:ext cx="7920880" cy="8898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Взаимодействие металлов и </a:t>
            </a:r>
            <a:r>
              <a:rPr lang="ru-RU" sz="3200" b="1" spc="50" dirty="0" smtClean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32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металлов с </a:t>
            </a:r>
            <a:r>
              <a:rPr lang="ru-RU" sz="3200" b="1" spc="50" dirty="0" smtClean="0">
                <a:ln w="11430">
                  <a:solidFill>
                    <a:srgbClr val="00206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основаниями</a:t>
            </a:r>
            <a:endParaRPr lang="ru-RU" sz="3200" b="1" spc="50" dirty="0">
              <a:ln w="11430">
                <a:solidFill>
                  <a:srgbClr val="002060"/>
                </a:solidFill>
              </a:ln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776" y="1196752"/>
            <a:ext cx="869471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 щелочами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взаимодействуют.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Некоторые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металлы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взаимодействуют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щелочами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KOH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  <a:sym typeface="Symbol"/>
              </a:rPr>
              <a:t>KCl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  <a:sym typeface="Symbol"/>
              </a:rPr>
              <a:t>KClO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 + 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(без нагревания)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KOH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5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  <a:sym typeface="Symbol"/>
              </a:rPr>
              <a:t>KCl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  <a:sym typeface="Symbol"/>
              </a:rPr>
              <a:t>KClO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(при нагревании)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2NaOH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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6334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7395002" cy="4428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3232" y="1066091"/>
            <a:ext cx="786036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Практическая работа № </a:t>
            </a: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5 «Металлы»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87364" y="116632"/>
            <a:ext cx="37096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Естествознание</a:t>
            </a:r>
            <a:endParaRPr lang="ru-RU" sz="3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5094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260648"/>
            <a:ext cx="8858312" cy="588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закрепить полученные знания о свойствах металлов.</a:t>
            </a:r>
          </a:p>
          <a:p>
            <a:pPr indent="450000" algn="just">
              <a:lnSpc>
                <a:spcPct val="85000"/>
              </a:lnSpc>
            </a:pPr>
            <a:endParaRPr lang="en-US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Задание.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Допишите уравнения; коэффициенты расставьте методом электронного баланса: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SО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(SО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Взаимодействие металлов с кислотами…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Взаимодействие металлов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водой…</a:t>
            </a:r>
          </a:p>
        </p:txBody>
      </p:sp>
    </p:spTree>
    <p:extLst>
      <p:ext uri="{BB962C8B-B14F-4D97-AF65-F5344CB8AC3E}">
        <p14:creationId xmlns="" xmlns:p14="http://schemas.microsoft.com/office/powerpoint/2010/main" val="24308134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5779" y="3501008"/>
            <a:ext cx="8858312" cy="160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+     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+   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0</a:t>
            </a:r>
          </a:p>
          <a:p>
            <a:pPr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  соляная         хлор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  <a:endParaRPr lang="ru-RU" sz="2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   кислота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железа (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47423" y="116632"/>
            <a:ext cx="433484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Проверьте себя…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87" y="995244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Fe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endParaRPr lang="ru-RU" sz="2800" b="1" baseline="30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                          хлор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</a:p>
          <a:p>
            <a:pPr>
              <a:lnSpc>
                <a:spcPct val="80000"/>
              </a:lnSpc>
            </a:pP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                                           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железа (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38202547"/>
              </p:ext>
            </p:extLst>
          </p:nvPr>
        </p:nvGraphicFramePr>
        <p:xfrm>
          <a:off x="304887" y="2545462"/>
          <a:ext cx="8712968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8809"/>
                <a:gridCol w="283470"/>
                <a:gridCol w="588068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 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baseline="-25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3ē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+3</a:t>
                      </a:r>
                      <a:r>
                        <a:rPr lang="en-US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47008486"/>
              </p:ext>
            </p:extLst>
          </p:nvPr>
        </p:nvGraphicFramePr>
        <p:xfrm>
          <a:off x="107504" y="5085184"/>
          <a:ext cx="8712968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498"/>
                <a:gridCol w="274538"/>
                <a:gridCol w="274538"/>
                <a:gridCol w="56953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2Н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2ē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+2</a:t>
                      </a:r>
                      <a:r>
                        <a:rPr lang="en-US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611996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1400" y="340840"/>
            <a:ext cx="885831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агрегатному состоянию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оксиды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неметаллов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подразделяют на: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♦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твёрдые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Р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и др.,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♦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газообразные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др.,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♦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жидкие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 оксиды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 как правило,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твёрдые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вещества.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5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5500702"/>
            <a:ext cx="1714479" cy="1285860"/>
          </a:xfrm>
          <a:prstGeom prst="rect">
            <a:avLst/>
          </a:prstGeom>
          <a:noFill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3286124"/>
            <a:ext cx="2143140" cy="15447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5" name="Прямоугольник 14"/>
          <p:cNvSpPr/>
          <p:nvPr/>
        </p:nvSpPr>
        <p:spPr>
          <a:xfrm>
            <a:off x="7715272" y="3857628"/>
            <a:ext cx="87479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43504" y="6215082"/>
            <a:ext cx="808235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chemeClr val="bg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600" b="1" baseline="-30000" dirty="0" smtClean="0">
                <a:ln w="11430">
                  <a:solidFill>
                    <a:schemeClr val="bg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chemeClr val="bg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2600" b="1" dirty="0">
              <a:ln w="11430">
                <a:solidFill>
                  <a:schemeClr val="bg1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4929198"/>
            <a:ext cx="996188" cy="179069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Прямоугольник 21"/>
          <p:cNvSpPr/>
          <p:nvPr/>
        </p:nvSpPr>
        <p:spPr>
          <a:xfrm>
            <a:off x="3286116" y="6072206"/>
            <a:ext cx="808235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en-US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3929066"/>
            <a:ext cx="1272222" cy="120490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4" name="Прямоугольник 23"/>
          <p:cNvSpPr/>
          <p:nvPr/>
        </p:nvSpPr>
        <p:spPr>
          <a:xfrm>
            <a:off x="4286248" y="4357694"/>
            <a:ext cx="1080745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600" b="1" baseline="-300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600" b="1" baseline="-3000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600" b="1" dirty="0">
              <a:ln w="1143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562" name="Picture 10" descr="http://img1.tradeget.com/hitopoptinal%5C7EV31VTV1si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643314"/>
            <a:ext cx="1571636" cy="157163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564" name="Picture 12" descr="Химия и Химики 3 2012. Популярная библиотека химических элементов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3357562"/>
            <a:ext cx="1738282" cy="130371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7" name="Прямоугольник 26"/>
          <p:cNvSpPr/>
          <p:nvPr/>
        </p:nvSpPr>
        <p:spPr>
          <a:xfrm>
            <a:off x="2643174" y="3857628"/>
            <a:ext cx="91403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568" name="Picture 16" descr="Кварцевый песок для фильтров бассейна 25кг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5357826"/>
            <a:ext cx="1357298" cy="135729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cxnSp>
        <p:nvCxnSpPr>
          <p:cNvPr id="32" name="Прямая со стрелкой 31"/>
          <p:cNvCxnSpPr/>
          <p:nvPr/>
        </p:nvCxnSpPr>
        <p:spPr>
          <a:xfrm rot="5400000">
            <a:off x="750067" y="5393545"/>
            <a:ext cx="642942" cy="1588"/>
          </a:xfrm>
          <a:prstGeom prst="straightConnector1">
            <a:avLst/>
          </a:prstGeom>
          <a:ln w="76200">
            <a:solidFill>
              <a:srgbClr val="EE930C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4" name="Picture 2" descr="http://pandia.org/text/78/392/images/image043_6.jpg"/>
          <p:cNvPicPr>
            <a:picLocks noChangeAspect="1" noChangeArrowheads="1"/>
          </p:cNvPicPr>
          <p:nvPr/>
        </p:nvPicPr>
        <p:blipFill>
          <a:blip r:embed="rId10" cstate="print"/>
          <a:srcRect l="18367" t="3695" r="5101"/>
          <a:stretch>
            <a:fillRect/>
          </a:stretch>
        </p:blipFill>
        <p:spPr bwMode="auto">
          <a:xfrm>
            <a:off x="5857884" y="4572008"/>
            <a:ext cx="1785950" cy="18621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назад 2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Управляющая кнопка: домой 29">
            <a:hlinkClick r:id="rId11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7" descr="http://dic.academic.ru/pictures/wiki/files/79/Oleum_fuming.jpg"/>
          <p:cNvPicPr>
            <a:picLocks noChangeAspect="1" noChangeArrowheads="1"/>
          </p:cNvPicPr>
          <p:nvPr/>
        </p:nvPicPr>
        <p:blipFill>
          <a:blip r:embed="rId12" cstate="print"/>
          <a:srcRect l="24246" t="19397" r="22412" b="4229"/>
          <a:stretch>
            <a:fillRect/>
          </a:stretch>
        </p:blipFill>
        <p:spPr bwMode="auto">
          <a:xfrm>
            <a:off x="5724128" y="2636665"/>
            <a:ext cx="639553" cy="1220963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3" name="Прямоугольник 22"/>
          <p:cNvSpPr/>
          <p:nvPr/>
        </p:nvSpPr>
        <p:spPr>
          <a:xfrm>
            <a:off x="5724128" y="3900716"/>
            <a:ext cx="742511" cy="4062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  <a:spcAft>
                <a:spcPts val="0"/>
              </a:spcAft>
            </a:pPr>
            <a:r>
              <a:rPr lang="en-US" sz="24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SO</a:t>
            </a:r>
            <a:r>
              <a:rPr lang="en-US" sz="24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endParaRPr lang="ru-RU" sz="2400" b="1" baseline="-2500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63648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7302" y="260648"/>
            <a:ext cx="8784976" cy="146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(SО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+6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4(</a:t>
            </a:r>
            <a:r>
              <a:rPr lang="ru-RU" sz="28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(SО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CC"/>
                </a:solidFill>
              </a:rPr>
              <a:t>+</a:t>
            </a:r>
            <a:r>
              <a:rPr lang="ru-RU" sz="2800" dirty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</a:rPr>
              <a:t>S</a:t>
            </a:r>
            <a:r>
              <a:rPr lang="ru-RU" sz="2800" b="1" baseline="30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                          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серная    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сульф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</a:t>
            </a: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кислота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железа 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3142387"/>
              </p:ext>
            </p:extLst>
          </p:nvPr>
        </p:nvGraphicFramePr>
        <p:xfrm>
          <a:off x="188230" y="4656271"/>
          <a:ext cx="8712968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498"/>
                <a:gridCol w="274538"/>
                <a:gridCol w="274538"/>
                <a:gridCol w="56953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2Н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2ē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+2</a:t>
                      </a:r>
                      <a:r>
                        <a:rPr lang="en-US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79793661"/>
              </p:ext>
            </p:extLst>
          </p:nvPr>
        </p:nvGraphicFramePr>
        <p:xfrm>
          <a:off x="183286" y="1916832"/>
          <a:ext cx="8928992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498"/>
                <a:gridCol w="274538"/>
                <a:gridCol w="274538"/>
                <a:gridCol w="591141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+6</a:t>
                      </a:r>
                      <a:r>
                        <a:rPr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6ē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+6</a:t>
                      </a:r>
                      <a:r>
                        <a:rPr lang="ru-RU" sz="2600" b="1" baseline="-25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3ē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+3</a:t>
                      </a:r>
                      <a:r>
                        <a:rPr lang="en-US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42886" y="3068960"/>
            <a:ext cx="8858312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SО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SО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4(</a:t>
            </a:r>
            <a:r>
              <a:rPr lang="ru-RU" sz="28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разбавл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SО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0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серная                  сульф</a:t>
            </a:r>
            <a:r>
              <a:rPr lang="ru-RU" sz="2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</a:t>
            </a:r>
            <a:endParaRPr lang="ru-RU" sz="2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кислота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железа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22730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2228" y="2852936"/>
            <a:ext cx="88583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гидр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 кальция</a:t>
            </a: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564" y="215903"/>
            <a:ext cx="8784976" cy="152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–2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сульф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</a:p>
          <a:p>
            <a:pPr>
              <a:lnSpc>
                <a:spcPct val="80000"/>
              </a:lnSpc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      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железа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27336799"/>
              </p:ext>
            </p:extLst>
          </p:nvPr>
        </p:nvGraphicFramePr>
        <p:xfrm>
          <a:off x="107504" y="4365104"/>
          <a:ext cx="8784976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0506"/>
                <a:gridCol w="274538"/>
                <a:gridCol w="274538"/>
                <a:gridCol w="56953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2ē =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2Н</a:t>
                      </a:r>
                      <a:r>
                        <a:rPr lang="en-US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Ca</a:t>
                      </a:r>
                      <a:r>
                        <a:rPr lang="en-US" sz="2600" b="1" baseline="30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2ē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ru-RU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Са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+2</a:t>
                      </a:r>
                      <a:r>
                        <a:rPr lang="en-US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ru-RU" sz="2600" b="1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Са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53903066"/>
              </p:ext>
            </p:extLst>
          </p:nvPr>
        </p:nvGraphicFramePr>
        <p:xfrm>
          <a:off x="180840" y="1916832"/>
          <a:ext cx="8712968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498"/>
                <a:gridCol w="274538"/>
                <a:gridCol w="274538"/>
                <a:gridCol w="56953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baseline="-25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en-US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+3</a:t>
                      </a:r>
                      <a:r>
                        <a:rPr lang="en-US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992644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2228" y="2852936"/>
            <a:ext cx="8858312" cy="178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Na +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перокс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натрия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564" y="215903"/>
            <a:ext cx="878497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Mg +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Mg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Mg</a:t>
            </a:r>
            <a:r>
              <a:rPr lang="en-US" sz="2800" b="1" baseline="-25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–3</a:t>
            </a:r>
            <a:endParaRPr lang="ru-RU" sz="2800" b="1" baseline="30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нитр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</a:p>
          <a:p>
            <a:pPr>
              <a:lnSpc>
                <a:spcPct val="80000"/>
              </a:lnSpc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          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магния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13077241"/>
              </p:ext>
            </p:extLst>
          </p:nvPr>
        </p:nvGraphicFramePr>
        <p:xfrm>
          <a:off x="107504" y="4365104"/>
          <a:ext cx="8963036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5614"/>
                <a:gridCol w="289138"/>
                <a:gridCol w="599828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2ē =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2О</a:t>
                      </a:r>
                      <a:r>
                        <a:rPr lang="en-US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600" b="1" baseline="30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1ē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85511347"/>
              </p:ext>
            </p:extLst>
          </p:nvPr>
        </p:nvGraphicFramePr>
        <p:xfrm>
          <a:off x="251520" y="1680919"/>
          <a:ext cx="8712968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498"/>
                <a:gridCol w="274538"/>
                <a:gridCol w="274538"/>
                <a:gridCol w="56953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en-US" sz="2600" b="1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26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2N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Mg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600" b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Mg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600" b="1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Mg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68346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93" y="2276872"/>
            <a:ext cx="5899108" cy="4392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94140" y="1106021"/>
            <a:ext cx="78466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Практическая работа № </a:t>
            </a: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6 «</a:t>
            </a: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Не</a:t>
            </a: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металлы»</a:t>
            </a:r>
            <a:endParaRPr lang="ru-RU" sz="4000" dirty="0">
              <a:ln w="1905">
                <a:solidFill>
                  <a:sysClr val="windowText" lastClr="000000"/>
                </a:solidFill>
              </a:ln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87364" y="116632"/>
            <a:ext cx="37096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Естествознание</a:t>
            </a:r>
            <a:endParaRPr lang="ru-RU" sz="3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5094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1225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5496" y="260648"/>
            <a:ext cx="9006102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закрепить полученные знания о свойствах неметаллов.</a:t>
            </a:r>
          </a:p>
          <a:p>
            <a:pPr indent="450000" algn="just">
              <a:lnSpc>
                <a:spcPct val="85000"/>
              </a:lnSpc>
            </a:pPr>
            <a:endParaRPr lang="en-US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Задание.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Допишите уравнения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коэффициенты расставьте методом электронного баланса:</a:t>
            </a: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Na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K +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Mg +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Na +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Взаимодействие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металлов с кислотами…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Взаимодействие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металлов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водой…</a:t>
            </a:r>
          </a:p>
        </p:txBody>
      </p:sp>
    </p:spTree>
    <p:extLst>
      <p:ext uri="{BB962C8B-B14F-4D97-AF65-F5344CB8AC3E}">
        <p14:creationId xmlns="" xmlns:p14="http://schemas.microsoft.com/office/powerpoint/2010/main" val="10076451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47423" y="116632"/>
            <a:ext cx="433484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Проверьте себя…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87" y="995244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endParaRPr lang="ru-RU" sz="2800" b="1" baseline="30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                          хлор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</a:p>
          <a:p>
            <a:pPr>
              <a:lnSpc>
                <a:spcPct val="80000"/>
              </a:lnSpc>
            </a:pP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                                           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железа (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34367584"/>
              </p:ext>
            </p:extLst>
          </p:nvPr>
        </p:nvGraphicFramePr>
        <p:xfrm>
          <a:off x="304887" y="2545462"/>
          <a:ext cx="8712968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8809"/>
                <a:gridCol w="283470"/>
                <a:gridCol w="588068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 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3ē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+3</a:t>
                      </a:r>
                      <a:r>
                        <a:rPr lang="en-US" sz="26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85564" y="3470986"/>
            <a:ext cx="8784976" cy="152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Na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–2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сульф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натрия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29913402"/>
              </p:ext>
            </p:extLst>
          </p:nvPr>
        </p:nvGraphicFramePr>
        <p:xfrm>
          <a:off x="73462" y="5032397"/>
          <a:ext cx="8438430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498"/>
                <a:gridCol w="274538"/>
                <a:gridCol w="56953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ē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6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627918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2228" y="2852936"/>
            <a:ext cx="88583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K +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гидр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калия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564" y="215903"/>
            <a:ext cx="8784976" cy="1595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+ 2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Са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–1</a:t>
            </a:r>
            <a:endParaRPr lang="en-US" sz="28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карб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</a:p>
          <a:p>
            <a:pPr algn="just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кальция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06630742"/>
              </p:ext>
            </p:extLst>
          </p:nvPr>
        </p:nvGraphicFramePr>
        <p:xfrm>
          <a:off x="107504" y="4365104"/>
          <a:ext cx="8510438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0506"/>
                <a:gridCol w="274538"/>
                <a:gridCol w="56953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2ē =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2Н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1ē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+2</a:t>
                      </a:r>
                      <a:r>
                        <a:rPr lang="en-US" sz="26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07136812"/>
              </p:ext>
            </p:extLst>
          </p:nvPr>
        </p:nvGraphicFramePr>
        <p:xfrm>
          <a:off x="180840" y="1916832"/>
          <a:ext cx="8438430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498"/>
                <a:gridCol w="274538"/>
                <a:gridCol w="56953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1ē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–1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2ē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Са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+2</a:t>
                      </a:r>
                      <a:r>
                        <a:rPr lang="en-US" sz="26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ru-RU" sz="2600" b="1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Са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57581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2228" y="2492896"/>
            <a:ext cx="8858312" cy="178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Na +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перокс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натрия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564" y="215903"/>
            <a:ext cx="878497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Mg +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Mg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Mg</a:t>
            </a:r>
            <a:r>
              <a:rPr lang="en-US" sz="2800" b="1" baseline="-25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–3</a:t>
            </a:r>
            <a:endParaRPr lang="ru-RU" sz="2800" b="1" baseline="30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нитр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</a:p>
          <a:p>
            <a:pPr>
              <a:lnSpc>
                <a:spcPct val="80000"/>
              </a:lnSpc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          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магния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77479275"/>
              </p:ext>
            </p:extLst>
          </p:nvPr>
        </p:nvGraphicFramePr>
        <p:xfrm>
          <a:off x="0" y="3875313"/>
          <a:ext cx="8963036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5614"/>
                <a:gridCol w="289138"/>
                <a:gridCol w="599828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2ē =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2О</a:t>
                      </a:r>
                      <a:r>
                        <a:rPr lang="en-US" sz="24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1ē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6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5187022"/>
              </p:ext>
            </p:extLst>
          </p:nvPr>
        </p:nvGraphicFramePr>
        <p:xfrm>
          <a:off x="251520" y="1680919"/>
          <a:ext cx="8712968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498"/>
                <a:gridCol w="274538"/>
                <a:gridCol w="274538"/>
                <a:gridCol w="569539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en-US" sz="2600" b="1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26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2N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Mg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600" b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ru-RU" sz="26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Mg</a:t>
                      </a:r>
                      <a:r>
                        <a:rPr lang="ru-RU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600" b="1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Mg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691680" y="4732870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lvl="0"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окс</a:t>
            </a: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ид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лития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36995730"/>
              </p:ext>
            </p:extLst>
          </p:nvPr>
        </p:nvGraphicFramePr>
        <p:xfrm>
          <a:off x="0" y="5474990"/>
          <a:ext cx="8963036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5614"/>
                <a:gridCol w="289138"/>
                <a:gridCol w="599828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+ 4ē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2О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1ē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6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62255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Материалы для презентаций 19.07.11\12.11.11\ris11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87" y="0"/>
            <a:ext cx="1905000" cy="1905000"/>
          </a:xfrm>
          <a:prstGeom prst="rect">
            <a:avLst/>
          </a:prstGeom>
          <a:noFill/>
        </p:spPr>
      </p:pic>
      <p:pic>
        <p:nvPicPr>
          <p:cNvPr id="4098" name="Picture 2" descr="D:\диск D\01.03.16-домашние документы\Лаб. раб YES\Виртуальные лабораторные YES\Анимашки и картинки\Химия-картинки\Реакции\анимашки\0_b0d5f_42442640_orig.jp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" y="2366598"/>
            <a:ext cx="1428750" cy="4429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иск D\01.03.16-домашние документы\Лаб. раб YES\Виртуальные лабораторные YES\Анимашки и картинки\Химия-картинки\Реакции\анимашки\7ade84e0727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80525"/>
            <a:ext cx="3238500" cy="3695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00366" y="1778040"/>
            <a:ext cx="80801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Лабораторная работа № 1 </a:t>
            </a: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«Химические </a:t>
            </a:r>
            <a:r>
              <a:rPr lang="ru-RU" sz="4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свойства металлов  и </a:t>
            </a: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неметаллов» 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87364" y="116632"/>
            <a:ext cx="37096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Естествознание</a:t>
            </a:r>
            <a:endParaRPr lang="ru-RU" sz="3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43054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184" y="260648"/>
            <a:ext cx="8858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0000"/>
              </a:lnSpc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закрепить полученные знания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о химических свойствах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металлов  и неметаллов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900113" indent="-900113" algn="just">
              <a:lnSpc>
                <a:spcPct val="80000"/>
              </a:lnSpc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: химическая посуда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цинк, алюминий, железо (или другие металлы), 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HCl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CuSO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FeCl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072" y="4770670"/>
            <a:ext cx="1328936" cy="208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42383"/>
            <a:ext cx="765928" cy="269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84649"/>
            <a:ext cx="1464930" cy="203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5604882" y="4149080"/>
            <a:ext cx="479286" cy="504056"/>
          </a:xfrm>
          <a:prstGeom prst="rightArrow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14" y="2816326"/>
            <a:ext cx="833835" cy="174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14" y="2568972"/>
            <a:ext cx="1089982" cy="158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53136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 rotWithShape="1">
          <a:blip r:embed="rId11" cstate="print"/>
          <a:srcRect r="52109"/>
          <a:stretch/>
        </p:blipFill>
        <p:spPr bwMode="auto">
          <a:xfrm>
            <a:off x="204405" y="2923150"/>
            <a:ext cx="2316155" cy="250888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3120280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-13295"/>
            <a:ext cx="883767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Ознакомление с образцами оксидов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1438" y="2285992"/>
          <a:ext cx="9001156" cy="444322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43108"/>
                <a:gridCol w="2071702"/>
                <a:gridCol w="2857520"/>
                <a:gridCol w="1928826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</a:t>
                      </a:r>
                      <a:endParaRPr lang="ru-RU" sz="25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углерода</a:t>
                      </a:r>
                      <a:r>
                        <a:rPr lang="ru-RU" sz="2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(II)</a:t>
                      </a: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</a:t>
                      </a:r>
                      <a:r>
                        <a:rPr kumimoji="0" lang="vi-VN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оноокси́д 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или </a:t>
                      </a:r>
                      <a:r>
                        <a:rPr kumimoji="0" lang="vi-VN" sz="2400" b="1" i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уга́рный газ</a:t>
                      </a: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Газ без вкуса и запаха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ru-RU" sz="24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углерода</a:t>
                      </a:r>
                      <a:r>
                        <a:rPr lang="ru-RU" sz="2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(IV)</a:t>
                      </a: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(углекислый газ)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Газ без вкуса и запаха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ru-RU" sz="24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SiO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5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кремния</a:t>
                      </a:r>
                      <a:r>
                        <a:rPr lang="ru-RU" sz="25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(IV)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кремнезём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ru-RU" sz="24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Кристаллический </a:t>
                      </a:r>
                      <a:r>
                        <a:rPr kumimoji="0" lang="ru-RU" sz="25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ru-RU" sz="24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42844" y="487180"/>
            <a:ext cx="8858312" cy="79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Перепишите таблицу в тетрадь и</a:t>
            </a:r>
            <a:r>
              <a:rPr kumimoji="0" lang="ru-RU" sz="27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постарайтесь все запомнить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0" descr="http://img1.tradeget.com/hitopoptinal%5C7EV31VTV1si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1000132" cy="1000133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Picture 16" descr="Кварцевый песок для фильтров бассейна 25к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214422"/>
            <a:ext cx="1000132" cy="100013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6" name="Прямоугольник 25"/>
          <p:cNvSpPr/>
          <p:nvPr/>
        </p:nvSpPr>
        <p:spPr>
          <a:xfrm>
            <a:off x="2857488" y="1285860"/>
            <a:ext cx="6286544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нормальных условиях </a:t>
            </a:r>
            <a:r>
              <a:rPr lang="en-US" sz="2400" b="1" dirty="0" smtClean="0">
                <a:ln w="11430"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SiO</a:t>
            </a:r>
            <a:r>
              <a:rPr lang="en-US" sz="2400" b="1" baseline="-25000" dirty="0" smtClean="0">
                <a:ln w="11430"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чаще всего находится в полиморфной модификации кварца</a:t>
            </a:r>
            <a:endParaRPr lang="ru-RU" sz="2400" b="1" baseline="-25000" dirty="0">
              <a:ln w="11430">
                <a:solidFill>
                  <a:schemeClr val="tx1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rot="10800000">
            <a:off x="2000232" y="1928802"/>
            <a:ext cx="6572328" cy="7143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91555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62874"/>
            <a:ext cx="8766653" cy="529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7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Опыт 1.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Взаимодействие металлов с кислотами.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Налейте в две пробирки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немного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разбавленной серной кислоты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В одну из пробирок поместите кусочек (гранулу, проволоку, пластинку или стружку) цинка или алюминия, а в другую – железа, (гвоздь, пластинку или стружку). Обратите внимание на активность выделения газа.</a:t>
            </a:r>
          </a:p>
          <a:p>
            <a:pPr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Нагрейте пробирки. Сделайте вывод о скорости протекания реакций (по активности выделения газа) при нагревании и при комнатной температуре.  </a:t>
            </a:r>
          </a:p>
          <a:p>
            <a:pPr algn="ctr">
              <a:lnSpc>
                <a:spcPct val="85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2Al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Al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+3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   +   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серная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сульфат</a:t>
            </a: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кислота               алюминия</a:t>
            </a:r>
            <a:r>
              <a:rPr lang="ru-RU" dirty="0"/>
              <a:t> </a:t>
            </a:r>
          </a:p>
        </p:txBody>
      </p:sp>
      <p:pic>
        <p:nvPicPr>
          <p:cNvPr id="18434" name="Picture 2" descr="http://files.school-collection.edu.ru/dlrstore/d3beb7ef-851c-bdcf-5bf2-f1369397e15a/index.files/image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950"/>
          <a:stretch/>
        </p:blipFill>
        <p:spPr bwMode="auto">
          <a:xfrm>
            <a:off x="1" y="4986470"/>
            <a:ext cx="1403647" cy="18715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79697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504" y="640518"/>
            <a:ext cx="8766653" cy="1060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2Al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Al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+3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   +   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серная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сульфат</a:t>
            </a: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кислота               алюминия</a:t>
            </a:r>
            <a:r>
              <a:rPr lang="ru-RU" dirty="0"/>
              <a:t> 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64282658"/>
              </p:ext>
            </p:extLst>
          </p:nvPr>
        </p:nvGraphicFramePr>
        <p:xfrm>
          <a:off x="125826" y="1916832"/>
          <a:ext cx="8766654" cy="842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280"/>
                <a:gridCol w="360040"/>
                <a:gridCol w="588633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2</a:t>
                      </a: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</a:rPr>
                        <a:t>+</a:t>
                      </a:r>
                      <a:r>
                        <a:rPr lang="en-US" sz="2700" b="1" kern="1200" baseline="-25000" dirty="0">
                          <a:effectLst/>
                        </a:rPr>
                        <a:t> </a:t>
                      </a:r>
                      <a:r>
                        <a:rPr lang="ru-RU" sz="2700" b="1" kern="1200" dirty="0">
                          <a:effectLst/>
                        </a:rPr>
                        <a:t>+ 2ē = </a:t>
                      </a: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</a:rPr>
                        <a:t>0</a:t>
                      </a:r>
                      <a:r>
                        <a:rPr lang="en-US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восстановление, </a:t>
                      </a: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ru-RU" sz="2700" b="1" baseline="30000" dirty="0">
                          <a:effectLst/>
                        </a:rPr>
                        <a:t>+ </a:t>
                      </a:r>
                      <a:r>
                        <a:rPr lang="ru-RU" sz="2700" b="1" kern="1200" dirty="0">
                          <a:effectLst/>
                        </a:rPr>
                        <a:t>– окислитель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Al</a:t>
                      </a:r>
                      <a:r>
                        <a:rPr lang="en-US" sz="2700" b="1" baseline="30000" dirty="0">
                          <a:effectLst/>
                        </a:rPr>
                        <a:t>0 </a:t>
                      </a:r>
                      <a:r>
                        <a:rPr lang="ru-RU" sz="2700" b="1" kern="1200" dirty="0">
                          <a:effectLst/>
                        </a:rPr>
                        <a:t>– 3ē = </a:t>
                      </a:r>
                      <a:r>
                        <a:rPr lang="en-US" sz="2700" b="1" dirty="0">
                          <a:effectLst/>
                        </a:rPr>
                        <a:t>Al</a:t>
                      </a:r>
                      <a:r>
                        <a:rPr lang="ru-RU" sz="2700" b="1" baseline="30000" dirty="0">
                          <a:effectLst/>
                        </a:rPr>
                        <a:t>+3</a:t>
                      </a:r>
                      <a:r>
                        <a:rPr lang="ru-RU" sz="2700" b="1" kern="1200" baseline="30000" dirty="0">
                          <a:effectLst/>
                        </a:rPr>
                        <a:t> 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окисление, </a:t>
                      </a:r>
                      <a:r>
                        <a:rPr lang="en-US" sz="2700" b="1" dirty="0">
                          <a:effectLst/>
                        </a:rPr>
                        <a:t>Al</a:t>
                      </a:r>
                      <a:r>
                        <a:rPr lang="en-US" sz="2700" b="1" baseline="30000" dirty="0">
                          <a:effectLst/>
                        </a:rPr>
                        <a:t>0 </a:t>
                      </a:r>
                      <a:r>
                        <a:rPr lang="ru-RU" sz="2700" b="1" kern="1200" dirty="0">
                          <a:effectLst/>
                        </a:rPr>
                        <a:t>– восстановитель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16386" name="Picture 2" descr="Реакция алюминия и серной кислот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95" r="4744"/>
          <a:stretch/>
        </p:blipFill>
        <p:spPr bwMode="auto">
          <a:xfrm>
            <a:off x="467544" y="3178124"/>
            <a:ext cx="1532781" cy="3645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92631" y="5092195"/>
            <a:ext cx="148470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94610" y="5858108"/>
            <a:ext cx="5838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68691" y="3902980"/>
            <a:ext cx="76495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475656" y="4426200"/>
            <a:ext cx="13579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907523" y="5648336"/>
            <a:ext cx="13579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475656" y="6318274"/>
            <a:ext cx="13579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26072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1" y="332656"/>
            <a:ext cx="8694645" cy="1164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dirty="0">
                <a:latin typeface="Arial" pitchFamily="34" charset="0"/>
                <a:cs typeface="Arial" pitchFamily="34" charset="0"/>
              </a:rPr>
              <a:t>Fe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  +     H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30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  Fe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   +   3H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b="1" dirty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серная             сульфат  </a:t>
            </a: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кислота            железа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83160781"/>
              </p:ext>
            </p:extLst>
          </p:nvPr>
        </p:nvGraphicFramePr>
        <p:xfrm>
          <a:off x="107504" y="1844824"/>
          <a:ext cx="8964491" cy="842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2019"/>
                <a:gridCol w="246293"/>
                <a:gridCol w="295395"/>
                <a:gridCol w="586078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US" sz="2700" b="1" kern="1200" baseline="-25000" dirty="0"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+ 2ē = 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r>
                        <a:rPr lang="en-US" sz="2700" b="1" baseline="-25000" dirty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kern="1200" dirty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kern="1200" dirty="0">
                          <a:effectLst/>
                          <a:latin typeface="+mn-lt"/>
                          <a:cs typeface="Arial" pitchFamily="34" charset="0"/>
                        </a:rPr>
                        <a:t>1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lang="ru-RU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+ </a:t>
                      </a: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– окислитель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  <a:latin typeface="+mn-lt"/>
                          <a:cs typeface="Arial" pitchFamily="34" charset="0"/>
                        </a:rPr>
                        <a:t>Fe</a:t>
                      </a:r>
                      <a:r>
                        <a:rPr lang="en-US" sz="2700" b="1" baseline="30000">
                          <a:effectLst/>
                          <a:latin typeface="+mn-lt"/>
                          <a:cs typeface="Arial" pitchFamily="34" charset="0"/>
                        </a:rPr>
                        <a:t>0 </a:t>
                      </a:r>
                      <a:r>
                        <a:rPr lang="ru-RU" sz="2700" b="1" kern="1200">
                          <a:effectLst/>
                          <a:latin typeface="+mn-lt"/>
                          <a:cs typeface="Arial" pitchFamily="34" charset="0"/>
                        </a:rPr>
                        <a:t>– </a:t>
                      </a:r>
                      <a:r>
                        <a:rPr lang="en-US" sz="2700" b="1" kern="120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ru-RU" sz="2700" b="1" kern="1200">
                          <a:effectLst/>
                          <a:latin typeface="+mn-lt"/>
                          <a:cs typeface="Arial" pitchFamily="34" charset="0"/>
                        </a:rPr>
                        <a:t>ē = </a:t>
                      </a:r>
                      <a:r>
                        <a:rPr lang="en-US" sz="2700" b="1">
                          <a:effectLst/>
                          <a:latin typeface="+mn-lt"/>
                          <a:cs typeface="Arial" pitchFamily="34" charset="0"/>
                        </a:rPr>
                        <a:t>Fe</a:t>
                      </a:r>
                      <a:r>
                        <a:rPr lang="ru-RU" sz="2700" b="1" baseline="30000">
                          <a:effectLst/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US" sz="2700" b="1" baseline="3000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en-US" sz="2700" b="1" kern="1200" baseline="30000"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endParaRPr lang="ru-RU" sz="2700" b="1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kern="120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2700" b="1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kern="1200" dirty="0">
                          <a:effectLst/>
                          <a:latin typeface="+mn-lt"/>
                          <a:cs typeface="Arial" pitchFamily="34" charset="0"/>
                        </a:rPr>
                        <a:t>1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окисление, 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Fe</a:t>
                      </a:r>
                      <a:r>
                        <a:rPr lang="en-US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0 </a:t>
                      </a: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– восстановитель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41" t="16211" r="43838" b="22786"/>
          <a:stretch/>
        </p:blipFill>
        <p:spPr bwMode="auto">
          <a:xfrm>
            <a:off x="4801121" y="2890765"/>
            <a:ext cx="3693592" cy="391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3" t="16936" r="46839" b="28320"/>
          <a:stretch/>
        </p:blipFill>
        <p:spPr bwMode="auto">
          <a:xfrm>
            <a:off x="251520" y="3685807"/>
            <a:ext cx="2142820" cy="263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3059668"/>
            <a:ext cx="6501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05513" y="5445224"/>
            <a:ext cx="148470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09403" y="4163988"/>
            <a:ext cx="76495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475656" y="3429000"/>
            <a:ext cx="360040" cy="568283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899592" y="4695843"/>
            <a:ext cx="2448272" cy="57282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1322930" y="5934748"/>
            <a:ext cx="2312966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635896" y="4695843"/>
            <a:ext cx="1645050" cy="59120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968014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0977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Наблюдаемый эффект: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выделился газ (при нагревании интенсивность выделения газа больше, чем при комнатной температуре).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Признак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выделение газа. 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Условие протекания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добавление растворителя. 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Тип реакции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реакция замещения; протекает с изменением степени окисления, межмолекулярная; гетерогенная, необратимая реакция.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нагревании скорость реакции увеличилась. </a:t>
            </a:r>
          </a:p>
        </p:txBody>
      </p:sp>
      <p:pic>
        <p:nvPicPr>
          <p:cNvPr id="21506" name="Picture 2" descr="Картинки по запросу металлы и ... кислот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365"/>
          <a:stretch/>
        </p:blipFill>
        <p:spPr bwMode="auto">
          <a:xfrm>
            <a:off x="3059832" y="4459883"/>
            <a:ext cx="4572000" cy="23534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0408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Картинки по запросу металлы и ... кислот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7" t="2638" r="1802" b="25320"/>
          <a:stretch/>
        </p:blipFill>
        <p:spPr bwMode="auto">
          <a:xfrm>
            <a:off x="183059" y="228600"/>
            <a:ext cx="8691098" cy="3057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Картинки по запросу металлы и ... кисло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1224"/>
            <a:ext cx="2966963" cy="21751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68" t="18232" r="48526" b="37273"/>
          <a:stretch/>
        </p:blipFill>
        <p:spPr bwMode="auto">
          <a:xfrm>
            <a:off x="3915910" y="4300538"/>
            <a:ext cx="3536410" cy="25128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3140968"/>
            <a:ext cx="4640859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               б                в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Взаимодействие металлов с кислотами: а – алюминий;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 – цинк; в – никель 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180DA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0032" y="3285628"/>
            <a:ext cx="4284000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Взаимодействие металлов с соляной кислотой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1722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диск D\01.03.16-домашние документы\Лаб. раб YES\Виртуальные лабораторные YES\Анимашки и картинки\Химия-картинки\Реакции\анимашки\himiya_01 - копия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20"/>
            <a:ext cx="5638800" cy="3143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77131759"/>
              </p:ext>
            </p:extLst>
          </p:nvPr>
        </p:nvGraphicFramePr>
        <p:xfrm>
          <a:off x="35496" y="3789040"/>
          <a:ext cx="9004774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4171"/>
                <a:gridCol w="221429"/>
                <a:gridCol w="295239"/>
                <a:gridCol w="585393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</a:t>
                      </a:r>
                      <a:r>
                        <a:rPr lang="ru-RU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5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ru-RU" sz="255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</a:t>
                      </a:r>
                      <a:r>
                        <a:rPr lang="ru-RU" sz="255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55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–окислитель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ē =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69284" y="-10331"/>
            <a:ext cx="8784976" cy="394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Вспомним: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Более активные металлы вытесняют менее активные металлы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 растворов их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солей.</a:t>
            </a:r>
            <a:endParaRPr lang="ru-RU" sz="2700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endParaRPr lang="ru-RU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Опыт 2.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Реакция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замещения меди железом в растворе медного купороса. </a:t>
            </a:r>
            <a:r>
              <a:rPr lang="ru-RU" sz="2700" b="1" dirty="0"/>
              <a:t>Налейте в пробирку </a:t>
            </a:r>
            <a:r>
              <a:rPr lang="ru-RU" sz="2700" b="1" dirty="0" smtClean="0"/>
              <a:t>немного </a:t>
            </a:r>
            <a:r>
              <a:rPr lang="ru-RU" sz="2700" b="1" dirty="0"/>
              <a:t>раствора сульфата меди </a:t>
            </a:r>
            <a:r>
              <a:rPr lang="en-US" sz="2700" b="1" dirty="0" err="1"/>
              <a:t>CuSO</a:t>
            </a:r>
            <a:r>
              <a:rPr lang="ru-RU" sz="2700" b="1" baseline="-25000" dirty="0"/>
              <a:t>4</a:t>
            </a:r>
            <a:r>
              <a:rPr lang="ru-RU" sz="2700" b="1" dirty="0"/>
              <a:t>, опустите в раствор железный гвоздь (пластинку или стружку</a:t>
            </a:r>
            <a:r>
              <a:rPr lang="ru-RU" sz="2700" b="1" dirty="0" smtClean="0"/>
              <a:t>). </a:t>
            </a:r>
            <a:endParaRPr lang="ru-RU" sz="2700" b="1" dirty="0"/>
          </a:p>
          <a:p>
            <a:pPr algn="ctr">
              <a:lnSpc>
                <a:spcPct val="85000"/>
              </a:lnSpc>
            </a:pPr>
            <a:r>
              <a:rPr lang="ru-RU" sz="2700" b="1" dirty="0"/>
              <a:t>  </a:t>
            </a:r>
            <a:r>
              <a:rPr lang="en-US" sz="2700" b="1" dirty="0" smtClean="0"/>
              <a:t>Fe</a:t>
            </a:r>
            <a:r>
              <a:rPr lang="en-US" sz="2700" b="1" baseline="30000" dirty="0" smtClean="0"/>
              <a:t>0</a:t>
            </a:r>
            <a:r>
              <a:rPr lang="en-US" sz="2700" b="1" dirty="0" smtClean="0"/>
              <a:t>   </a:t>
            </a:r>
            <a:r>
              <a:rPr lang="en-US" sz="2700" b="1" dirty="0"/>
              <a:t>+     Cu</a:t>
            </a:r>
            <a:r>
              <a:rPr lang="en-US" sz="2700" b="1" baseline="30000" dirty="0"/>
              <a:t>+2</a:t>
            </a:r>
            <a:r>
              <a:rPr lang="en-US" sz="2700" b="1" dirty="0"/>
              <a:t>SO</a:t>
            </a:r>
            <a:r>
              <a:rPr lang="en-US" sz="2700" b="1" baseline="-25000" dirty="0"/>
              <a:t>4</a:t>
            </a:r>
            <a:r>
              <a:rPr lang="en-US" sz="2700" b="1" dirty="0"/>
              <a:t>    </a:t>
            </a:r>
            <a:r>
              <a:rPr lang="ru-RU" sz="2700" b="1" dirty="0">
                <a:sym typeface="Symbol"/>
              </a:rPr>
              <a:t></a:t>
            </a:r>
            <a:r>
              <a:rPr lang="en-US" sz="2700" b="1" dirty="0"/>
              <a:t>   Fe</a:t>
            </a:r>
            <a:r>
              <a:rPr lang="en-US" sz="2700" b="1" baseline="30000" dirty="0"/>
              <a:t>+2</a:t>
            </a:r>
            <a:r>
              <a:rPr lang="en-US" sz="2700" b="1" dirty="0"/>
              <a:t>SO</a:t>
            </a:r>
            <a:r>
              <a:rPr lang="en-US" sz="2700" b="1" baseline="-25000" dirty="0"/>
              <a:t>4</a:t>
            </a:r>
            <a:r>
              <a:rPr lang="en-US" sz="2700" b="1" dirty="0"/>
              <a:t>   +  Cu</a:t>
            </a:r>
            <a:r>
              <a:rPr lang="en-US" sz="2700" b="1" baseline="30000" dirty="0"/>
              <a:t>0</a:t>
            </a:r>
            <a:endParaRPr lang="ru-RU" sz="2700" b="1" dirty="0"/>
          </a:p>
          <a:p>
            <a:pPr algn="just">
              <a:lnSpc>
                <a:spcPct val="85000"/>
              </a:lnSpc>
            </a:pPr>
            <a:r>
              <a:rPr lang="en-US" sz="2500" b="1" dirty="0"/>
              <a:t>                             </a:t>
            </a:r>
            <a:r>
              <a:rPr lang="en-US" sz="2500" b="1" dirty="0" smtClean="0"/>
              <a:t> </a:t>
            </a:r>
            <a:r>
              <a:rPr lang="ru-RU" sz="2500" b="1" dirty="0"/>
              <a:t>сульфат     </a:t>
            </a:r>
            <a:r>
              <a:rPr lang="ru-RU" sz="2500" b="1" dirty="0" smtClean="0"/>
              <a:t>      </a:t>
            </a:r>
            <a:r>
              <a:rPr lang="ru-RU" sz="2500" b="1" dirty="0" err="1"/>
              <a:t>сульфат</a:t>
            </a:r>
            <a:r>
              <a:rPr lang="ru-RU" sz="2500" b="1" dirty="0"/>
              <a:t> </a:t>
            </a:r>
          </a:p>
          <a:p>
            <a:pPr algn="just">
              <a:lnSpc>
                <a:spcPct val="85000"/>
              </a:lnSpc>
            </a:pPr>
            <a:r>
              <a:rPr lang="ru-RU" sz="2500" b="1" dirty="0" smtClean="0"/>
              <a:t>                               меди </a:t>
            </a:r>
            <a:r>
              <a:rPr lang="ru-RU" sz="2500" b="1" dirty="0"/>
              <a:t>(</a:t>
            </a:r>
            <a:r>
              <a:rPr lang="en-US" sz="2500" b="1" dirty="0"/>
              <a:t>II</a:t>
            </a:r>
            <a:r>
              <a:rPr lang="ru-RU" sz="2500" b="1" dirty="0"/>
              <a:t>)       </a:t>
            </a:r>
            <a:r>
              <a:rPr lang="ru-RU" sz="2500" b="1" dirty="0" smtClean="0"/>
              <a:t>   </a:t>
            </a:r>
            <a:r>
              <a:rPr lang="ru-RU" sz="2500" b="1" dirty="0"/>
              <a:t>железа (</a:t>
            </a:r>
            <a:r>
              <a:rPr lang="en-US" sz="2500" b="1" dirty="0"/>
              <a:t>II</a:t>
            </a:r>
            <a:r>
              <a:rPr lang="ru-RU" sz="2500" b="1" dirty="0"/>
              <a:t>)   </a:t>
            </a:r>
          </a:p>
        </p:txBody>
      </p:sp>
    </p:spTree>
    <p:extLst>
      <p:ext uri="{BB962C8B-B14F-4D97-AF65-F5344CB8AC3E}">
        <p14:creationId xmlns="" xmlns:p14="http://schemas.microsoft.com/office/powerpoint/2010/main" val="2252716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448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01929" y="332656"/>
            <a:ext cx="8784976" cy="1099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b="1" dirty="0" smtClean="0"/>
              <a:t>Fe</a:t>
            </a:r>
            <a:r>
              <a:rPr lang="en-US" sz="2700" b="1" baseline="30000" dirty="0" smtClean="0"/>
              <a:t>0</a:t>
            </a:r>
            <a:r>
              <a:rPr lang="en-US" sz="2700" b="1" dirty="0" smtClean="0"/>
              <a:t>   </a:t>
            </a:r>
            <a:r>
              <a:rPr lang="en-US" sz="2700" b="1" dirty="0"/>
              <a:t>+     Cu</a:t>
            </a:r>
            <a:r>
              <a:rPr lang="en-US" sz="2700" b="1" baseline="30000" dirty="0"/>
              <a:t>+2</a:t>
            </a:r>
            <a:r>
              <a:rPr lang="en-US" sz="2700" b="1" dirty="0"/>
              <a:t>SO</a:t>
            </a:r>
            <a:r>
              <a:rPr lang="en-US" sz="2700" b="1" baseline="-25000" dirty="0"/>
              <a:t>4</a:t>
            </a:r>
            <a:r>
              <a:rPr lang="en-US" sz="2700" b="1" dirty="0"/>
              <a:t>    </a:t>
            </a:r>
            <a:r>
              <a:rPr lang="ru-RU" sz="2700" b="1" dirty="0">
                <a:sym typeface="Symbol"/>
              </a:rPr>
              <a:t></a:t>
            </a:r>
            <a:r>
              <a:rPr lang="en-US" sz="2700" b="1" dirty="0"/>
              <a:t>   Fe</a:t>
            </a:r>
            <a:r>
              <a:rPr lang="en-US" sz="2700" b="1" baseline="30000" dirty="0"/>
              <a:t>+2</a:t>
            </a:r>
            <a:r>
              <a:rPr lang="en-US" sz="2700" b="1" dirty="0"/>
              <a:t>SO</a:t>
            </a:r>
            <a:r>
              <a:rPr lang="en-US" sz="2700" b="1" baseline="-25000" dirty="0"/>
              <a:t>4</a:t>
            </a:r>
            <a:r>
              <a:rPr lang="en-US" sz="2700" b="1" dirty="0"/>
              <a:t>   +  Cu</a:t>
            </a:r>
            <a:r>
              <a:rPr lang="en-US" sz="2700" b="1" baseline="30000" dirty="0"/>
              <a:t>0</a:t>
            </a:r>
            <a:endParaRPr lang="ru-RU" sz="2700" b="1" dirty="0"/>
          </a:p>
          <a:p>
            <a:pPr algn="just">
              <a:lnSpc>
                <a:spcPct val="85000"/>
              </a:lnSpc>
            </a:pPr>
            <a:r>
              <a:rPr lang="en-US" sz="2500" b="1" dirty="0"/>
              <a:t>                             </a:t>
            </a:r>
            <a:r>
              <a:rPr lang="en-US" sz="2500" b="1" dirty="0" smtClean="0"/>
              <a:t> </a:t>
            </a:r>
            <a:r>
              <a:rPr lang="ru-RU" sz="2500" b="1" dirty="0"/>
              <a:t>сульфат     </a:t>
            </a:r>
            <a:r>
              <a:rPr lang="ru-RU" sz="2500" b="1" dirty="0" smtClean="0"/>
              <a:t>      </a:t>
            </a:r>
            <a:r>
              <a:rPr lang="ru-RU" sz="2500" b="1" dirty="0" err="1"/>
              <a:t>сульфат</a:t>
            </a:r>
            <a:r>
              <a:rPr lang="ru-RU" sz="2500" b="1" dirty="0"/>
              <a:t> </a:t>
            </a:r>
          </a:p>
          <a:p>
            <a:pPr algn="just">
              <a:lnSpc>
                <a:spcPct val="85000"/>
              </a:lnSpc>
            </a:pPr>
            <a:r>
              <a:rPr lang="ru-RU" sz="2500" b="1" dirty="0" smtClean="0"/>
              <a:t>                               меди </a:t>
            </a:r>
            <a:r>
              <a:rPr lang="ru-RU" sz="2500" b="1" dirty="0"/>
              <a:t>(</a:t>
            </a:r>
            <a:r>
              <a:rPr lang="en-US" sz="2500" b="1" dirty="0"/>
              <a:t>II</a:t>
            </a:r>
            <a:r>
              <a:rPr lang="ru-RU" sz="2500" b="1" dirty="0"/>
              <a:t>)       </a:t>
            </a:r>
            <a:r>
              <a:rPr lang="ru-RU" sz="2500" b="1" dirty="0" smtClean="0"/>
              <a:t>   </a:t>
            </a:r>
            <a:r>
              <a:rPr lang="ru-RU" sz="2500" b="1" dirty="0"/>
              <a:t>железа (</a:t>
            </a:r>
            <a:r>
              <a:rPr lang="en-US" sz="2500" b="1" dirty="0"/>
              <a:t>II</a:t>
            </a:r>
            <a:r>
              <a:rPr lang="ru-RU" sz="2500" b="1" dirty="0"/>
              <a:t>)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260" y="1484784"/>
            <a:ext cx="8813220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5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Наблюдаемый </a:t>
            </a:r>
            <a:r>
              <a:rPr lang="ru-RU" sz="275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эффект:</a:t>
            </a:r>
            <a:r>
              <a:rPr lang="ru-RU" sz="275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на железе появилось красноватое покрытие.</a:t>
            </a:r>
          </a:p>
          <a:p>
            <a:pPr indent="450000" algn="just">
              <a:lnSpc>
                <a:spcPct val="85000"/>
              </a:lnSpc>
            </a:pPr>
            <a:r>
              <a:rPr lang="ru-RU" sz="275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Признак реакции 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– изменение цвета железа. </a:t>
            </a:r>
          </a:p>
          <a:p>
            <a:pPr indent="450000" algn="just">
              <a:lnSpc>
                <a:spcPct val="85000"/>
              </a:lnSpc>
            </a:pPr>
            <a:r>
              <a:rPr lang="ru-RU" sz="275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Условие протекания 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– добавление растворителя. </a:t>
            </a:r>
          </a:p>
          <a:p>
            <a:pPr indent="450000" algn="just">
              <a:lnSpc>
                <a:spcPct val="85000"/>
              </a:lnSpc>
            </a:pPr>
            <a:r>
              <a:rPr lang="ru-RU" sz="275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Тип реакции 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– реакция замещения; протекает с изменением степени окисления, межмолекулярная; гетерогенная, необратимая реакция.</a:t>
            </a:r>
          </a:p>
          <a:p>
            <a:pPr indent="450000" algn="just">
              <a:lnSpc>
                <a:spcPct val="85000"/>
              </a:lnSpc>
            </a:pPr>
            <a:r>
              <a:rPr lang="ru-RU" sz="275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Вывод: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 железо в ряду активности (напряжений) металлов стоит левее меди, поэтому может вытеснить медь из раствора ее соли. </a:t>
            </a:r>
          </a:p>
        </p:txBody>
      </p:sp>
    </p:spTree>
    <p:extLst>
      <p:ext uri="{BB962C8B-B14F-4D97-AF65-F5344CB8AC3E}">
        <p14:creationId xmlns="" xmlns:p14="http://schemas.microsoft.com/office/powerpoint/2010/main" val="27279309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84913"/>
            <a:ext cx="8518875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Опыт 3.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 Изучение возможности замещения железа медью в растворе хлорида железа.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Налейте в пробирку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немного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раствора хлорида железа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(или другую соль железа), опустите в раствор медь (пластинку, проволоку или стружку). 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+  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хлорид                </a:t>
            </a:r>
          </a:p>
          <a:p>
            <a:pPr>
              <a:lnSpc>
                <a:spcPct val="85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железа (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Наблюдаемый эффект: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видимых изменений нет.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железо в ряду активности (напряжений) металлов стоит левее меди, поэтому медь не может вытеснить железо из раствора его соли.  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796136" y="2564904"/>
            <a:ext cx="216024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343054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402" t="39573" r="36432" b="2841"/>
          <a:stretch/>
        </p:blipFill>
        <p:spPr bwMode="auto">
          <a:xfrm>
            <a:off x="0" y="4619778"/>
            <a:ext cx="1255833" cy="22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32" t="34375" r="42120" b="7248"/>
          <a:stretch/>
        </p:blipFill>
        <p:spPr bwMode="auto">
          <a:xfrm>
            <a:off x="1907704" y="4480682"/>
            <a:ext cx="1341039" cy="233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99" t="34921" r="42655" b="6683"/>
          <a:stretch/>
        </p:blipFill>
        <p:spPr bwMode="auto">
          <a:xfrm>
            <a:off x="3563888" y="4520456"/>
            <a:ext cx="1852662" cy="233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с вырезом 1"/>
          <p:cNvSpPr/>
          <p:nvPr/>
        </p:nvSpPr>
        <p:spPr>
          <a:xfrm>
            <a:off x="1133720" y="5757739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3248743" y="5799759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736" t="42329" r="42548" b="7248"/>
          <a:stretch/>
        </p:blipFill>
        <p:spPr bwMode="auto">
          <a:xfrm>
            <a:off x="6009678" y="4740276"/>
            <a:ext cx="1223969" cy="207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с вырезом 16"/>
          <p:cNvSpPr/>
          <p:nvPr/>
        </p:nvSpPr>
        <p:spPr>
          <a:xfrm>
            <a:off x="5436096" y="5805264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23" y="4189326"/>
            <a:ext cx="1259733" cy="186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63293" y="89019"/>
            <a:ext cx="8842402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Опыт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4.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Изучение 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взаимодействия брома и алюминия.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пробирку с жидким бромом помещаем кусочек алюминия.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Br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Br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             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бромид                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                         алюминия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2452" y="3140968"/>
            <a:ext cx="884240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Наблюдаемый эффект: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выделяется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бурый газ (пары брома),  на дне пробирки яркие вспышки (горит алюминий).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23631893"/>
              </p:ext>
            </p:extLst>
          </p:nvPr>
        </p:nvGraphicFramePr>
        <p:xfrm>
          <a:off x="242452" y="2297054"/>
          <a:ext cx="8842402" cy="771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8506"/>
                <a:gridCol w="288032"/>
                <a:gridCol w="594586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Br</a:t>
                      </a:r>
                      <a:r>
                        <a:rPr lang="ru-RU" sz="26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= 2</a:t>
                      </a: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Br</a:t>
                      </a:r>
                      <a:r>
                        <a:rPr lang="ru-RU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Br</a:t>
                      </a:r>
                      <a:r>
                        <a:rPr lang="ru-RU" sz="26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3ē = </a:t>
                      </a: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+3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85094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402" t="39573" r="36432" b="2841"/>
          <a:stretch/>
        </p:blipFill>
        <p:spPr bwMode="auto">
          <a:xfrm>
            <a:off x="0" y="4619778"/>
            <a:ext cx="1255833" cy="22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32" t="34375" r="42120" b="7248"/>
          <a:stretch/>
        </p:blipFill>
        <p:spPr bwMode="auto">
          <a:xfrm>
            <a:off x="1907704" y="4480682"/>
            <a:ext cx="1341039" cy="233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99" t="34921" r="42655" b="6683"/>
          <a:stretch/>
        </p:blipFill>
        <p:spPr bwMode="auto">
          <a:xfrm>
            <a:off x="3563888" y="4520456"/>
            <a:ext cx="1852662" cy="233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с вырезом 1"/>
          <p:cNvSpPr/>
          <p:nvPr/>
        </p:nvSpPr>
        <p:spPr>
          <a:xfrm>
            <a:off x="1133720" y="5757739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3248743" y="5799759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736" t="42329" r="42548" b="7248"/>
          <a:stretch/>
        </p:blipFill>
        <p:spPr bwMode="auto">
          <a:xfrm>
            <a:off x="6009678" y="4740276"/>
            <a:ext cx="1223969" cy="207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с вырезом 16"/>
          <p:cNvSpPr/>
          <p:nvPr/>
        </p:nvSpPr>
        <p:spPr>
          <a:xfrm>
            <a:off x="5436096" y="5805264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23" y="4189326"/>
            <a:ext cx="1259733" cy="186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63293" y="322198"/>
            <a:ext cx="884240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Признак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выделение газа, появление вспышек.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Условие протекания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нормальные условия.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Тип реакции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реакция соединения; протекает с изменением степени окисления, межмолекулярная; гетерогенная, необратимая реакция.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Вывод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алюминий и бром активно взаимодействуют между собой.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47576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1406" y="2257444"/>
          <a:ext cx="9001157" cy="38862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71702"/>
                <a:gridCol w="2000264"/>
                <a:gridCol w="2857520"/>
                <a:gridCol w="2071671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азота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(I)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Газ</a:t>
                      </a:r>
                      <a:r>
                        <a:rPr lang="en-US" sz="25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со слабым запахом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Бесцветный</a:t>
                      </a:r>
                      <a:r>
                        <a:rPr lang="en-US" sz="25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азота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(II)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Бесцветный</a:t>
                      </a:r>
                      <a:r>
                        <a:rPr lang="en-US" sz="25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азота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(III)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Красно-бурый 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азота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(IV)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Бурый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азота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(V)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Кристаллическое</a:t>
                      </a:r>
                      <a:r>
                        <a:rPr lang="en-US" sz="25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 вещество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Бесцветный  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3786182" y="142852"/>
            <a:ext cx="931665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  <a:spcAft>
                <a:spcPts val="0"/>
              </a:spcAft>
            </a:pPr>
            <a:r>
              <a:rPr lang="en-US" sz="26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N</a:t>
            </a:r>
            <a:r>
              <a:rPr lang="en-US" sz="26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O</a:t>
            </a:r>
            <a:r>
              <a:rPr lang="en-US" sz="26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5</a:t>
            </a:r>
            <a:endParaRPr lang="ru-RU" sz="2600" b="1" baseline="-2500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42852"/>
            <a:ext cx="1638300" cy="9906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20629"/>
            <a:ext cx="1857388" cy="205104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Прямоугольник 16"/>
          <p:cNvSpPr/>
          <p:nvPr/>
        </p:nvSpPr>
        <p:spPr>
          <a:xfrm>
            <a:off x="2143108" y="1210624"/>
            <a:ext cx="5986512" cy="4324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  <a:spcAft>
                <a:spcPts val="0"/>
              </a:spcAft>
            </a:pPr>
            <a:r>
              <a:rPr lang="ru-RU" sz="26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Превращение </a:t>
            </a:r>
            <a:r>
              <a:rPr lang="en-US" sz="26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NO</a:t>
            </a:r>
            <a:r>
              <a:rPr lang="ru-RU" sz="26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в </a:t>
            </a:r>
            <a:r>
              <a:rPr lang="en-US" sz="26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NO</a:t>
            </a:r>
            <a:r>
              <a:rPr lang="en-US" sz="26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6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на воздухе</a:t>
            </a:r>
            <a:endParaRPr lang="ru-RU" sz="2600" b="1" baseline="-2500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rot="10800000">
            <a:off x="3214678" y="571480"/>
            <a:ext cx="1500198" cy="158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0800000">
            <a:off x="1714480" y="1643050"/>
            <a:ext cx="6357982" cy="158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chemport.ru/data/dataimgs/diazota-trioxy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9640" y="142876"/>
            <a:ext cx="592954" cy="150017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2" name="Прямоугольник 31"/>
          <p:cNvSpPr/>
          <p:nvPr/>
        </p:nvSpPr>
        <p:spPr>
          <a:xfrm>
            <a:off x="3727684" y="642918"/>
            <a:ext cx="4916282" cy="41934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</a:pPr>
            <a:r>
              <a:rPr lang="en-US" sz="25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N</a:t>
            </a:r>
            <a:r>
              <a:rPr lang="en-US" sz="25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5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O</a:t>
            </a:r>
            <a:r>
              <a:rPr lang="ru-RU" sz="25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3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– в жидком виде – синий</a:t>
            </a:r>
            <a:endParaRPr lang="ru-RU" sz="2500" b="1" baseline="-2500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3786182" y="1071546"/>
            <a:ext cx="4786346" cy="158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58619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49" t="4166" r="77243" b="65530"/>
          <a:stretch/>
        </p:blipFill>
        <p:spPr bwMode="auto">
          <a:xfrm>
            <a:off x="1691680" y="4596649"/>
            <a:ext cx="1016000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89" t="4341" r="76634" b="65480"/>
          <a:stretch/>
        </p:blipFill>
        <p:spPr bwMode="auto">
          <a:xfrm>
            <a:off x="3336669" y="4605735"/>
            <a:ext cx="1259122" cy="220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вправо с вырезом 10"/>
          <p:cNvSpPr/>
          <p:nvPr/>
        </p:nvSpPr>
        <p:spPr>
          <a:xfrm>
            <a:off x="2555776" y="5648336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16" t="4341" r="76425" b="64987"/>
          <a:stretch/>
        </p:blipFill>
        <p:spPr bwMode="auto">
          <a:xfrm>
            <a:off x="32404" y="4601867"/>
            <a:ext cx="1230703" cy="224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с вырезом 16"/>
          <p:cNvSpPr/>
          <p:nvPr/>
        </p:nvSpPr>
        <p:spPr>
          <a:xfrm>
            <a:off x="971600" y="5648336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44" t="4341" r="72138" b="64987"/>
          <a:stretch/>
        </p:blipFill>
        <p:spPr bwMode="auto">
          <a:xfrm>
            <a:off x="5076056" y="4611708"/>
            <a:ext cx="1941063" cy="224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940152" y="5355032"/>
            <a:ext cx="110639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CuCl</a:t>
            </a:r>
            <a:r>
              <a:rPr lang="en-US" sz="2400" b="1" baseline="-25000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400" b="1" dirty="0">
              <a:ln w="11430">
                <a:solidFill>
                  <a:srgbClr val="FFFF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4355976" y="5713464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5940152" y="5877272"/>
            <a:ext cx="936104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303" y="4097624"/>
            <a:ext cx="1419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63293" y="89019"/>
            <a:ext cx="8842402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Опыт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5.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Изучение 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взаимодействия хлора и меди.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цилиндр с хлором помещаем нагретую медную проволоку.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             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хлорид                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                          меди (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3293" y="3212976"/>
            <a:ext cx="884240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Наблюдаемый эффект: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медь загорается в хлоре,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цилиндр заполняется желто-коричневым дымом (хлоридом меди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)).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264448"/>
              </p:ext>
            </p:extLst>
          </p:nvPr>
        </p:nvGraphicFramePr>
        <p:xfrm>
          <a:off x="63204" y="2314244"/>
          <a:ext cx="8973292" cy="771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5379"/>
                <a:gridCol w="288032"/>
                <a:gridCol w="288032"/>
                <a:gridCol w="580184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6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= 2</a:t>
                      </a:r>
                      <a:r>
                        <a:rPr lang="en-US" sz="26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55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55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55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 </a:t>
                      </a: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ru-RU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2ē = </a:t>
                      </a: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ru-RU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+2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5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ru-RU" sz="255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0 </a:t>
                      </a: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899592" y="6309320"/>
            <a:ext cx="88678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en-US" sz="2600" b="1" baseline="-25000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</a:t>
            </a:r>
            <a:endParaRPr lang="ru-RU" sz="2600" b="1" dirty="0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611560" y="6525344"/>
            <a:ext cx="360040" cy="1440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755576" y="5157192"/>
            <a:ext cx="702436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6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Cl</a:t>
            </a:r>
            <a:r>
              <a:rPr lang="en-US" sz="2600" b="1" baseline="-2500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6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611560" y="5589240"/>
            <a:ext cx="432048" cy="216024"/>
          </a:xfrm>
          <a:prstGeom prst="straightConnector1">
            <a:avLst/>
          </a:prstGeom>
          <a:ln w="5715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451113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49" t="4166" r="77243" b="65530"/>
          <a:stretch/>
        </p:blipFill>
        <p:spPr bwMode="auto">
          <a:xfrm>
            <a:off x="1691680" y="4596649"/>
            <a:ext cx="1016000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89" t="4341" r="76634" b="65480"/>
          <a:stretch/>
        </p:blipFill>
        <p:spPr bwMode="auto">
          <a:xfrm>
            <a:off x="3336669" y="4605735"/>
            <a:ext cx="1259122" cy="220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вправо с вырезом 10"/>
          <p:cNvSpPr/>
          <p:nvPr/>
        </p:nvSpPr>
        <p:spPr>
          <a:xfrm>
            <a:off x="2555776" y="5648336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16" t="4341" r="76425" b="64987"/>
          <a:stretch/>
        </p:blipFill>
        <p:spPr bwMode="auto">
          <a:xfrm>
            <a:off x="32404" y="4601867"/>
            <a:ext cx="1230703" cy="224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с вырезом 16"/>
          <p:cNvSpPr/>
          <p:nvPr/>
        </p:nvSpPr>
        <p:spPr>
          <a:xfrm>
            <a:off x="971600" y="5648336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44" t="4341" r="72138" b="64987"/>
          <a:stretch/>
        </p:blipFill>
        <p:spPr bwMode="auto">
          <a:xfrm>
            <a:off x="5076056" y="4611708"/>
            <a:ext cx="1941063" cy="224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940152" y="5355032"/>
            <a:ext cx="110639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CuCl</a:t>
            </a:r>
            <a:r>
              <a:rPr lang="en-US" sz="2400" b="1" baseline="-25000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400" b="1" dirty="0">
              <a:ln w="11430">
                <a:solidFill>
                  <a:srgbClr val="FFFF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4355976" y="5713464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5940152" y="5877272"/>
            <a:ext cx="936104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303" y="4097624"/>
            <a:ext cx="1419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63293" y="260648"/>
            <a:ext cx="8842402" cy="338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Признак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появление желто-коричневого дыма.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Условие протекания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нормальные условия.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Тип реакции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реакция соединения; протекает с изменением степени окисления, межмолекулярная; гетерогенная, необратимая реакция.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Вывод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медь загорается в хлоре.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07171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24744"/>
            <a:ext cx="8640960" cy="2319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Практическая </a:t>
            </a:r>
            <a:r>
              <a:rPr lang="ru-RU" sz="3400" b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(лабораторная</a:t>
            </a:r>
            <a:r>
              <a:rPr lang="ru-RU" sz="3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) работа № 5  «Проведение качественных реакций с оксидами и гидроксидами элементов </a:t>
            </a:r>
            <a:r>
              <a:rPr lang="en-US" sz="3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III</a:t>
            </a:r>
            <a:r>
              <a:rPr lang="ru-RU" sz="3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группы»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3520" y="116632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C17529">
                        <a:shade val="20000"/>
                        <a:satMod val="200000"/>
                      </a:srgbClr>
                    </a:gs>
                    <a:gs pos="78000">
                      <a:srgbClr val="C1752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1752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(Химия)</a:t>
            </a:r>
            <a:endParaRPr lang="ru-RU" dirty="0"/>
          </a:p>
        </p:txBody>
      </p:sp>
      <p:pic>
        <p:nvPicPr>
          <p:cNvPr id="4098" name="Picture 2" descr="D:\диск D\29.06.17-домашние документы\Виртуальные лекции 2015\Химия\сложные в-ва\основания\алюминия\hqdefault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05064"/>
            <a:ext cx="4067944" cy="26729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r="78149"/>
          <a:stretch/>
        </p:blipFill>
        <p:spPr bwMode="auto">
          <a:xfrm>
            <a:off x="251519" y="3704154"/>
            <a:ext cx="1224137" cy="250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184" y="260648"/>
            <a:ext cx="885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0000"/>
              </a:lnSpc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познакомиться с качественными реакциями оксидов и гидроксидов элементов 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группы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900113" indent="-900113" algn="just">
              <a:lnSpc>
                <a:spcPct val="80000"/>
              </a:lnSpc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: химическая посуда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KOH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HCl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AlCl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r="52109"/>
          <a:stretch/>
        </p:blipFill>
        <p:spPr bwMode="auto">
          <a:xfrm>
            <a:off x="162665" y="2297599"/>
            <a:ext cx="2316155" cy="250888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97599"/>
            <a:ext cx="1442839" cy="2758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468" y="2400559"/>
            <a:ext cx="1973361" cy="12764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68265" y="2953322"/>
            <a:ext cx="1126719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AlCl</a:t>
            </a:r>
            <a:r>
              <a:rPr lang="ru-RU" sz="3000" b="1" spc="50" baseline="-2500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" name="Picture 5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0484" y="2400559"/>
            <a:ext cx="1714479" cy="1285860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497723" y="2420888"/>
            <a:ext cx="808235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chemeClr val="bg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600" b="1" baseline="-30000" dirty="0" smtClean="0">
                <a:ln w="11430">
                  <a:solidFill>
                    <a:schemeClr val="bg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chemeClr val="bg1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2600" b="1" dirty="0">
              <a:ln w="11430">
                <a:solidFill>
                  <a:schemeClr val="bg1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293" y="4537417"/>
            <a:ext cx="1322926" cy="2221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 rot="20076189">
            <a:off x="5811579" y="3657319"/>
            <a:ext cx="360040" cy="936104"/>
          </a:xfrm>
          <a:prstGeom prst="downArrow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710889">
            <a:off x="6853793" y="3654505"/>
            <a:ext cx="360040" cy="936104"/>
          </a:xfrm>
          <a:prstGeom prst="downArrow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0280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32656"/>
            <a:ext cx="8856984" cy="469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Опыт 1.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Получение гидроксида алюминия.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Налейте в пробирку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немного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меньше, чем 1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раствора хлорида алюминия </a:t>
            </a:r>
            <a:r>
              <a:rPr lang="es-ES" sz="2800" b="1" dirty="0">
                <a:latin typeface="Arial" pitchFamily="34" charset="0"/>
                <a:cs typeface="Arial" pitchFamily="34" charset="0"/>
              </a:rPr>
              <a:t>AlCl</a:t>
            </a:r>
            <a:r>
              <a:rPr lang="es-E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Добавьте несколько капель гидроксида натрия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до образования осадка. Разделите полученный раствор с осадком на две пробирки. </a:t>
            </a:r>
          </a:p>
          <a:p>
            <a:pPr algn="ctr">
              <a:lnSpc>
                <a:spcPct val="85000"/>
              </a:lnSpc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AlCl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+    3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  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Cl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хлорид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гидроксид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хлорид         </a:t>
            </a: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алюминия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натрия               алюминия           натрия</a:t>
            </a:r>
          </a:p>
          <a:p>
            <a:pPr>
              <a:lnSpc>
                <a:spcPct val="85000"/>
              </a:lnSpc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3Cl</a:t>
            </a:r>
            <a:r>
              <a:rPr lang="en-US" sz="2800" b="1" u="sng" baseline="30000" dirty="0">
                <a:latin typeface="Arial" pitchFamily="34" charset="0"/>
                <a:cs typeface="Arial" pitchFamily="34" charset="0"/>
              </a:rPr>
              <a:t> –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3Na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+ 3OH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Al(OH)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3N</a:t>
            </a:r>
            <a:r>
              <a:rPr lang="ru-RU" sz="2800" b="1" u="dbl" dirty="0"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3Cl</a:t>
            </a:r>
            <a:r>
              <a:rPr lang="en-US" sz="2800" b="1" u="sng" baseline="30000" dirty="0">
                <a:latin typeface="Arial" pitchFamily="34" charset="0"/>
                <a:cs typeface="Arial" pitchFamily="34" charset="0"/>
              </a:rPr>
              <a:t>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406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88640"/>
            <a:ext cx="88569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Наблюдаемый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эффект: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выпал белый полупрозрачный студенистый осадок.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Признак реакции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выпадение осадка.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Условие протекания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добавление растворителя.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Тип реакции 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реакция обмена; протекает без изменения степени окисления; гомогенная, необратимая реакция.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31" y="3211006"/>
            <a:ext cx="3543127" cy="179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2232248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низ 9"/>
          <p:cNvSpPr/>
          <p:nvPr/>
        </p:nvSpPr>
        <p:spPr>
          <a:xfrm rot="3206103">
            <a:off x="3404251" y="3848379"/>
            <a:ext cx="360040" cy="1993860"/>
          </a:xfrm>
          <a:prstGeom prst="downArrow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1075146">
            <a:off x="6083774" y="4634804"/>
            <a:ext cx="360040" cy="936104"/>
          </a:xfrm>
          <a:prstGeom prst="downArrow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1130" y="5583803"/>
            <a:ext cx="166532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</a:t>
            </a:r>
            <a:r>
              <a:rPr lang="ru-RU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</a:t>
            </a:r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OH</a:t>
            </a:r>
            <a:r>
              <a:rPr lang="ru-RU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r>
              <a:rPr lang="ru-RU" sz="2800" b="1" spc="50" baseline="-25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endParaRPr lang="ru-RU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14318" y="4017106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AlCl</a:t>
            </a:r>
            <a:r>
              <a:rPr lang="ru-RU" b="1" baseline="-25000" dirty="0">
                <a:latin typeface="Arial" pitchFamily="34" charset="0"/>
                <a:cs typeface="Arial" pitchFamily="34" charset="0"/>
              </a:rPr>
              <a:t>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30509" y="4067780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NaOH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09639"/>
            <a:ext cx="8784976" cy="4343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Опыт 2.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Свойства гидроксида алюминия.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1)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Возьмите пробирку с полученным в 1 опыте гидроксидом алюминия и добавьте немного щелочи, например,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 растворения осадка.</a:t>
            </a:r>
          </a:p>
          <a:p>
            <a:pPr algn="ctr">
              <a:lnSpc>
                <a:spcPct val="85000"/>
              </a:lnSpc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3NaOH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[Al(OH)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]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гидроксид 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u="sng" dirty="0" err="1" smtClean="0"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400" b="1" u="sng" dirty="0" err="1" smtClean="0">
                <a:latin typeface="Arial" pitchFamily="34" charset="0"/>
                <a:cs typeface="Arial" pitchFamily="34" charset="0"/>
              </a:rPr>
              <a:t>алюминат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алюминия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натрия         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натрия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 </a:t>
            </a:r>
            <a:r>
              <a:rPr lang="ru-RU" sz="2800" b="1" u="dbl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dbl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3– 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Al(OH)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 3OH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[Al(OH)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3–   </a:t>
            </a:r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96248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4626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Наблюдаемый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эффект: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осадок растворился.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Признак реакции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растворение осадка.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Условие протекания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добавление растворителя.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Тип реакции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обмена; протекает без изменения степени окисления; гетерогенная, необратимая реакция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/>
              <a:t> 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0160"/>
            <a:ext cx="18002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28" y="3741000"/>
            <a:ext cx="1438820" cy="275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4508127"/>
            <a:ext cx="790601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8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4238159"/>
            <a:ext cx="1204176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endParaRPr lang="ru-RU" sz="8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67163"/>
            <a:ext cx="1268784" cy="2065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84168" y="5809466"/>
            <a:ext cx="2416624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5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</a:t>
            </a:r>
            <a:r>
              <a:rPr lang="en-US" sz="2500" b="1" spc="50" baseline="-25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en-US" sz="25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[Al(OH)</a:t>
            </a:r>
            <a:r>
              <a:rPr lang="en-US" sz="2500" b="1" spc="50" baseline="-25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en-US" sz="25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]</a:t>
            </a:r>
            <a:endParaRPr lang="ru-RU" sz="25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5656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5738" y="404664"/>
            <a:ext cx="8860758" cy="3990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Возьмите пробирку с полученным в 1 опыте гидроксидом алюминия и добавьте немного кислоты, например,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 растворения осадка.</a:t>
            </a:r>
          </a:p>
          <a:p>
            <a:pPr>
              <a:lnSpc>
                <a:spcPct val="85000"/>
              </a:lnSpc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2Al(OH)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   +     3H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Al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(SO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  +   6H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гидроксид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серная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сульфат        </a:t>
            </a:r>
          </a:p>
          <a:p>
            <a:pPr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алюминия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кислота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алюминия          </a:t>
            </a:r>
          </a:p>
          <a:p>
            <a:pPr algn="ctr">
              <a:lnSpc>
                <a:spcPct val="85000"/>
              </a:lnSpc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2Al(OH)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 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3SO</a:t>
            </a:r>
            <a:r>
              <a:rPr lang="en-US" sz="2800" b="1" u="dbl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2Al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3SO</a:t>
            </a:r>
            <a:r>
              <a:rPr lang="en-US" sz="2800" b="1" u="dbl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+ 6H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2Al(OH)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 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2Al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+ 6H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Al(OH)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 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Al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0160"/>
            <a:ext cx="18002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4508127"/>
            <a:ext cx="790601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8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4238159"/>
            <a:ext cx="1204176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endParaRPr lang="ru-RU" sz="8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40"/>
            <a:ext cx="1268784" cy="2065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98" y="3776146"/>
            <a:ext cx="1489542" cy="2821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59760" y="5733256"/>
            <a:ext cx="184063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5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Al</a:t>
            </a:r>
            <a:r>
              <a:rPr lang="en-US" sz="2500" b="1" spc="50" baseline="-25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25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(SO</a:t>
            </a:r>
            <a:r>
              <a:rPr lang="en-US" sz="2500" b="1" spc="50" baseline="-25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en-US" sz="25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en-US" sz="2500" b="1" spc="50" baseline="-25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3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334626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Наблюдаемый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эффект: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осадок растворился.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Признак реакции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растворение осадка.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Условие протекания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добавление растворителя.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Тип реакции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обмена; протекает без изменения степени окисления; гетерогенная, необратимая реакция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13613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38" y="1357298"/>
          <a:ext cx="9001156" cy="492633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43108"/>
                <a:gridCol w="2071702"/>
                <a:gridCol w="2857520"/>
                <a:gridCol w="1928826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серы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(III)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Хлопья или кристаллы с неприятным запахом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Белый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фосфора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(V)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Аморфный стекловидный или кристаллический порошок</a:t>
                      </a: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Белый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ru-RU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серы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(IV)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Газ с характерным резким запахом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серы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(VI)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Маслянистая жидкость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Желтоватая прозрачная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7" name="Picture 3" descr="D:\23.05.13-домашние документы\Виртуальные лекции 28.07.11\Химия\сложные в-ва\оксиды\Р2О5 (2).jpg"/>
          <p:cNvPicPr>
            <a:picLocks noChangeAspect="1" noChangeArrowheads="1"/>
          </p:cNvPicPr>
          <p:nvPr/>
        </p:nvPicPr>
        <p:blipFill>
          <a:blip r:embed="rId2" cstate="print"/>
          <a:srcRect l="28125" t="33333" r="23958" b="20834"/>
          <a:stretch>
            <a:fillRect/>
          </a:stretch>
        </p:blipFill>
        <p:spPr bwMode="auto">
          <a:xfrm>
            <a:off x="71406" y="66755"/>
            <a:ext cx="1400618" cy="1004791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" name="Прямоугольник 7"/>
          <p:cNvSpPr/>
          <p:nvPr/>
        </p:nvSpPr>
        <p:spPr>
          <a:xfrm>
            <a:off x="357158" y="428604"/>
            <a:ext cx="829073" cy="39318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  <a:spcAft>
                <a:spcPts val="0"/>
              </a:spcAft>
            </a:pPr>
            <a:r>
              <a:rPr lang="en-US" sz="23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P</a:t>
            </a:r>
            <a:r>
              <a:rPr lang="en-US" sz="23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3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O</a:t>
            </a:r>
            <a:r>
              <a:rPr lang="en-US" sz="23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5</a:t>
            </a:r>
            <a:endParaRPr lang="ru-RU" sz="2300" b="1" baseline="-2500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9" name="Picture 7" descr="http://dic.academic.ru/pictures/wiki/files/79/Oleum_fuming.jpg"/>
          <p:cNvPicPr>
            <a:picLocks noChangeAspect="1" noChangeArrowheads="1"/>
          </p:cNvPicPr>
          <p:nvPr/>
        </p:nvPicPr>
        <p:blipFill>
          <a:blip r:embed="rId3" cstate="print"/>
          <a:srcRect l="24246" t="19397" r="22412" b="4229"/>
          <a:stretch>
            <a:fillRect/>
          </a:stretch>
        </p:blipFill>
        <p:spPr bwMode="auto">
          <a:xfrm>
            <a:off x="2143108" y="71414"/>
            <a:ext cx="639553" cy="1220963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2928926" y="642918"/>
            <a:ext cx="742511" cy="4062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  <a:spcAft>
                <a:spcPts val="0"/>
              </a:spcAft>
            </a:pPr>
            <a:r>
              <a:rPr lang="en-US" sz="24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SO</a:t>
            </a:r>
            <a:r>
              <a:rPr lang="en-US" sz="24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endParaRPr lang="ru-RU" sz="2400" b="1" baseline="-2500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39698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491188"/>
            <a:ext cx="86628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Задание: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u="sng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из учебника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выпишите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свойства оксидов и гидроксидов элементов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группы.  </a:t>
            </a:r>
          </a:p>
        </p:txBody>
      </p:sp>
    </p:spTree>
    <p:extLst>
      <p:ext uri="{BB962C8B-B14F-4D97-AF65-F5344CB8AC3E}">
        <p14:creationId xmlns="" xmlns:p14="http://schemas.microsoft.com/office/powerpoint/2010/main" val="3596248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377155"/>
            <a:ext cx="8640960" cy="1979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Практическая работа № 7 </a:t>
            </a:r>
          </a:p>
          <a:p>
            <a:pPr algn="ctr">
              <a:lnSpc>
                <a:spcPct val="85000"/>
              </a:lnSpc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«Реакция замещения меди железом в растворе медного купороса» </a:t>
            </a:r>
            <a:endParaRPr lang="ru-RU" sz="36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3520" y="116632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C17529">
                        <a:shade val="20000"/>
                        <a:satMod val="200000"/>
                      </a:srgbClr>
                    </a:gs>
                    <a:gs pos="78000">
                      <a:srgbClr val="C1752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1752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(Химия)</a:t>
            </a:r>
            <a:endParaRPr lang="ru-RU" dirty="0"/>
          </a:p>
        </p:txBody>
      </p:sp>
      <p:pic>
        <p:nvPicPr>
          <p:cNvPr id="8" name="Picture 20" descr="D:\23.05.13-домашние документы\Лаб. раб YES\Виртуальные лабораторные YES\Анимашки и картинки\Химия\Реакции\анимашки\Железо + раствор медного купорос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5660" y="3668512"/>
            <a:ext cx="2928958" cy="1632696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" y="3992464"/>
            <a:ext cx="3702780" cy="2853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184" y="260648"/>
            <a:ext cx="88583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0000"/>
              </a:lnSpc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познакомиться со свойствами металлов в зависимости от их положения в ряду активности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900113" indent="-900113" algn="just">
              <a:lnSpc>
                <a:spcPct val="80000"/>
              </a:lnSpc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: химическая посуда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цинк, железо, медь  (или другие металлы),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CuSO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FeCl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(или другая соль железа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072" y="4770670"/>
            <a:ext cx="1328936" cy="208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42383"/>
            <a:ext cx="765928" cy="269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84649"/>
            <a:ext cx="1464930" cy="203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5604882" y="4149080"/>
            <a:ext cx="479286" cy="504056"/>
          </a:xfrm>
          <a:prstGeom prst="rightArrow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14" y="2568972"/>
            <a:ext cx="1089982" cy="158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53136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7" y="3212976"/>
            <a:ext cx="2863065" cy="1654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0287" y="4892859"/>
            <a:ext cx="69602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Zn</a:t>
            </a:r>
            <a:endParaRPr lang="ru-RU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0280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0648"/>
            <a:ext cx="8784976" cy="310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Опыт 1.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Реакция замещения меди железом в растворе медного купороса.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Налейте в пробирку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немного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раствора сульфата меди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опустите в раствор железный гвоздь (пластинку или стружку). </a:t>
            </a:r>
          </a:p>
          <a:p>
            <a:pPr>
              <a:lnSpc>
                <a:spcPct val="85000"/>
              </a:lnSpc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+     Cu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Fe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  +  Cu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0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сульфат 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сульфат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меди (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железа (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  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28632611"/>
              </p:ext>
            </p:extLst>
          </p:nvPr>
        </p:nvGraphicFramePr>
        <p:xfrm>
          <a:off x="-108520" y="3589761"/>
          <a:ext cx="9324527" cy="796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3093"/>
                <a:gridCol w="367148"/>
                <a:gridCol w="293719"/>
                <a:gridCol w="591056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en-US" sz="255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</a:t>
                      </a:r>
                      <a:r>
                        <a:rPr lang="ru-RU" sz="255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550" b="1" kern="1200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en-US" sz="25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en-US" sz="255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0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5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en-US" sz="255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55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+2 </a:t>
                      </a:r>
                      <a:r>
                        <a:rPr lang="ru-RU" sz="255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–окислитель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55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en-US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ē = </a:t>
                      </a:r>
                      <a:r>
                        <a:rPr lang="en-US" sz="25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55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55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55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5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55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750" y="3563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96248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0900" y="303556"/>
            <a:ext cx="8784976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Наблюдаемый эффект: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 железе появилось красноватое покрытие.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Признак реакции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изменение цвета железа.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Условие протекания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добавление растворителя.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Тип реакции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замещения; протекает с изменением степени окисления, межмолекулярная; гетерогенная, необратимая реакция.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железо в ряду активности (напряжений) металлов стоит левее меди, поэтому может вытеснить медь из раствора ее соли. </a:t>
            </a:r>
          </a:p>
        </p:txBody>
      </p:sp>
      <p:pic>
        <p:nvPicPr>
          <p:cNvPr id="6" name="Picture 20" descr="D:\23.05.13-домашние документы\Лаб. раб YES\Виртуальные лабораторные YES\Анимашки и картинки\Химия\Реакции\анимашки\Железо + раствор медного купорос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180680"/>
            <a:ext cx="2928958" cy="1632696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32373"/>
            <a:ext cx="2570235" cy="1981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784976" cy="590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Опыт 2.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Изучение возможности замещения железа медью в растворе хлорида железа.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Налейте в пробирку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немного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раствора хлорида железа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(или другую соль железа), опустите в раствор медь (пластинку, проволоку или стружку). </a:t>
            </a:r>
          </a:p>
          <a:p>
            <a:pPr indent="450850" algn="just">
              <a:lnSpc>
                <a:spcPct val="85000"/>
              </a:lnSpc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  </a:t>
            </a:r>
          </a:p>
          <a:p>
            <a:pPr indent="450850"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FeCl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+     Cu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хлорид                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железа (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   </a:t>
            </a:r>
          </a:p>
          <a:p>
            <a:pPr indent="450850" algn="just">
              <a:lnSpc>
                <a:spcPct val="85000"/>
              </a:lnSpc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Наблюдаемый эффект: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видимых изменений нет.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железо в ряду активности (напряжений) металлов стоит левее меди, поэтому медь не может вытеснить железо из раствора его соли. 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940152" y="2636912"/>
            <a:ext cx="432048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3953" y="260647"/>
            <a:ext cx="9005991" cy="61555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Материал для подготовки к опросу</a:t>
            </a:r>
            <a:endParaRPr lang="ru-RU" sz="3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2736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Допишите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уравнения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коэффициенты расставьте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методом электронного баланса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все соединения назовите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24928664"/>
              </p:ext>
            </p:extLst>
          </p:nvPr>
        </p:nvGraphicFramePr>
        <p:xfrm>
          <a:off x="103953" y="2492896"/>
          <a:ext cx="8852433" cy="3627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5839"/>
                <a:gridCol w="3305783"/>
                <a:gridCol w="2950811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Fe + S </a:t>
                      </a: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 …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Zn + H</a:t>
                      </a:r>
                      <a:r>
                        <a:rPr lang="en-US" sz="28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O </a:t>
                      </a: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 …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Fe + … </a:t>
                      </a: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  FeCl</a:t>
                      </a:r>
                      <a:r>
                        <a:rPr lang="en-US" sz="2800" b="1" baseline="-25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 + S 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 + H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 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  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+ … 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 FeCl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 + S 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 + H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 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 + 3Br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8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…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 + S 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Rb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 H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 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+ Cl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Hg + O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 + H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8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</a:t>
                      </a:r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 + Br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 + O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+ … 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 </a:t>
                      </a:r>
                      <a:r>
                        <a:rPr kumimoji="0"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FeO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+ … 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 FeI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+ O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…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 + … 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Na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 + … ZnSO</a:t>
                      </a:r>
                      <a:r>
                        <a:rPr kumimoji="0" lang="en-US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322928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59918043"/>
              </p:ext>
            </p:extLst>
          </p:nvPr>
        </p:nvGraphicFramePr>
        <p:xfrm>
          <a:off x="107504" y="536064"/>
          <a:ext cx="9004774" cy="402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84376"/>
                <a:gridCol w="2376264"/>
                <a:gridCol w="3244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 + H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SO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(</a:t>
                      </a:r>
                      <a:r>
                        <a:rPr kumimoji="0" lang="ru-RU" sz="2700" b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конц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 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…</a:t>
                      </a:r>
                      <a:endParaRPr kumimoji="0" lang="ru-RU" sz="2700" b="1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+ C 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…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 + </a:t>
                      </a:r>
                      <a:r>
                        <a:rPr kumimoji="0"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HCl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…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 + HNO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…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 + C 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…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</a:t>
                      </a:r>
                      <a:r>
                        <a:rPr kumimoji="0" lang="en-US" sz="27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+ H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 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 + HNO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(</a:t>
                      </a:r>
                      <a:r>
                        <a:rPr kumimoji="0" lang="ru-RU" sz="2700" b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конц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… 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Sr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+ C 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…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 + … 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 </a:t>
                      </a:r>
                      <a:r>
                        <a:rPr kumimoji="0"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KCl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 + H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SO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(</a:t>
                      </a:r>
                      <a:r>
                        <a:rPr kumimoji="0" lang="ru-RU" sz="2700" b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конц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 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…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 + C 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… 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 + H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PO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…</a:t>
                      </a:r>
                      <a:endParaRPr kumimoji="0" lang="ru-RU" sz="2700" b="1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 + HNO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 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 + N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 + … 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Al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(SO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 + </a:t>
                      </a:r>
                      <a:r>
                        <a:rPr kumimoji="0"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NaOH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…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 + N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…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 + … 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K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Cl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+ KOH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… 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 + N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…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 + … 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KOH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 + … 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Mg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Cu+…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7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CuO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CuSO</a:t>
                      </a:r>
                      <a:r>
                        <a:rPr kumimoji="0" lang="en-US" sz="27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+ …</a:t>
                      </a: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Cu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79089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4013275" cy="297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32" y="1981432"/>
            <a:ext cx="3856512" cy="290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71296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49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подготовке к опросу повторите правила составления баланса при написании ОВР.</a:t>
            </a:r>
            <a:endParaRPr lang="ru-RU" sz="2800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79089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9434" y="188640"/>
            <a:ext cx="88350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Напишите уравнения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 Коэффициенты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расставьте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методом электронного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баланса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Если степени окисления элементов не меняются, напишите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ионно-молекулярные уравнения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соединения назовите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00525472"/>
              </p:ext>
            </p:extLst>
          </p:nvPr>
        </p:nvGraphicFramePr>
        <p:xfrm>
          <a:off x="129435" y="2780928"/>
          <a:ext cx="8982843" cy="3413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4333"/>
                <a:gridCol w="3240360"/>
                <a:gridCol w="338815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Na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Arial" pitchFamily="34" charset="0"/>
                          <a:cs typeface="Arial" pitchFamily="34" charset="0"/>
                        </a:rPr>
                        <a:t>NaOH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err="1" smtClean="0">
                          <a:latin typeface="Arial" pitchFamily="34" charset="0"/>
                          <a:cs typeface="Arial" pitchFamily="34" charset="0"/>
                        </a:rPr>
                        <a:t>NaOH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Cu(OH)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Cu(OH)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 CuSO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FeSO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FeCl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ZnSO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Zn(OH)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KOH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BaCl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MgSO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KOH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K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CuSO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BaSO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Cu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Arial" pitchFamily="34" charset="0"/>
                          <a:cs typeface="Arial" pitchFamily="34" charset="0"/>
                        </a:rPr>
                        <a:t>CuO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MgCO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PbSO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79089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8" y="72008"/>
            <a:ext cx="1549952" cy="11247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0337" y="470489"/>
            <a:ext cx="1050288" cy="51090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  <a:spcAft>
                <a:spcPts val="0"/>
              </a:spcAft>
            </a:pPr>
            <a:r>
              <a:rPr lang="en-US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  <a:ea typeface="Times New Roman"/>
                <a:cs typeface="Arial" pitchFamily="34" charset="0"/>
              </a:rPr>
              <a:t>K</a:t>
            </a:r>
            <a:r>
              <a:rPr lang="ru-RU" sz="3200" b="1" cap="all" baseline="-250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  <a:ea typeface="Times New Roman"/>
                <a:cs typeface="Arial" pitchFamily="34" charset="0"/>
              </a:rPr>
              <a:t>2</a:t>
            </a:r>
            <a:r>
              <a:rPr lang="en-US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  <a:ea typeface="Times New Roman"/>
                <a:cs typeface="Arial" pitchFamily="34" charset="0"/>
              </a:rPr>
              <a:t>O</a:t>
            </a:r>
            <a:endParaRPr lang="ru-RU" sz="3200" b="1" cap="all" baseline="-250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Black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563" y="1199"/>
            <a:ext cx="878286" cy="149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35207495"/>
              </p:ext>
            </p:extLst>
          </p:nvPr>
        </p:nvGraphicFramePr>
        <p:xfrm>
          <a:off x="71406" y="1323552"/>
          <a:ext cx="9001156" cy="512978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249607"/>
                <a:gridCol w="2108111"/>
                <a:gridCol w="2634916"/>
                <a:gridCol w="2008522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algn="ctr"/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vi-VN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Окси́д ли́тия</a:t>
                      </a:r>
                      <a:endParaRPr kumimoji="0" lang="ru-RU" sz="2600" b="1" i="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vi-VN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(окись лития)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Гигроскопичные </a:t>
                      </a:r>
                      <a:r>
                        <a:rPr kumimoji="0" lang="ru-RU" sz="24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</a:t>
                      </a: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й 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а</a:t>
                      </a:r>
                      <a:r>
                        <a:rPr lang="ru-RU" sz="26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vi-VN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Окси́д на́трия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Кристаллы, которые 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лучше всего хранить в безводном         </a:t>
                      </a:r>
                      <a:r>
                        <a:rPr kumimoji="0" lang="ru-RU" sz="24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бензоле</a:t>
                      </a:r>
                      <a:r>
                        <a:rPr kumimoji="0" lang="en-US" sz="24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</a:t>
                      </a: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й  </a:t>
                      </a:r>
                    </a:p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26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Оксид калия 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Твердое вещество, которое</a:t>
                      </a:r>
                      <a:r>
                        <a:rPr kumimoji="0" lang="ru-RU" sz="24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воздухе расплывается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Бледно-жёлтый, иногда бесцветный </a:t>
                      </a: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47864" y="611977"/>
            <a:ext cx="111921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Li</a:t>
            </a:r>
            <a:r>
              <a:rPr lang="en-US" sz="3200" b="1" baseline="-2500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32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287" y="-42714"/>
            <a:ext cx="1105992" cy="1383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901055" y="620688"/>
            <a:ext cx="132440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99552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19493807"/>
              </p:ext>
            </p:extLst>
          </p:nvPr>
        </p:nvGraphicFramePr>
        <p:xfrm>
          <a:off x="129435" y="116632"/>
          <a:ext cx="8982843" cy="487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6381"/>
                <a:gridCol w="3202181"/>
                <a:gridCol w="2994281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Ba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AgCl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H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FeCl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Cu(OH)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FeCl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OH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MgBr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BaSO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CuSO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LiOH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Fe(OH)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MgBr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AgBr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MgO</a:t>
                      </a:r>
                      <a:endParaRPr kumimoji="0" lang="ru-RU" sz="2600" b="1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MgBr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OH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MgBr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LiOH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CuSO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Fe(OH)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PbCl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ZnSO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</a:t>
                      </a:r>
                      <a:endParaRPr kumimoji="0" lang="ru-RU" sz="2600" b="1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FeSO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20158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87475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Для реакций, протекающих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без изменения степени окисления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элементов, напишите уравнения в молекулярном виде, полные и сокращенные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ионно-молекулярные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уравнения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все соединения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назовите.</a:t>
            </a:r>
            <a:endParaRPr lang="ru-RU" sz="28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7" y="2492896"/>
            <a:ext cx="4536504" cy="336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0" r="1197"/>
          <a:stretch/>
        </p:blipFill>
        <p:spPr bwMode="auto">
          <a:xfrm>
            <a:off x="4663403" y="2448406"/>
            <a:ext cx="4480597" cy="341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886153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338" r="1638"/>
          <a:stretch/>
        </p:blipFill>
        <p:spPr bwMode="auto">
          <a:xfrm>
            <a:off x="827584" y="109612"/>
            <a:ext cx="5607140" cy="253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10" y="2646957"/>
            <a:ext cx="5517629" cy="130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3888392"/>
            <a:ext cx="5240422" cy="294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46224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052736"/>
            <a:ext cx="8856984" cy="2142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Если нужно уравнять с помощью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электронного баланса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пишем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так: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2Al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+   3H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Al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+3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(SO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  +   3H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серная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кислота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сульфат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(разбавленная)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алюминия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5668" y="116632"/>
            <a:ext cx="317266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Образец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41561731"/>
              </p:ext>
            </p:extLst>
          </p:nvPr>
        </p:nvGraphicFramePr>
        <p:xfrm>
          <a:off x="143506" y="3356992"/>
          <a:ext cx="8856986" cy="8534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48275"/>
                <a:gridCol w="288032"/>
                <a:gridCol w="6120679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800" b="1" kern="1200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ru-RU" sz="2800" b="1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ru-RU" sz="2800" b="1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3ē =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r>
                        <a:rPr lang="ru-RU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+3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923079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1199766"/>
            <a:ext cx="8932766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Если нужно написать уравнения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ионном виде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пишем так: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 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+   2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→  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↓  +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сульфат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гидроксид    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гидроксосульфат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сульфат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меди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натрия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меди 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            натрия</a:t>
            </a: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2Cu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2SO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+ 2OH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CuOH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↓ 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2Cu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+ 2OH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CuOH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5668" y="116632"/>
            <a:ext cx="317266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Образец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0962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92696"/>
            <a:ext cx="893276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Na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NaOH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729" y="-27384"/>
            <a:ext cx="521969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Давайте повторим: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606"/>
          <a:stretch/>
        </p:blipFill>
        <p:spPr bwMode="auto">
          <a:xfrm>
            <a:off x="1907703" y="1151284"/>
            <a:ext cx="5911433" cy="305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30537" y="4209821"/>
            <a:ext cx="8856984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2NaOH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  +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                   гидроксид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                      натрия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4803070"/>
              </p:ext>
            </p:extLst>
          </p:nvPr>
        </p:nvGraphicFramePr>
        <p:xfrm>
          <a:off x="145394" y="5311864"/>
          <a:ext cx="8856986" cy="8534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48275"/>
                <a:gridCol w="288032"/>
                <a:gridCol w="6120679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800" b="1" kern="1200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ru-RU" sz="2800" b="1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ru-RU" sz="2800" b="1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8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ē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ru-RU" sz="28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8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467354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0648"/>
            <a:ext cx="7474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ZnSO</a:t>
            </a:r>
            <a:r>
              <a:rPr lang="en-US" sz="2800" b="1" baseline="-25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Zn(OH)</a:t>
            </a:r>
            <a:r>
              <a:rPr lang="en-US" sz="2800" b="1" baseline="-2500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2           </a:t>
            </a:r>
            <a:r>
              <a:rPr lang="en-US" sz="2800" b="1" dirty="0" err="1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LiOH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Fe(OH)</a:t>
            </a:r>
            <a:r>
              <a:rPr lang="en-US" sz="2800" b="1" baseline="-2500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40" y="1440987"/>
            <a:ext cx="6418783" cy="458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639986"/>
            <a:ext cx="6597376" cy="23813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97558" y="961564"/>
            <a:ext cx="4041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Свойства оснований: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1085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34743"/>
            <a:ext cx="8932766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ZnSO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→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↓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сульфат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гидроксид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сульфат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цинка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натрия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цинка          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натрия</a:t>
            </a: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Zn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u="dbl" dirty="0" smtClean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+ 2OH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Zn(OH)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Zn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2OH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Zn(OH)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LiOH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FeCl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Fe(OH)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  +     2LiCl</a:t>
            </a: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гидроксид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хлорид        гидроксид         хлорид       </a:t>
            </a: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лития          железа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железа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лития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100" b="1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2Li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u="sng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Fe(OH)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↓+ 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2Li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–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2915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04198" y="260648"/>
            <a:ext cx="2755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ZnSO</a:t>
            </a:r>
            <a:r>
              <a:rPr lang="ru-RU" sz="2800" b="1" baseline="-25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ZnS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98" y="908720"/>
            <a:ext cx="6934547" cy="496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51697" y="3573016"/>
            <a:ext cx="6934547" cy="23813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2915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461" y="1124744"/>
            <a:ext cx="8932766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ZnSO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→   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ZnS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↓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сульфат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сульфид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сульфид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сульфат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цинка 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натрия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цинка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натрия</a:t>
            </a: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Zn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u="dbl" dirty="0" smtClean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ZnS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Zn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ZnS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2915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школе, НКСЭ и на подготовительных курсах. 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дисциплинам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«Химия»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«Естествознание»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1406" y="1500174"/>
          <a:ext cx="9001156" cy="429310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249607"/>
                <a:gridCol w="2288166"/>
                <a:gridCol w="2454861"/>
                <a:gridCol w="2008522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 smtClean="0">
                          <a:latin typeface="Arial" pitchFamily="34" charset="0"/>
                          <a:cs typeface="Arial" pitchFamily="34" charset="0"/>
                        </a:rPr>
                        <a:t>MgO</a:t>
                      </a:r>
                      <a:endParaRPr lang="ru-RU" sz="2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магния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Твердый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Белый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err="1" smtClean="0">
                          <a:latin typeface="Arial" pitchFamily="34" charset="0"/>
                          <a:cs typeface="Arial" pitchFamily="34" charset="0"/>
                        </a:rPr>
                        <a:t>Са</a:t>
                      </a:r>
                      <a:r>
                        <a:rPr lang="en-US" sz="25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endParaRPr lang="ru-RU" sz="2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кальция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Твердый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Белый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Al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алюминия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Твердый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Белый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2500" b="1" dirty="0" err="1" smtClean="0">
                          <a:latin typeface="Arial" pitchFamily="34" charset="0"/>
                          <a:cs typeface="Arial" pitchFamily="34" charset="0"/>
                        </a:rPr>
                        <a:t>FeO</a:t>
                      </a:r>
                      <a:endParaRPr lang="ru-RU" sz="2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Оксид железа (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II)</a:t>
                      </a:r>
                      <a:endParaRPr lang="ru-RU" sz="2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Твердый</a:t>
                      </a:r>
                      <a:endParaRPr lang="ru-RU" sz="2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Черный</a:t>
                      </a:r>
                      <a:r>
                        <a:rPr kumimoji="0" lang="ru-RU" sz="25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2500" b="1" dirty="0" smtClean="0"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5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Оксид железа (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III)</a:t>
                      </a:r>
                      <a:endParaRPr lang="ru-RU" sz="2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Твердый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Красно-коричневый</a:t>
                      </a:r>
                      <a:endParaRPr lang="ru-RU" sz="2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2500" b="1" dirty="0" smtClean="0"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5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lang="en-US" sz="2500" b="1" dirty="0" err="1" smtClean="0">
                          <a:latin typeface="Arial" pitchFamily="34" charset="0"/>
                          <a:cs typeface="Arial" pitchFamily="34" charset="0"/>
                        </a:rPr>
                        <a:t>FeO</a:t>
                      </a:r>
                      <a:r>
                        <a:rPr lang="ru-RU" sz="25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500" b="1" baseline="30000" dirty="0" smtClean="0"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n-US" sz="2500" b="1" dirty="0" smtClean="0"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5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2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Оксид железа (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III)</a:t>
                      </a:r>
                      <a:endParaRPr lang="ru-RU" sz="2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Твердый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Черный</a:t>
                      </a:r>
                      <a:r>
                        <a:rPr kumimoji="0" lang="ru-RU" sz="25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92162" name="Picture 2" descr="D:\23.05.13-домашние документы\Виртуальные лекции 28.07.11\Химия\сложные в-ва\оксиды\оксиды железа\image043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1912" y="-24"/>
            <a:ext cx="1724336" cy="14287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2163" name="Picture 3" descr="D:\23.05.13-домашние документы\Виртуальные лекции 28.07.11\Химия\сложные в-ва\оксиды\оксиды железа\оксид железа III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52"/>
            <a:ext cx="1574327" cy="118111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9" name="Прямоугольник 18"/>
          <p:cNvSpPr/>
          <p:nvPr/>
        </p:nvSpPr>
        <p:spPr>
          <a:xfrm>
            <a:off x="5052830" y="571480"/>
            <a:ext cx="803425" cy="32778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  <a:spcAft>
                <a:spcPts val="0"/>
              </a:spcAft>
            </a:pPr>
            <a:r>
              <a:rPr lang="en-US" b="1" dirty="0" smtClean="0">
                <a:ln w="11430">
                  <a:solidFill>
                    <a:schemeClr val="bg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Fe</a:t>
            </a:r>
            <a:r>
              <a:rPr lang="en-US" b="1" baseline="-25000" dirty="0" smtClean="0">
                <a:ln w="11430">
                  <a:solidFill>
                    <a:schemeClr val="bg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b="1" dirty="0" smtClean="0">
                <a:ln w="11430">
                  <a:solidFill>
                    <a:schemeClr val="bg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O</a:t>
            </a:r>
            <a:r>
              <a:rPr lang="en-US" b="1" baseline="-25000" dirty="0" smtClean="0">
                <a:ln w="11430">
                  <a:solidFill>
                    <a:schemeClr val="bg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endParaRPr lang="ru-RU" b="1" baseline="-25000" dirty="0">
              <a:ln w="11430">
                <a:solidFill>
                  <a:schemeClr val="bg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92165" name="Picture 5" descr="Iron(II) ox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71414"/>
            <a:ext cx="1714512" cy="1277312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5" name="Прямоугольник 24"/>
          <p:cNvSpPr/>
          <p:nvPr/>
        </p:nvSpPr>
        <p:spPr>
          <a:xfrm>
            <a:off x="6942974" y="571480"/>
            <a:ext cx="633507" cy="32778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  <a:spcAft>
                <a:spcPts val="0"/>
              </a:spcAft>
            </a:pPr>
            <a:r>
              <a:rPr lang="en-US" b="1" dirty="0" err="1" smtClean="0">
                <a:ln w="11430">
                  <a:solidFill>
                    <a:schemeClr val="bg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FeO</a:t>
            </a:r>
            <a:endParaRPr lang="ru-RU" b="1" baseline="-25000" dirty="0">
              <a:ln w="11430">
                <a:solidFill>
                  <a:schemeClr val="bg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27" name="Picture 2" descr="D:\23.05.13-домашние документы\Виртуальные лекции 28.07.11\Химия\сложные в-ва\оксиды\Алюминий оксид ЧДА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1337465" cy="96297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8" name="Прямоугольник 27"/>
          <p:cNvSpPr/>
          <p:nvPr/>
        </p:nvSpPr>
        <p:spPr>
          <a:xfrm>
            <a:off x="428596" y="571480"/>
            <a:ext cx="926857" cy="39318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  <a:spcAft>
                <a:spcPts val="0"/>
              </a:spcAft>
            </a:pPr>
            <a:r>
              <a:rPr lang="en-US" sz="23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Al</a:t>
            </a:r>
            <a:r>
              <a:rPr lang="en-US" sz="23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en-US" sz="23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O</a:t>
            </a:r>
            <a:r>
              <a:rPr lang="en-US" sz="23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endParaRPr lang="ru-RU" sz="2300" b="1" baseline="-2500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92166" name="Picture 6" descr="D:\23.05.13-домашние документы\Виртуальные лекции 28.07.11\Химия\сложные в-ва\оксиды\Magnesium_oxid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5715016"/>
            <a:ext cx="1143008" cy="110353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9" name="Прямоугольник 28"/>
          <p:cNvSpPr/>
          <p:nvPr/>
        </p:nvSpPr>
        <p:spPr>
          <a:xfrm>
            <a:off x="3143240" y="6357958"/>
            <a:ext cx="838691" cy="39318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  <a:spcAft>
                <a:spcPts val="0"/>
              </a:spcAft>
            </a:pPr>
            <a:r>
              <a:rPr lang="en-US" sz="2300" b="1" dirty="0" err="1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MgO</a:t>
            </a:r>
            <a:endParaRPr lang="ru-RU" sz="2300" b="1" baseline="-2500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5869493"/>
            <a:ext cx="1285884" cy="9268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31" name="Прямоугольник 30"/>
          <p:cNvSpPr/>
          <p:nvPr/>
        </p:nvSpPr>
        <p:spPr>
          <a:xfrm>
            <a:off x="5715008" y="6222705"/>
            <a:ext cx="87479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89056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413" y="80145"/>
            <a:ext cx="7521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en-US" sz="2800" b="1" baseline="-25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MgCO</a:t>
            </a:r>
            <a:r>
              <a:rPr lang="en-US" sz="2800" b="1" baseline="-2500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      </a:t>
            </a:r>
            <a:r>
              <a:rPr lang="en-US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Mg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(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OH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MgBr</a:t>
            </a:r>
            <a:r>
              <a:rPr lang="ru-RU" sz="2800" b="1" baseline="-2500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791703"/>
            <a:ext cx="5346337" cy="376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141"/>
          <a:stretch/>
        </p:blipFill>
        <p:spPr bwMode="auto">
          <a:xfrm>
            <a:off x="899592" y="4271732"/>
            <a:ext cx="5037237" cy="261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54217" y="1484784"/>
            <a:ext cx="3921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Свойства оснований</a:t>
            </a:r>
            <a:endParaRPr lang="ru-RU" sz="28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220072" y="2008004"/>
            <a:ext cx="3816424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822937" y="5949280"/>
            <a:ext cx="3289341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974891" y="5426060"/>
            <a:ext cx="3205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Свойства кислот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4959568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5738" y="70378"/>
            <a:ext cx="8932766" cy="5752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Mg(OH)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→    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MgCO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↓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угольная        гидроксид           карбонат </a:t>
            </a: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кислота  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магния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магния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     CO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+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Mg(OH)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→ MgCO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2H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оксид углерода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IV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углекислый газ</a:t>
            </a:r>
            <a:endParaRPr lang="en-US" sz="2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 Mg(OH)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MgCO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</a:p>
          <a:p>
            <a:pPr algn="ctr"/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Mg(OH)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2HBr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MgBr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    2H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бромоводородная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бромид</a:t>
            </a: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магния                 кислота                магния         </a:t>
            </a:r>
          </a:p>
          <a:p>
            <a:pPr>
              <a:lnSpc>
                <a:spcPct val="80000"/>
              </a:lnSpc>
            </a:pPr>
            <a:endParaRPr lang="ru-RU" sz="1000" b="1" u="sng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Mg(OH)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Br 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Mg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Br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2H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Mg(OH)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Mg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2H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9568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80145"/>
            <a:ext cx="2010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Fe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FeO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498"/>
          <a:stretch/>
        </p:blipFill>
        <p:spPr bwMode="auto">
          <a:xfrm>
            <a:off x="392662" y="603366"/>
            <a:ext cx="6057346" cy="319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3810989"/>
            <a:ext cx="885698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2Fe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   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оксид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железа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2031156"/>
              </p:ext>
            </p:extLst>
          </p:nvPr>
        </p:nvGraphicFramePr>
        <p:xfrm>
          <a:off x="454330" y="5085184"/>
          <a:ext cx="8453080" cy="8534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85084"/>
                <a:gridCol w="269905"/>
                <a:gridCol w="269905"/>
                <a:gridCol w="5128186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8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baseline="30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800" b="1" kern="1200" baseline="-25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ē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800" b="1" baseline="30000" dirty="0" smtClean="0">
                          <a:latin typeface="Arial" pitchFamily="34" charset="0"/>
                          <a:cs typeface="Arial" pitchFamily="34" charset="0"/>
                        </a:rPr>
                        <a:t> –2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вос</a:t>
                      </a:r>
                      <a:r>
                        <a:rPr lang="en-US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27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ние</a:t>
                      </a:r>
                      <a:r>
                        <a:rPr lang="ru-RU" sz="27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7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7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700" b="1" baseline="30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7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7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7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ок</a:t>
                      </a:r>
                      <a:r>
                        <a:rPr lang="en-US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ль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8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ē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8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8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ок</a:t>
                      </a:r>
                      <a:r>
                        <a:rPr lang="en-US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27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ние</a:t>
                      </a:r>
                      <a:r>
                        <a:rPr lang="ru-RU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7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7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7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7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вос</a:t>
                      </a:r>
                      <a:r>
                        <a:rPr lang="en-US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ль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92915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07944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92696"/>
            <a:ext cx="8858312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Химия: учебник для 10 (11) класса общеобразовательных учреждений Углублённый уровень / И. И. 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440 с.: ил. – (ФГОС. Инновационная школа). 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978-5-00007-544-9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yandex.ru/images›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ru.wikipedia.org/wiki/Оксиды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https://ru.wikipedia.org/wiki/Основание_(химия)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http://www.vsuet.ru/school-y-chemist/methodical/osnovania.htm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://ru.wikipedia.org/wiki/Кислота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ru.wikipedia.org/wiki/Соли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http://internat.msu.ru/?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page_id=3869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14356"/>
            <a:ext cx="8858312" cy="587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http://didactica.com.ua/index.php?productID=1073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http://rpp.nashaucheba.ru/docs/index-40335.html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http://www.chemport.ru/chemical_substance_329.html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https://ru.wikipedia.org/wiki/%D9%E5%EB%EE%F7%ED%EE%E9_%FD%EB%E5%EC%E5%ED%F2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http://electrono.ru/ximicheskie-istochniki-toka/43-shhelochnye-akkumulyatory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http://extraccir.clan.su/news/tekhnologija_proizvodstva_zhidkogo_myla/2013-07-30-265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http://vproizvodstvo.ru/proizvodstvennye_idei/proizvodstvo_myla/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http://tehneftservis.alloy.ru/product/himicheskaya-promyshlennost/izvest-stroitelnaya-gashenaya-55816/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4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http://ru.wikipedia.org/wiki/%CF%EB%E8%ED%E8%E9_%D1%F2%E0%F0%F8%E8%E9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2061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5781"/>
            <a:ext cx="8858312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23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http://www.myshared.ru/slide/56829/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3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http://www.myshared.ru/slide/222290/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3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http://www.uchportal.ru/load/194.</a:t>
            </a:r>
            <a:endParaRPr lang="en-US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3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http://studopedia.ru/1_120870_himicheskie-svoystva-metallov.html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3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/гидрид меди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3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https://ido.tsu.ru/schools/chem/data/res/neorg/uchpos/text/g3_3_4.html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480555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57200" y="11811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" y="2828836"/>
            <a:ext cx="640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692696"/>
            <a:ext cx="8712968" cy="616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Осн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ó</a:t>
            </a: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вные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оксиды </a:t>
            </a:r>
            <a:endParaRPr lang="ru-RU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42913" lvl="0" indent="-44291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Основный оксид + сильная кислота → соль +             + вода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 2HCl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2NaCl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оксид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соляная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хлорид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натрия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кислота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натрия</a:t>
            </a:r>
            <a:endParaRPr lang="en-US" sz="2300" b="1" dirty="0"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Сильноосновный оксид + вода → 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оксид              гидроксид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натрия</a:t>
            </a:r>
            <a:endParaRPr lang="en-US" sz="2300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42913" lvl="0" indent="-44291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Сильноосновный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оксид + кислотный оксид →        → соль</a:t>
            </a:r>
          </a:p>
          <a:p>
            <a:pPr marL="442913" indent="-442913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 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2Na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7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оксид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оксид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сульфит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серы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IV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натрия</a:t>
            </a:r>
            <a:endParaRPr lang="ru-RU" sz="23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Основный оксид + водород → металл + 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вода</a:t>
            </a:r>
            <a:endParaRPr lang="en-US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en-US" sz="2700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оксид меди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(II)</a:t>
            </a:r>
            <a:endParaRPr lang="ru-RU" sz="23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2103" y="44624"/>
            <a:ext cx="8691802" cy="67710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 оксидов</a:t>
            </a:r>
            <a:endParaRPr lang="ru-RU" sz="38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329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11430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34302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5260" y="188640"/>
            <a:ext cx="8769227" cy="5792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Кислотные оксиды</a:t>
            </a:r>
            <a:r>
              <a:rPr lang="ru-RU" sz="3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0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0363" lvl="0" indent="-36036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1. Кислотный оксид + вода → кислота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  оксид                           угольная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углерода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IV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кислота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800" b="1" dirty="0">
                <a:latin typeface="Arial" pitchFamily="34" charset="0"/>
                <a:cs typeface="Arial" pitchFamily="34" charset="0"/>
              </a:rPr>
              <a:t>  </a:t>
            </a:r>
            <a:endParaRPr lang="ru-RU" sz="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Некоторые оксиды, например 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водой не вступают в реакцию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поэтому их кислоты получают косвенным путём.</a:t>
            </a:r>
          </a:p>
          <a:p>
            <a:pPr marL="360363" lvl="0" indent="-3603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0363" lvl="0" indent="-3603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Кислотный оксид + основный оксид → соль</a:t>
            </a:r>
          </a:p>
          <a:p>
            <a:pPr marL="360363" indent="-360363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CaO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CaCO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 оксид        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оксид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карбонат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углерода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кальция         кальция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marL="360363" lvl="0" indent="-360363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360363" lvl="0" indent="-36036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Кислотный оксид + основание → соль + вода</a:t>
            </a:r>
          </a:p>
          <a:p>
            <a:pPr marL="442913" indent="-442913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   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2Na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гидроксид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сульфит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серы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IV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натрия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натрия</a:t>
            </a:r>
            <a:endParaRPr lang="ru-RU" sz="23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8406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11430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34302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5260" y="44624"/>
            <a:ext cx="8769227" cy="5482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кислотный оксид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является ангидридом (</a:t>
            </a:r>
            <a:r>
              <a:rPr lang="ru-RU" sz="2700" b="1" dirty="0" smtClean="0">
                <a:solidFill>
                  <a:srgbClr val="8C16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ангидрид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«безводный») многоосновной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кислоты, возможно образование кислых или средних солей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CaCO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гидроксид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карбонат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кальция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углерода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кальция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CaCO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карбонат        оксид                        гидрокарбонат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кальция      углерода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                    кальция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marL="360363" indent="-360363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4. Нелетучий оксид + соль1 → соль2 + летучий оксид</a:t>
            </a:r>
          </a:p>
          <a:p>
            <a:pPr marL="442913" indent="-442913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Na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карбонат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силикат           оксид 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кремния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натрия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углерода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endParaRPr lang="ru-RU" sz="23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329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11430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34302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5260" y="306157"/>
            <a:ext cx="8769227" cy="3050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5. Ангидрид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кислоты1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+ безводная кислородосодержащая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кислота2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→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ангидрид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кислоты2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+ безводная кислородосодержащая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кислота1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HPO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2Cl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хлорная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метафосфорная     оксид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фосфора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кислота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кислота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хлора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VI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7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en-US" sz="23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</a:t>
            </a:r>
            <a:endParaRPr lang="ru-RU" sz="27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22115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0900" y="188640"/>
            <a:ext cx="866289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Амфотерные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оксиды 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взаимодействии с сильной </a:t>
            </a:r>
            <a:r>
              <a:rPr lang="ru-RU" sz="27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кислотой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или кислотным оксидом проявляют 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свойства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ZnO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ZnCl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оксид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соляная         хлорид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цинка           кислота           цинка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взаимодействии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сильным </a:t>
            </a:r>
            <a:r>
              <a:rPr lang="ru-RU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основанием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основным оксидом проявляют 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кислотные свойства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27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водном 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растворе:</a:t>
            </a:r>
            <a:endParaRPr lang="ru-RU" sz="27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ZnO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2KOH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K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[Zn(OH)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гидроксид     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300" b="1" u="sng" dirty="0" err="1" smtClean="0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цинкат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цинка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калия                         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калия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сплавлении: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ZnO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2KOH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K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оксид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гидроксид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цинкат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цинка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калия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калия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329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367772"/>
            <a:ext cx="1635671" cy="14378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hardEdge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5270" y="6296036"/>
            <a:ext cx="885179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CuO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21" y="5094060"/>
            <a:ext cx="1237012" cy="1732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53182">
            <a:off x="4945993" y="5019819"/>
            <a:ext cx="2823390" cy="695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74" y="5617564"/>
            <a:ext cx="1684585" cy="11401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hardEdge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27148" y="6111370"/>
            <a:ext cx="105509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Al</a:t>
            </a:r>
            <a:r>
              <a:rPr lang="ru-RU" sz="24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O</a:t>
            </a:r>
            <a:r>
              <a:rPr lang="en-US" sz="24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3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Times New Roman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27" y="3717032"/>
            <a:ext cx="1019175" cy="2257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776902" y="5821675"/>
            <a:ext cx="1518364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Ве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(ОН)</a:t>
            </a:r>
            <a:r>
              <a:rPr lang="ru-RU" sz="2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Times New Roman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61960"/>
            <a:ext cx="3600400" cy="1323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099" y="4043848"/>
            <a:ext cx="1663029" cy="10413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hardEdge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07548" y="4400471"/>
            <a:ext cx="1053494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ru-RU" sz="2400" b="1" baseline="-25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400" b="1" baseline="-25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b="1" baseline="-25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40678172"/>
              </p:ext>
            </p:extLst>
          </p:nvPr>
        </p:nvGraphicFramePr>
        <p:xfrm>
          <a:off x="107502" y="188640"/>
          <a:ext cx="9004777" cy="3567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7774"/>
                <a:gridCol w="1683209"/>
                <a:gridCol w="1611220"/>
                <a:gridCol w="1757029"/>
                <a:gridCol w="1047594"/>
                <a:gridCol w="1587951"/>
              </a:tblGrid>
              <a:tr h="0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tx1"/>
                          </a:solidFill>
                          <a:effectLst/>
                        </a:rPr>
                        <a:t>Амфотерные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оксиды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chemeClr val="tx1"/>
                          </a:solidFill>
                          <a:effectLst/>
                        </a:rPr>
                        <a:t>гидроксиды</a:t>
                      </a:r>
                      <a:endParaRPr lang="ru-RU" sz="19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оксиды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chemeClr val="tx1"/>
                          </a:solidFill>
                          <a:effectLst/>
                        </a:rPr>
                        <a:t>гидроксиды</a:t>
                      </a:r>
                      <a:endParaRPr lang="ru-RU" sz="19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chemeClr val="tx1"/>
                          </a:solidFill>
                          <a:effectLst/>
                        </a:rPr>
                        <a:t>оксиды</a:t>
                      </a:r>
                      <a:endParaRPr lang="ru-RU" sz="19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гидроксиды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</a:rPr>
                        <a:t>ZnO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Zn(OH)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</a:rPr>
                        <a:t>Al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600" b="1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Al(OH)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</a:rPr>
                        <a:t>SnO</a:t>
                      </a:r>
                      <a:r>
                        <a:rPr lang="ru-RU" sz="2600" b="1" baseline="-25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</a:rPr>
                        <a:t>Sn(OH)</a:t>
                      </a:r>
                      <a:r>
                        <a:rPr lang="en-US" sz="2600" b="1" baseline="-25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2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</a:rPr>
                        <a:t>BeO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Be(OH)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</a:rPr>
                        <a:t>Ga</a:t>
                      </a:r>
                      <a:r>
                        <a:rPr lang="ru-RU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</a:rPr>
                        <a:t>Ga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(OH)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6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</a:rPr>
                        <a:t>GeO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</a:rPr>
                        <a:t>Ge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(OH)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ru-RU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Cr(OH)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</a:rPr>
                        <a:t>CuO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слабо </a:t>
                      </a:r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амфо-терный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Cu(OH)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слабо </a:t>
                      </a:r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амфотер-ный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ru-RU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ru-RU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3 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слабо </a:t>
                      </a:r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амфотер-ный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OH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ru-RU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3 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слабо </a:t>
                      </a:r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амфотер-ный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</a:rPr>
                        <a:t>PbO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</a:rPr>
                        <a:t>Pb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(OH)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20533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00166" y="2742987"/>
            <a:ext cx="2207168" cy="129395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hardEdge"/>
            <a:contourClr>
              <a:srgbClr val="333333"/>
            </a:contourClr>
          </a:sp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31390" y="2723837"/>
            <a:ext cx="2107111" cy="13322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hardEdge"/>
            <a:contourClr>
              <a:srgbClr val="333333"/>
            </a:contourClr>
          </a:sp3d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57818" y="4581128"/>
            <a:ext cx="1968089" cy="125939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hardEdge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1154808" y="4036946"/>
            <a:ext cx="6072214" cy="4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Каменная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соль (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галит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3504" y="5857892"/>
            <a:ext cx="2714644" cy="4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Миерсит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</a:t>
            </a:r>
            <a:r>
              <a:rPr lang="en-US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00166" y="4581128"/>
            <a:ext cx="1965733" cy="1348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/>
          <p:cNvSpPr txBox="1"/>
          <p:nvPr/>
        </p:nvSpPr>
        <p:spPr>
          <a:xfrm>
            <a:off x="142844" y="5929330"/>
            <a:ext cx="5000660" cy="77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Морская вода и бурые водоросли с солями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брома</a:t>
            </a: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2699792" y="44624"/>
            <a:ext cx="3712876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Галогениды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79512" y="692696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Галогениды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соединения, содержащие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Hal</a:t>
            </a:r>
            <a:r>
              <a:rPr lang="ru-RU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фториды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Са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HF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NaF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  </a:t>
            </a:r>
          </a:p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NaCl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BaCl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   </a:t>
            </a:r>
          </a:p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AgBr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MgBr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AlBr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    </a:t>
            </a:r>
          </a:p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иодиды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CaI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801458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64" y="-24"/>
            <a:ext cx="2284966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85728"/>
            <a:ext cx="2058722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C:\Documents and Settings\Admin\Рабочий стол\Нитрование бензола\флюарит+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642918"/>
            <a:ext cx="1792020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C:\Documents and Settings\Admin\Рабочий стол\Нитрование бензола\флюарит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928670"/>
            <a:ext cx="1428760" cy="1440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" name="Picture 13" descr="C:\Documents and Settings\Admin\Рабочий стол\Нитрование бензола\флюари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1428736"/>
            <a:ext cx="1643074" cy="164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14282" y="2214554"/>
            <a:ext cx="6286512" cy="4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Флюорит (плавиковый шпат)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en-US" sz="2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42844" y="3192716"/>
            <a:ext cx="8858312" cy="30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 Галогены (кроме искусственно полученного астата) находятся в природе, и все в силу своей высокой активности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только в соединениях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например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45000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флюорит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45000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каменная соль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CI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45000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бурые водоросли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одержат соли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брома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45000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миерсит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Ag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856860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6632"/>
            <a:ext cx="8784976" cy="9329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Другие двухэлементные 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(бинарные) 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соединения: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" y="4970328"/>
            <a:ext cx="897202" cy="1602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051" y="6396335"/>
            <a:ext cx="82657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50" dirty="0" err="1">
                <a:ln w="11430"/>
                <a:solidFill>
                  <a:srgbClr val="8C160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FeS</a:t>
            </a:r>
            <a:endParaRPr lang="ru-RU" sz="2400" b="1" spc="50" dirty="0">
              <a:ln w="11430"/>
              <a:solidFill>
                <a:srgbClr val="8C160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6356" y="1051497"/>
            <a:ext cx="8800140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Сульфиды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соединения, содержащие 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30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S, 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ZnS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Нитриды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соединения, содержащие 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Li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N, Mg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Фосфиды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соединения, содержащие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sz="2700" b="1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P,  Ca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P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Карбиды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соединения, содержащие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С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CaC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 Al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Силициды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соединения, содержащие </a:t>
            </a:r>
            <a:r>
              <a:rPr lang="ru-RU" sz="27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</a:t>
            </a:r>
            <a:r>
              <a:rPr lang="ru-RU" sz="27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Mg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Si,  Ca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Si.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Гидриды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соединения, содержащие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NaH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CaH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81913"/>
            <a:ext cx="1627262" cy="135178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hardEdge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0577" y="6111529"/>
            <a:ext cx="81734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K</a:t>
            </a:r>
            <a:r>
              <a:rPr lang="en-US" sz="2400" b="1" spc="50" baseline="-2500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</a:t>
            </a:r>
            <a:endParaRPr lang="ru-RU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" name="Picture 2" descr="D:\диск D\01.03.16-домашние документы\Виртуальные лекции 2015\Органическая химия\08.11.16\acetylene-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33" y="5176863"/>
            <a:ext cx="1586393" cy="1189795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346567" y="6309911"/>
            <a:ext cx="116519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8C160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СаС</a:t>
            </a:r>
            <a:r>
              <a:rPr lang="ru-RU" sz="2800" b="1" spc="50" baseline="-30000" dirty="0" smtClean="0">
                <a:ln w="11430"/>
                <a:solidFill>
                  <a:srgbClr val="8C160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800" b="1" spc="50" dirty="0">
              <a:ln w="11430"/>
              <a:solidFill>
                <a:srgbClr val="8C160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176863"/>
            <a:ext cx="1974302" cy="11643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hardEdge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149426" y="5534583"/>
            <a:ext cx="77617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8C160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BN</a:t>
            </a:r>
            <a:endParaRPr lang="ru-RU" sz="2800" b="1" spc="50" dirty="0">
              <a:ln w="11430"/>
              <a:solidFill>
                <a:srgbClr val="8C160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3148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251521" y="2339471"/>
            <a:ext cx="2556768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sz="2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4610" y="2852936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Гидроксиды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соединения, в состав которых входит группа ОН.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Гидроксид-ион</a:t>
            </a:r>
            <a:r>
              <a:rPr lang="ru-RU" sz="2800" b="1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имеет суммарный заряд –1 и представляет собой сложный ион: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(О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   ОН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или    (–О–Н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1985183"/>
            <a:ext cx="339548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Гидроксиды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4610" y="287475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Многоэлементные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соединения,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состоящие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атомов трех и большего числа элементов. Многоэлементные соединения подразделяются на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i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3148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42844" y="332656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Гидроксиды делятся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на: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ó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гидроксиды металлов общей формулы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МеОН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(кроме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Pb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которые взаимодействуют с кислотами, образуя соль и воду и не реагируют с щелочами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2" descr="D:\23.05.13-домашние документы\Виртуальные лекции 2015\Химия\сложные в-ва\основания\калия\19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0615" y="4014995"/>
            <a:ext cx="2461913" cy="2238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D:\диск D\01.03.16-домашние документы\Виртуальные лекции 2015\Химия\сложные в-ва\основания\гидроксид магния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103">
            <a:off x="4524618" y="2970228"/>
            <a:ext cx="4479206" cy="1078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152" t="44796" r="40654" b="33857"/>
          <a:stretch/>
        </p:blipFill>
        <p:spPr bwMode="auto">
          <a:xfrm>
            <a:off x="399385" y="2656794"/>
            <a:ext cx="4172615" cy="2609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D:\23.05.13-домашние документы\Виртуальные лекции 28.07.11\Химия\сложные в-ва\основания\натрия\200px-SodiumHydroxid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4934192"/>
            <a:ext cx="2268344" cy="180333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8" name="Прямоугольник 17"/>
          <p:cNvSpPr/>
          <p:nvPr/>
        </p:nvSpPr>
        <p:spPr>
          <a:xfrm>
            <a:off x="4572000" y="5760565"/>
            <a:ext cx="92525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95135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Амфотерные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гидроксиды неактивных металлов: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Pb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Они не растворяются в воде, взаимодействуют с кислотами и с щелочами, образуя соль и воду.</a:t>
            </a:r>
          </a:p>
        </p:txBody>
      </p:sp>
      <p:pic>
        <p:nvPicPr>
          <p:cNvPr id="7" name="Picture 5" descr="http://forexaw.com/TERMs/Raw_materials/Industrial_metals/fimg920777_7_Gidroksid_alyumini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972" t="7894" r="3263" b="21052"/>
          <a:stretch>
            <a:fillRect/>
          </a:stretch>
        </p:blipFill>
        <p:spPr bwMode="auto">
          <a:xfrm rot="21016669">
            <a:off x="3445223" y="4694132"/>
            <a:ext cx="4632458" cy="1097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D:\диск D\01.03.16-домашние документы\Виртуальные лекции 2015\Химия\сложные в-ва\основания\images (3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58" t="10711" r="3724" b="17976"/>
          <a:stretch/>
        </p:blipFill>
        <p:spPr bwMode="auto">
          <a:xfrm rot="20748363">
            <a:off x="1818175" y="3040633"/>
            <a:ext cx="4750124" cy="103582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4018839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7452" y="332656"/>
            <a:ext cx="8784976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Кислотные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гидроксиды  неметаллов и металлов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d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-элементов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V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VI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VII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групп в высших степенях окисления, все кислородсодержащие кислоты:</a:t>
            </a:r>
          </a:p>
          <a:p>
            <a:pPr indent="450000" algn="just">
              <a:lnSpc>
                <a:spcPct val="85000"/>
              </a:lnSpc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HClO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хлорная    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соль – перхлорат),</a:t>
            </a:r>
          </a:p>
          <a:p>
            <a:pPr indent="450000" algn="just">
              <a:lnSpc>
                <a:spcPct val="85000"/>
              </a:lnSpc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HClO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хлорноватая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соль – хлорат),</a:t>
            </a:r>
          </a:p>
          <a:p>
            <a:pPr indent="450000" algn="just">
              <a:lnSpc>
                <a:spcPct val="85000"/>
              </a:lnSpc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HClO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хлористая    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соль – хлорит),</a:t>
            </a:r>
          </a:p>
          <a:p>
            <a:pPr indent="450000" algn="just">
              <a:lnSpc>
                <a:spcPct val="85000"/>
              </a:lnSpc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HClO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хлорноватистая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соль – гипохлорит),</a:t>
            </a:r>
          </a:p>
          <a:p>
            <a:pPr indent="450000" algn="just">
              <a:lnSpc>
                <a:spcPct val="85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– серная      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(соль – сульфат),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– сернистая 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(соль – сульфит),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Кислотные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гидроксиды взаимодействуют с щелочами образуя соль и воду.</a:t>
            </a:r>
          </a:p>
        </p:txBody>
      </p:sp>
      <p:pic>
        <p:nvPicPr>
          <p:cNvPr id="9218" name="Picture 2" descr="D:\диск D\01.03.16-домашние документы\Виртуальные лекции 2015\Химия\сложные в-ва\кислоты\17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63072"/>
            <a:ext cx="2242434" cy="2007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5830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07271" y="142852"/>
            <a:ext cx="6712094" cy="54072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Номенклатура оснований</a:t>
            </a:r>
            <a:endParaRPr lang="ru-RU" sz="3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8674" name="Picture 2" descr="Оксиды сложные вещества, состоящие из двух элементов, один из которых кислород со степенью окисления 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965" t="20705" r="6166" b="3524"/>
          <a:stretch>
            <a:fillRect/>
          </a:stretch>
        </p:blipFill>
        <p:spPr bwMode="auto">
          <a:xfrm>
            <a:off x="2571736" y="4591969"/>
            <a:ext cx="3357586" cy="212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07504" y="692696"/>
            <a:ext cx="8969434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названии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основания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ó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вного</a:t>
            </a:r>
            <a:r>
              <a:rPr lang="ru-RU" sz="27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амфотерного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гидроксида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на первом месте стоит слово «гидроксид», а затем – наименование металла в родительном падеже: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аОН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гидроксид натрия, М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гидроксид магния.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металл проявляет 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переменную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степень окисления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то её значение указывают римской цифрой в скобках. Например: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гидроксид железа(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(читается: «гидроксид железа два»),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гидроксид железа(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(читается: «гидроксид железа три»).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15206" y="5572140"/>
            <a:ext cx="137249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en-US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Picture 7" descr="D:\23.05.13-домашние документы\Виртуальные лекции 28.07.11\Химия\сложные в-ва\основания\Hydroxid_železitý.PNG"/>
          <p:cNvPicPr>
            <a:picLocks noChangeAspect="1" noChangeArrowheads="1"/>
          </p:cNvPicPr>
          <p:nvPr/>
        </p:nvPicPr>
        <p:blipFill>
          <a:blip r:embed="rId5" cstate="print"/>
          <a:srcRect l="3583" t="6224" r="3264" b="6638"/>
          <a:stretch>
            <a:fillRect/>
          </a:stretch>
        </p:blipFill>
        <p:spPr bwMode="auto">
          <a:xfrm rot="20404187">
            <a:off x="6081573" y="4556505"/>
            <a:ext cx="2587076" cy="92869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D:\23.05.13-домашние документы\Виртуальные лекции 28.07.11\Химия\сложные в-ва\основания\железа\korrozi.jpg"/>
          <p:cNvPicPr>
            <a:picLocks noChangeAspect="1" noChangeArrowheads="1"/>
          </p:cNvPicPr>
          <p:nvPr/>
        </p:nvPicPr>
        <p:blipFill>
          <a:blip r:embed="rId6" cstate="print"/>
          <a:srcRect l="14000" r="11750"/>
          <a:stretch>
            <a:fillRect/>
          </a:stretch>
        </p:blipFill>
        <p:spPr bwMode="auto">
          <a:xfrm>
            <a:off x="142844" y="4714884"/>
            <a:ext cx="848034" cy="183197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Прямоугольник 12"/>
          <p:cNvSpPr/>
          <p:nvPr/>
        </p:nvSpPr>
        <p:spPr>
          <a:xfrm>
            <a:off x="1000100" y="4809334"/>
            <a:ext cx="137249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en-US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00100" y="5880904"/>
            <a:ext cx="137249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ru-RU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10800000" flipV="1">
            <a:off x="785786" y="5286387"/>
            <a:ext cx="1428760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0800000" flipV="1">
            <a:off x="714348" y="6357958"/>
            <a:ext cx="1428760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57426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8939" y="334626"/>
            <a:ext cx="878687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</a:t>
            </a:r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числу гидроксид-ионов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формуле основания подразделяют на: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однокислотные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основания, в формулах которых указан один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гидроксид-ион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т. д.;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многокислотные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основания, в формулах которых указаны два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гидроксид-иона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более: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800" b="1" baseline="-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800" b="1" baseline="-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др.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 descr="D:\23.05.13-домашние документы\Виртуальные лекции 28.07.11\Химия\сложные в-ва\основания\натрия\2156751.png"/>
          <p:cNvPicPr>
            <a:picLocks noChangeAspect="1" noChangeArrowheads="1"/>
          </p:cNvPicPr>
          <p:nvPr/>
        </p:nvPicPr>
        <p:blipFill>
          <a:blip r:embed="rId3" cstate="print"/>
          <a:srcRect l="25850" r="35241" b="3753"/>
          <a:stretch>
            <a:fillRect/>
          </a:stretch>
        </p:blipFill>
        <p:spPr bwMode="auto">
          <a:xfrm>
            <a:off x="2214546" y="4000504"/>
            <a:ext cx="995459" cy="1643074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462" name="Picture 6" descr="D:\23.05.13-домашние документы\Виртуальные лекции 28.07.11\Химия\сложные в-ва\основания\натрия\1989 (1).jpg"/>
          <p:cNvPicPr>
            <a:picLocks noChangeAspect="1" noChangeArrowheads="1"/>
          </p:cNvPicPr>
          <p:nvPr/>
        </p:nvPicPr>
        <p:blipFill>
          <a:blip r:embed="rId4" cstate="print"/>
          <a:srcRect l="9015" t="13883" r="64423" b="8770"/>
          <a:stretch>
            <a:fillRect/>
          </a:stretch>
        </p:blipFill>
        <p:spPr bwMode="auto">
          <a:xfrm>
            <a:off x="428596" y="4000504"/>
            <a:ext cx="1000132" cy="2647443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463" name="Picture 7" descr="D:\23.05.13-домашние документы\Виртуальные лекции 28.07.11\Химия\сложные в-ва\основания\Hydroxid_železit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3583" t="6224" r="3264" b="6638"/>
          <a:stretch>
            <a:fillRect/>
          </a:stretch>
        </p:blipFill>
        <p:spPr bwMode="auto">
          <a:xfrm rot="21143366">
            <a:off x="5168712" y="3905353"/>
            <a:ext cx="3286148" cy="1179643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D:\23.05.13-домашние документы\Виртуальные лекции 28.07.11\Химия\сложные в-ва\основания\кальция\Calcium_hydroxid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5286388"/>
            <a:ext cx="1753566" cy="1385883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5" name="Прямоугольник 14"/>
          <p:cNvSpPr/>
          <p:nvPr/>
        </p:nvSpPr>
        <p:spPr>
          <a:xfrm>
            <a:off x="5803537" y="5715016"/>
            <a:ext cx="1411669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5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D:\23.05.13-домашние документы\Виртуальные лекции 28.07.11\Химия\сложные в-ва\основания\натрия\sodium_hydroxid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5919" y="5715016"/>
            <a:ext cx="1500198" cy="108238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6" name="Прямоугольник 15"/>
          <p:cNvSpPr/>
          <p:nvPr/>
        </p:nvSpPr>
        <p:spPr>
          <a:xfrm>
            <a:off x="3175535" y="6357958"/>
            <a:ext cx="896399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Picture 4" descr="http://kvartacosmetic.ru/files/Image/catalog/lesultan/novosti/Sodiumhydroxid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4000504"/>
            <a:ext cx="1470652" cy="2071702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92540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2" y="-13295"/>
            <a:ext cx="9145943" cy="4748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Ознакомление с образцами </a:t>
            </a:r>
            <a:r>
              <a:rPr lang="ru-RU" sz="29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гидроксидов</a:t>
            </a:r>
            <a:endParaRPr lang="ru-RU" sz="29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1406" y="2035134"/>
          <a:ext cx="9001156" cy="460857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00264"/>
                <a:gridCol w="2214546"/>
                <a:gridCol w="2857520"/>
                <a:gridCol w="1928826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kumimoji="0" lang="en-US" sz="24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LiOH</a:t>
                      </a:r>
                      <a:endParaRPr lang="ru-RU" sz="24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Гидроксид лития</a:t>
                      </a:r>
                      <a:endParaRPr lang="ru-RU" sz="24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Кристаллический   </a:t>
                      </a:r>
                      <a:endParaRPr lang="ru-RU" sz="24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ru-RU" sz="24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NaOH</a:t>
                      </a:r>
                      <a:endParaRPr lang="ru-RU" sz="24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vi-VN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Гидрокси́д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kumimoji="0" lang="ru-RU" sz="24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натрия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(каустическая </a:t>
                      </a:r>
                      <a:r>
                        <a:rPr kumimoji="0" lang="ru-RU" sz="24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сода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 каустик, едкий натр, едкая щёлочь</a:t>
                      </a: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24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Твёрдое</a:t>
                      </a:r>
                      <a:r>
                        <a:rPr kumimoji="0" lang="en-US" sz="24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вещество</a:t>
                      </a: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воздухе расплывается, так как притягивает влагу из воздуха</a:t>
                      </a: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24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Белый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KOH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Гидрокси́д ка́лия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4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калиевый щёлок</a:t>
                      </a:r>
                      <a:r>
                        <a:rPr lang="ru-RU" sz="24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24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Очень </a:t>
                      </a:r>
                      <a:r>
                        <a:rPr kumimoji="0" lang="ru-RU" sz="23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гигроскопичные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кристаллы, но гигроскопичность меньше, чем у </a:t>
                      </a:r>
                      <a:r>
                        <a:rPr lang="en-US" sz="2300" b="1" i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NaOH</a:t>
                      </a:r>
                      <a:endParaRPr lang="ru-RU" sz="23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ru-RU" sz="24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8436" name="Picture 4" descr="D:\23.05.13-домашние документы\Виртуальные лекции 28.07.11\Химия\сложные в-ва\основания\калия\Potassium_Hydroxide_Flakes_Koh__Caustic_Soda_Flakes.jpg"/>
          <p:cNvPicPr>
            <a:picLocks noChangeAspect="1" noChangeArrowheads="1"/>
          </p:cNvPicPr>
          <p:nvPr/>
        </p:nvPicPr>
        <p:blipFill>
          <a:blip r:embed="rId2" cstate="print"/>
          <a:srcRect l="3227" t="16715" r="5689" b="6730"/>
          <a:stretch>
            <a:fillRect/>
          </a:stretch>
        </p:blipFill>
        <p:spPr bwMode="auto">
          <a:xfrm>
            <a:off x="642910" y="1071546"/>
            <a:ext cx="1484668" cy="92290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8437" name="Picture 5" descr="D:\23.05.13-домашние документы\Виртуальные лекции 28.07.11\Химия\сложные в-ва\основания\натрия\62d9223491-materialy-dlya-tvorchestva-gidroksid-natriya-n9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5" y="785794"/>
            <a:ext cx="1071570" cy="1071570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438" name="Picture 6" descr="D:\23.05.13-домашние документы\Виртуальные лекции 28.07.11\Химия\сложные в-ва\основания\натрия\200px-SodiumHydrox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2883" y="857232"/>
            <a:ext cx="1373497" cy="109193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42844" y="357166"/>
            <a:ext cx="8858312" cy="79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Перепишите таблицу в тетрадь и</a:t>
            </a:r>
            <a:r>
              <a:rPr kumimoji="0" lang="ru-RU" sz="27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постарайтесь все запомнить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Литий гидроокись"/>
          <p:cNvPicPr>
            <a:picLocks noChangeAspect="1" noChangeArrowheads="1"/>
          </p:cNvPicPr>
          <p:nvPr/>
        </p:nvPicPr>
        <p:blipFill>
          <a:blip r:embed="rId5" cstate="print"/>
          <a:srcRect t="16250"/>
          <a:stretch>
            <a:fillRect/>
          </a:stretch>
        </p:blipFill>
        <p:spPr bwMode="auto">
          <a:xfrm>
            <a:off x="7500958" y="857232"/>
            <a:ext cx="1143008" cy="717951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3" name="Прямоугольник 12"/>
          <p:cNvSpPr/>
          <p:nvPr/>
        </p:nvSpPr>
        <p:spPr>
          <a:xfrm>
            <a:off x="7651824" y="1571612"/>
            <a:ext cx="91884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Li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33987" y="1500174"/>
            <a:ext cx="189507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r>
              <a:rPr lang="en-US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KOH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710617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06" y="2101996"/>
          <a:ext cx="9001156" cy="404164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43108"/>
                <a:gridCol w="2214610"/>
                <a:gridCol w="2643206"/>
                <a:gridCol w="2000232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Be(OH)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vi-VN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Гидрокси́д бери́ллия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Гелеобразное  вещество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Белый </a:t>
                      </a:r>
                      <a:r>
                        <a:rPr kumimoji="0" lang="ru-RU" sz="26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Mg(OH)</a:t>
                      </a:r>
                      <a:r>
                        <a:rPr kumimoji="0" lang="ru-RU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vi-VN" sz="2600" b="1" i="0" smtClean="0">
                          <a:solidFill>
                            <a:srgbClr val="252525"/>
                          </a:solidFill>
                          <a:latin typeface="Arial" pitchFamily="34" charset="0"/>
                          <a:cs typeface="Arial" pitchFamily="34" charset="0"/>
                        </a:rPr>
                        <a:t>Гидрокси́д ма́гния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</a:t>
                      </a:r>
                      <a:r>
                        <a:rPr kumimoji="0" lang="ru-RU" sz="2600" b="1" i="0" u="non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ристаллы</a:t>
                      </a:r>
                      <a:r>
                        <a:rPr kumimoji="0" lang="en-US" sz="2600" b="1" i="0" u="non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 гексагональной решёткой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ru-RU" sz="25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</a:t>
                      </a: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(OH)</a:t>
                      </a:r>
                      <a:r>
                        <a:rPr kumimoji="0" lang="ru-RU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Гидрокси́д</a:t>
                      </a: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ка́льция</a:t>
                      </a: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(гашёная известь или «</a:t>
                      </a:r>
                      <a:r>
                        <a:rPr kumimoji="0" lang="ru-RU" sz="26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пушонка</a:t>
                      </a: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Порошок  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Белый </a:t>
                      </a:r>
                      <a:r>
                        <a:rPr kumimoji="0" lang="ru-RU" sz="26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7410" name="Picture 2" descr="https://upload.wikimedia.org/wikipedia/commons/thumb/d/d1/BeOH.png/220px-BeOH.png"/>
          <p:cNvPicPr>
            <a:picLocks noChangeAspect="1" noChangeArrowheads="1"/>
          </p:cNvPicPr>
          <p:nvPr/>
        </p:nvPicPr>
        <p:blipFill>
          <a:blip r:embed="rId2" cstate="print"/>
          <a:srcRect l="30682" r="28409"/>
          <a:stretch>
            <a:fillRect/>
          </a:stretch>
        </p:blipFill>
        <p:spPr bwMode="auto">
          <a:xfrm>
            <a:off x="214282" y="71413"/>
            <a:ext cx="714380" cy="191293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1071538" y="1500174"/>
            <a:ext cx="1359668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err="1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400" b="1" baseline="-30000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2" name="Picture 4" descr="Calcium hydrox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3872" y="214290"/>
            <a:ext cx="1718128" cy="135732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2" name="Прямоугольник 11"/>
          <p:cNvSpPr/>
          <p:nvPr/>
        </p:nvSpPr>
        <p:spPr>
          <a:xfrm>
            <a:off x="3214678" y="1571612"/>
            <a:ext cx="136345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err="1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400" b="1" baseline="-30000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4" name="Picture 6" descr="https://upload.wikimedia.org/wikipedia/commons/0/03/Hydroxid_ho%C5%99e%C4%8Dnat%C3%BD.PNG"/>
          <p:cNvPicPr>
            <a:picLocks noChangeAspect="1" noChangeArrowheads="1"/>
          </p:cNvPicPr>
          <p:nvPr/>
        </p:nvPicPr>
        <p:blipFill>
          <a:blip r:embed="rId4" cstate="print"/>
          <a:srcRect l="5566" t="8333" b="8333"/>
          <a:stretch>
            <a:fillRect/>
          </a:stretch>
        </p:blipFill>
        <p:spPr bwMode="auto">
          <a:xfrm>
            <a:off x="5089307" y="523328"/>
            <a:ext cx="3525670" cy="749089"/>
          </a:xfrm>
          <a:prstGeom prst="roundRect">
            <a:avLst/>
          </a:prstGeom>
          <a:noFill/>
          <a:scene3d>
            <a:camera prst="perspectiveContrastingRightFacing"/>
            <a:lightRig rig="threePt" dir="t"/>
          </a:scene3d>
          <a:sp3d>
            <a:bevelT/>
          </a:sp3d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630556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06" y="2566048"/>
          <a:ext cx="9001156" cy="33680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43140"/>
                <a:gridCol w="2143140"/>
                <a:gridCol w="2714644"/>
                <a:gridCol w="2000232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B(OH)</a:t>
                      </a:r>
                      <a:r>
                        <a:rPr kumimoji="0" lang="ru-RU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точнее </a:t>
                      </a:r>
                      <a:r>
                        <a:rPr kumimoji="0" lang="en-US" sz="2600" b="1" i="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</a:t>
                      </a:r>
                      <a:r>
                        <a:rPr kumimoji="0" lang="en-US" sz="2600" b="1" i="0" kern="1200" baseline="-25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sz="2600" b="1" i="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BO</a:t>
                      </a:r>
                      <a:r>
                        <a:rPr kumimoji="0" lang="en-US" sz="2600" b="1" i="0" kern="1200" baseline="-25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vi-VN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Бо́рная </a:t>
                      </a:r>
                      <a:r>
                        <a:rPr kumimoji="0" lang="vi-VN" sz="2600" b="1" i="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кислота́</a:t>
                      </a:r>
                      <a:endParaRPr kumimoji="0" lang="en-US" sz="2600" b="1" i="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vi-VN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(ортоборная кислота)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Кристалличес-кое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вещество в виде чешуек без запаха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Al(OH)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vi-VN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Гидрокси́д алюми́ния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Студенистое вещество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Белый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Ga</a:t>
                      </a: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(OH)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Гидроксид галлия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Аморфное вещество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Белый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789624" y="1857364"/>
            <a:ext cx="1409361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en-US" sz="27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7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0354" name="Picture 2" descr="Boric ac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2972"/>
            <a:ext cx="1928826" cy="178416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00356" name="Picture 4" descr="https://upload.wikimedia.org/wikipedia/commons/thumb/7/79/Aluminum_hydroxide.JPG/220px-Aluminum_hydrox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14290"/>
            <a:ext cx="1837779" cy="207167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Прямоугольник 12"/>
          <p:cNvSpPr/>
          <p:nvPr/>
        </p:nvSpPr>
        <p:spPr>
          <a:xfrm>
            <a:off x="571472" y="857232"/>
            <a:ext cx="108908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400" b="1" baseline="-30000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</a:t>
            </a:r>
            <a:r>
              <a:rPr lang="ru-RU" sz="2400" b="1" baseline="-30000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0357" name="Picture 5" descr="D:\23.05.13-домашние документы\Виртуальные лекции 28.07.11\Химия\сложные в-ва\основания\алюминия\fimg920777_7_Gidroksid_alyuminiya.jpg"/>
          <p:cNvPicPr>
            <a:picLocks noChangeAspect="1" noChangeArrowheads="1"/>
          </p:cNvPicPr>
          <p:nvPr/>
        </p:nvPicPr>
        <p:blipFill>
          <a:blip r:embed="rId5" cstate="print"/>
          <a:srcRect l="2229" t="6578" r="2229" b="14473"/>
          <a:stretch>
            <a:fillRect/>
          </a:stretch>
        </p:blipFill>
        <p:spPr bwMode="auto">
          <a:xfrm>
            <a:off x="5143472" y="571480"/>
            <a:ext cx="4000528" cy="1000132"/>
          </a:xfrm>
          <a:prstGeom prst="roundRect">
            <a:avLst/>
          </a:prstGeom>
          <a:noFill/>
          <a:scene3d>
            <a:camera prst="isometricOffAxis1Right"/>
            <a:lightRig rig="threePt" dir="t"/>
          </a:scene3d>
          <a:sp3d>
            <a:bevelT/>
          </a:sp3d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374683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06" y="1071546"/>
          <a:ext cx="9001156" cy="202082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43140"/>
                <a:gridCol w="2143140"/>
                <a:gridCol w="2357454"/>
                <a:gridCol w="2357422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Fe(OH)</a:t>
                      </a:r>
                      <a:r>
                        <a:rPr kumimoji="0" lang="ru-RU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Гидроксид железа(</a:t>
                      </a: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Твердое вещество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Белый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Fe(OH)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Гидроксид железа(</a:t>
                      </a: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III)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Кристаллы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Красновато-коричневый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95233" name="Picture 1" descr="D:\23.05.13-домашние документы\Виртуальные лекции 28.07.11\Химия\сложные в-ва\основания\железа\Hydroxid_železitý.PNG"/>
          <p:cNvPicPr>
            <a:picLocks noChangeAspect="1" noChangeArrowheads="1"/>
          </p:cNvPicPr>
          <p:nvPr/>
        </p:nvPicPr>
        <p:blipFill>
          <a:blip r:embed="rId2" cstate="print"/>
          <a:srcRect l="2070" t="3112" r="2388" b="3526"/>
          <a:stretch>
            <a:fillRect/>
          </a:stretch>
        </p:blipFill>
        <p:spPr bwMode="auto">
          <a:xfrm>
            <a:off x="6786578" y="142852"/>
            <a:ext cx="2143139" cy="80367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5234" name="Picture 2" descr="D:\23.05.13-домашние документы\Виртуальные лекции 28.07.11\Химия\сложные в-ва\основания\железа\250px-Hydroxid_železnatý.PNG"/>
          <p:cNvPicPr>
            <a:picLocks noChangeAspect="1" noChangeArrowheads="1"/>
          </p:cNvPicPr>
          <p:nvPr/>
        </p:nvPicPr>
        <p:blipFill>
          <a:blip r:embed="rId3" cstate="print"/>
          <a:srcRect l="3000" t="9375" b="6249"/>
          <a:stretch>
            <a:fillRect/>
          </a:stretch>
        </p:blipFill>
        <p:spPr bwMode="auto">
          <a:xfrm rot="10800000">
            <a:off x="142844" y="142852"/>
            <a:ext cx="2407702" cy="67019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2500298" y="3357562"/>
            <a:ext cx="6500858" cy="303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Гидроксид железа (II)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чистый </a:t>
            </a:r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белый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нерастворимый в воде материал. Ионы Fe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2+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очень легко  </a:t>
            </a:r>
            <a:r>
              <a:rPr lang="ru-RU" sz="2500" b="1" u="sng" dirty="0" smtClean="0">
                <a:latin typeface="Arial" pitchFamily="34" charset="0"/>
                <a:cs typeface="Arial" pitchFamily="34" charset="0"/>
              </a:rPr>
              <a:t>окисляются кислородом воздуха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до ионов Fe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3+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в результате чего его </a:t>
            </a:r>
            <a:r>
              <a:rPr lang="ru-RU" sz="2500" b="1" u="sng" dirty="0" smtClean="0">
                <a:latin typeface="Arial" pitchFamily="34" charset="0"/>
                <a:cs typeface="Arial" pitchFamily="34" charset="0"/>
              </a:rPr>
              <a:t>цвет меняется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от </a:t>
            </a:r>
            <a:r>
              <a:rPr lang="ru-RU" sz="2500" b="1" u="sng" dirty="0" smtClean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зеленого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500" b="1" u="sng" dirty="0" smtClean="0">
                <a:solidFill>
                  <a:srgbClr val="878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серовато-зеленого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а затем до </a:t>
            </a:r>
            <a:r>
              <a:rPr lang="ru-RU" sz="250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коричневого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т.е. до гидроксида железа (III). Зеленое соединение содержит как ионы Fe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и Fe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3+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D:\23.05.13-домашние документы\Виртуальные лекции 28.07.11\Химия\сложные в-ва\основания\железа\korrozi.jpg"/>
          <p:cNvPicPr>
            <a:picLocks noChangeAspect="1" noChangeArrowheads="1"/>
          </p:cNvPicPr>
          <p:nvPr/>
        </p:nvPicPr>
        <p:blipFill>
          <a:blip r:embed="rId4" cstate="print"/>
          <a:srcRect l="14000" r="11750"/>
          <a:stretch>
            <a:fillRect/>
          </a:stretch>
        </p:blipFill>
        <p:spPr bwMode="auto">
          <a:xfrm>
            <a:off x="142844" y="4000504"/>
            <a:ext cx="848034" cy="183197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0" name="Прямая со стрелкой 9"/>
          <p:cNvCxnSpPr/>
          <p:nvPr/>
        </p:nvCxnSpPr>
        <p:spPr>
          <a:xfrm rot="10800000" flipV="1">
            <a:off x="857224" y="4500570"/>
            <a:ext cx="1428760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 flipV="1">
            <a:off x="785786" y="5643578"/>
            <a:ext cx="1428760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071538" y="4000504"/>
            <a:ext cx="137249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en-US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00100" y="5166524"/>
            <a:ext cx="137249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ru-RU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57379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836712"/>
            <a:ext cx="87154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0000"/>
              </a:lnSpc>
              <a:buClr>
                <a:srgbClr val="C00000"/>
              </a:buClr>
            </a:pPr>
            <a:r>
              <a:rPr lang="ru-RU" sz="25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5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Классификация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неорганических соединений.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Классы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неорганических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соединений.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Простые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вещества.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Двухэлементные (бинарные)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соединения.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Оксиды.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Галогениды.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Другие двухэлементные (бинарные)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соединения.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Многоэлементные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соединения.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Гидроксиды.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Соли.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3" action="ppaction://hlinksldjump"/>
              </a:rPr>
              <a:t>Проверим, как Вы поняли и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3" action="ppaction://hlinksldjump"/>
              </a:rPr>
              <a:t>запомнили пройденный материал.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Металлы и неметаллы.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Практическая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работа №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5 (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  <a:hlinkClick r:id="rId15" action="ppaction://hlinksldjump"/>
              </a:rPr>
              <a:t>Естествознание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)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«Металлы».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Практическая работа № 6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(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  <a:hlinkClick r:id="rId16" action="ppaction://hlinksldjump"/>
              </a:rPr>
              <a:t>Естествознание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) «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Неметаллы».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Лабораторная работа № 1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(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  <a:hlinkClick r:id="rId17" action="ppaction://hlinksldjump"/>
              </a:rPr>
              <a:t>Естествознание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) «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Химические свойства металлов  и неметаллов».</a:t>
            </a:r>
            <a:r>
              <a:rPr lang="ru-RU" sz="25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Практическая работа № 5 (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  <a:hlinkClick r:id="rId18" action="ppaction://hlinksldjump"/>
              </a:rPr>
              <a:t>Химия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) «Проведение качественных реакций с оксидами и </a:t>
            </a:r>
            <a:r>
              <a:rPr lang="ru-RU" sz="25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гидроксидами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 элементов </a:t>
            </a:r>
            <a:r>
              <a:rPr lang="en-US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III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 группы».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9" action="ppaction://hlinksldjump"/>
              </a:rPr>
              <a:t>Практическая работа № 7 (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  <a:hlinkClick r:id="rId19" action="ppaction://hlinksldjump"/>
              </a:rPr>
              <a:t>Химия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9" action="ppaction://hlinksldjump"/>
              </a:rPr>
              <a:t>) «Реакция замещения меди железом в растворе медного купороса».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  <a:hlinkClick r:id="rId20" action="ppaction://hlinksldjump"/>
              </a:rPr>
              <a:t>Материал для подготовки к </a:t>
            </a:r>
            <a:r>
              <a:rPr lang="ru-RU" sz="2500" b="1" dirty="0" smtClean="0">
                <a:latin typeface="Arial" pitchFamily="34" charset="0"/>
                <a:cs typeface="Arial" pitchFamily="34" charset="0"/>
                <a:hlinkClick r:id="rId20" action="ppaction://hlinksldjump"/>
              </a:rPr>
              <a:t>опросу.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Использованные источники.</a:t>
            </a:r>
            <a:endParaRPr lang="ru-RU" sz="25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06" y="214116"/>
          <a:ext cx="9001156" cy="235762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43140"/>
                <a:gridCol w="2143140"/>
                <a:gridCol w="2643206"/>
                <a:gridCol w="2071670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Ni(OH)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Гидроксид никеля (</a:t>
                      </a: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Кристаллы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Светло-зелёный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Ni(OH)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Гидроксид никеля (</a:t>
                      </a: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III)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Две полиморфные модификации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Черный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42844" y="2860699"/>
            <a:ext cx="8858312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en-US" sz="27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http://www.xumuk.ru/encyklopedia/2/2879.html</a:t>
            </a:r>
            <a:endParaRPr lang="ru-RU" sz="27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Индивидуальность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Ni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нельзя считать доказанной, поскольку выделенное соединение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Ni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(III) из щелочного раствора идентифицировались либо как двойные оксиды MNiO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либо как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гидроксидоксид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NiO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(OH).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09334" y="6215082"/>
            <a:ext cx="131959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Ni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en-US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D:\23.05.13-домашние документы\Виртуальные лекции 28.07.11\Химия\сложные в-ва\основания\никеля\NiOH2.gif"/>
          <p:cNvPicPr>
            <a:picLocks noChangeAspect="1" noChangeArrowheads="1"/>
          </p:cNvPicPr>
          <p:nvPr/>
        </p:nvPicPr>
        <p:blipFill>
          <a:blip r:embed="rId2" cstate="print"/>
          <a:srcRect l="3676" r="4411" b="4593"/>
          <a:stretch>
            <a:fillRect/>
          </a:stretch>
        </p:blipFill>
        <p:spPr bwMode="auto">
          <a:xfrm>
            <a:off x="714348" y="5214950"/>
            <a:ext cx="642942" cy="150019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D:\23.05.13-домашние документы\Виртуальные лекции 28.07.11\Химия\сложные в-ва\основания\никеля\Гидроксид никеля(II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18395">
            <a:off x="3132861" y="5533311"/>
            <a:ext cx="3430164" cy="943295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681784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5084" y="44624"/>
            <a:ext cx="892584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 оснований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l="9785" t="6667" r="5413"/>
          <a:stretch>
            <a:fillRect/>
          </a:stretch>
        </p:blipFill>
        <p:spPr bwMode="auto">
          <a:xfrm>
            <a:off x="2987824" y="4619987"/>
            <a:ext cx="2690548" cy="217313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29970971"/>
              </p:ext>
            </p:extLst>
          </p:nvPr>
        </p:nvGraphicFramePr>
        <p:xfrm>
          <a:off x="205006" y="2780928"/>
          <a:ext cx="8699559" cy="18105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205021"/>
                <a:gridCol w="5494538"/>
              </a:tblGrid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+mn-lt"/>
                          <a:ea typeface="Times New Roman"/>
                          <a:cs typeface="Times New Roman"/>
                        </a:rPr>
                        <a:t>Индикатор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smtClean="0"/>
                        <a:t>Цвет индикатора в растворах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щелочей (щелочная среда)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Фенолфталеин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Малиновый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66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Метилоранж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Жёлтый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Лакмус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Синий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3366FF"/>
                    </a:solidFill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5084" y="692696"/>
            <a:ext cx="8819404" cy="202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Химические свойства оснований с точки зрения теории электролитической диссоциации обусловлены наличием в их растворах избытка свободных гидроксид– ионов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Изменение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цвета индикаторов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="" xmlns:p14="http://schemas.microsoft.com/office/powerpoint/2010/main" val="625329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819404" cy="5517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Взаимодействие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 кислотами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образова-нием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воды (реакция нейтрализации):</a:t>
            </a:r>
          </a:p>
          <a:p>
            <a:pPr>
              <a:lnSpc>
                <a:spcPct val="85000"/>
              </a:lnSpc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→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    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lnSpc>
                <a:spcPct val="75000"/>
              </a:lnSpc>
            </a:pPr>
            <a:r>
              <a:rPr lang="en-US" sz="23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гидроксид             серная                сульфат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натрия                 кислота                натрия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растворимое)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+      2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→   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    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75000"/>
              </a:lnSpc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гидроксид 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соляная            хлорид 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меди (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   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кислота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меди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(нерастворимое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indent="450000">
              <a:lnSpc>
                <a:spcPct val="85000"/>
              </a:lnSpc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450000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Взаимодействие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 кислотными оксидами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2400" b="1" dirty="0"/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+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→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гидроксид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оксид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сульфат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серы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VI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300" b="1" dirty="0">
                <a:latin typeface="Arial" pitchFamily="34" charset="0"/>
                <a:cs typeface="Arial" pitchFamily="34" charset="0"/>
              </a:rPr>
              <a:t>  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5939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454820" y="13156"/>
            <a:ext cx="23435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047447" y="5752796"/>
            <a:ext cx="2840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89210"/>
            <a:ext cx="8856984" cy="602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4. Взаимодействие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амфотерными оксидами и</a:t>
            </a:r>
            <a:r>
              <a:rPr lang="ru-RU" sz="28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гидроксидами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 плавлении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2NaOH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2NaAlO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гидроксид 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метаалюминат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натрия               алюминия                 натрия 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Al(OH)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NaAlO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2H</a:t>
            </a:r>
            <a:r>
              <a:rPr lang="en-US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гидроксид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метаалюминат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натрия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алюминия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</a:t>
            </a:r>
            <a:endParaRPr lang="ru-RU" sz="23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291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291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 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en-US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растворе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2NaOH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3H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2Na[Al(OH)</a:t>
            </a:r>
            <a:r>
              <a:rPr lang="en-US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],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гидроксид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300" b="1" u="sng" dirty="0" err="1" smtClean="0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алюминат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алюминия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Al(OH)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Na[Al(OH)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].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гидроксид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300" b="1" u="sng" dirty="0" err="1" smtClean="0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алюминат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алюминия        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</a:t>
            </a:r>
            <a:endParaRPr lang="ru-RU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329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44624"/>
            <a:ext cx="8856984" cy="6444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5. Взаимодействие с некоторыми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простыми веществами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(амфотерными металлами, кремнием и другими):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Na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гидроксид          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300" b="1" u="sng" dirty="0" err="1" smtClean="0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цинкат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натрия                           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2NaOH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 Si + 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→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+ 2H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гидроксид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    силикат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натрия                  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6. Взаимодействие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растворов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щелочей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растворимыми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солями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образованием осадков: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2NaOH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Cu(OH)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гидроксид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сульфат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сульфат           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натрия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меди 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меди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Ba(OH)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2KOH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гидроксид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сульфат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сульфа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т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гидроксид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бария                   калия                  бария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калия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7477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36426"/>
            <a:ext cx="885698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Малорастворимые и нерастворимые основания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разлагаются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нагревании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→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+ 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гидроксид      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            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кальция        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кальция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→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CuO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7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голубой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цвет     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 черный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цвет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гидроксид 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            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меди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меди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60913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9372" y="331021"/>
            <a:ext cx="8662891" cy="626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Амфотерные гидроксиды</a:t>
            </a:r>
            <a:r>
              <a:rPr lang="ru-RU" sz="2700" b="1" dirty="0"/>
              <a:t> 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проявляют свойства оснований и кислот, поэтому взаимодействуют как с кислотами, так и с основаниями.</a:t>
            </a:r>
          </a:p>
          <a:p>
            <a:pPr indent="450000" algn="just">
              <a:lnSpc>
                <a:spcPct val="85000"/>
              </a:lnSpc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Взаимодействие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 кислотами 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образованием соли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и воды: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Zn(OH)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гидроксид               серная             сульфат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цинка                     кислота              цинка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442913" algn="just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Взаимодействие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растворами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 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Al(OH)</a:t>
            </a:r>
            <a:r>
              <a:rPr lang="en-US" sz="27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Na[Al(OH)</a:t>
            </a:r>
            <a:r>
              <a:rPr lang="en-US" sz="27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].</a:t>
            </a:r>
            <a:endParaRPr lang="en-US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 гидроксид          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300" b="1" u="sng" dirty="0" err="1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алюминат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    натрия             алюминия                        натрия </a:t>
            </a:r>
            <a:endParaRPr lang="ru-RU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расплавами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щелочей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 образованием соли и воды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Al(OH)</a:t>
            </a:r>
            <a:r>
              <a:rPr lang="en-US" sz="27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NaAlO</a:t>
            </a:r>
            <a:r>
              <a:rPr lang="en-US" sz="27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2H</a:t>
            </a:r>
            <a:r>
              <a:rPr lang="en-US" sz="27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O.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гидроксид 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метаалюминат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     натрия         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алюминия                    натрия </a:t>
            </a:r>
            <a:endParaRPr lang="ru-RU" sz="20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98524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9372" y="332656"/>
            <a:ext cx="8662891" cy="294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Взаимодействие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 кислотными и основными оксидами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42913" algn="just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2Fe(OH)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гидроксид           оксид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сульфат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железа (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серы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VI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железа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2Fe(OH)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2NaFeO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гидроксид             оксид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метаферат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железа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натрия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300" b="1" dirty="0"/>
          </a:p>
        </p:txBody>
      </p:sp>
    </p:spTree>
    <p:extLst>
      <p:ext uri="{BB962C8B-B14F-4D97-AF65-F5344CB8AC3E}">
        <p14:creationId xmlns="" xmlns:p14="http://schemas.microsoft.com/office/powerpoint/2010/main" val="1690090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24359105"/>
              </p:ext>
            </p:extLst>
          </p:nvPr>
        </p:nvGraphicFramePr>
        <p:xfrm>
          <a:off x="179514" y="188640"/>
          <a:ext cx="8784975" cy="444398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44214"/>
                <a:gridCol w="1584176"/>
                <a:gridCol w="2952328"/>
                <a:gridCol w="2304257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Амфотерный гидроксид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Название 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600" b="1" dirty="0">
                          <a:effectLst/>
                        </a:rPr>
                        <a:t>как основание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как кислота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кислоты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соли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Zn</a:t>
                      </a:r>
                      <a:r>
                        <a:rPr lang="ru-RU" sz="2700" b="1" dirty="0">
                          <a:effectLst/>
                        </a:rPr>
                        <a:t>(</a:t>
                      </a:r>
                      <a:r>
                        <a:rPr lang="en-US" sz="2700" b="1" dirty="0">
                          <a:effectLst/>
                        </a:rPr>
                        <a:t>OH</a:t>
                      </a:r>
                      <a:r>
                        <a:rPr lang="ru-RU" sz="2700" b="1" dirty="0">
                          <a:effectLst/>
                        </a:rPr>
                        <a:t>)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r>
                        <a:rPr lang="en-US" sz="2700" b="1" dirty="0" err="1">
                          <a:effectLst/>
                        </a:rPr>
                        <a:t>ZnO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цинковая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>
                          <a:effectLst/>
                        </a:rPr>
                        <a:t>цинкат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Al(OH)</a:t>
                      </a:r>
                      <a:r>
                        <a:rPr lang="en-US" sz="2700" b="1" baseline="-25000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HAlO</a:t>
                      </a:r>
                      <a:r>
                        <a:rPr lang="en-US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 smtClean="0">
                          <a:effectLst/>
                        </a:rPr>
                        <a:t>метаалюминие-вая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 smtClean="0">
                          <a:effectLst/>
                        </a:rPr>
                        <a:t>метаалюми-нат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ru-RU" sz="2700" b="1" baseline="-25000" dirty="0">
                          <a:effectLst/>
                        </a:rPr>
                        <a:t>3</a:t>
                      </a:r>
                      <a:r>
                        <a:rPr lang="en-US" sz="2700" b="1" dirty="0" err="1">
                          <a:effectLst/>
                        </a:rPr>
                        <a:t>AlO</a:t>
                      </a:r>
                      <a:r>
                        <a:rPr lang="ru-RU" sz="2700" b="1" baseline="-25000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 smtClean="0">
                          <a:effectLst/>
                        </a:rPr>
                        <a:t>ортоалюминие-вая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 smtClean="0">
                          <a:effectLst/>
                        </a:rPr>
                        <a:t>ортоалюми-нат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Cr</a:t>
                      </a:r>
                      <a:r>
                        <a:rPr lang="ru-RU" sz="2700" b="1" dirty="0">
                          <a:effectLst/>
                        </a:rPr>
                        <a:t>(</a:t>
                      </a:r>
                      <a:r>
                        <a:rPr lang="en-US" sz="2700" b="1" dirty="0">
                          <a:effectLst/>
                        </a:rPr>
                        <a:t>OH</a:t>
                      </a:r>
                      <a:r>
                        <a:rPr lang="ru-RU" sz="2700" b="1" dirty="0">
                          <a:effectLst/>
                        </a:rPr>
                        <a:t>)</a:t>
                      </a:r>
                      <a:r>
                        <a:rPr lang="ru-RU" sz="2700" b="1" baseline="-25000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 err="1">
                          <a:effectLst/>
                        </a:rPr>
                        <a:t>HCrO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>
                          <a:effectLst/>
                        </a:rPr>
                        <a:t>метахромистая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>
                          <a:effectLst/>
                        </a:rPr>
                        <a:t>метахромит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>
                          <a:effectLst/>
                        </a:rPr>
                        <a:t>H</a:t>
                      </a:r>
                      <a:r>
                        <a:rPr lang="ru-RU" sz="2700" b="1" baseline="-25000">
                          <a:effectLst/>
                        </a:rPr>
                        <a:t>3</a:t>
                      </a:r>
                      <a:r>
                        <a:rPr lang="en-US" sz="2700" b="1">
                          <a:effectLst/>
                        </a:rPr>
                        <a:t>CrO</a:t>
                      </a:r>
                      <a:r>
                        <a:rPr lang="ru-RU" sz="2700" b="1" baseline="-25000">
                          <a:effectLst/>
                        </a:rPr>
                        <a:t>3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>
                          <a:effectLst/>
                        </a:rPr>
                        <a:t>ортохромистая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>
                          <a:effectLst/>
                        </a:rPr>
                        <a:t>ортохромит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Be(OH)</a:t>
                      </a:r>
                      <a:r>
                        <a:rPr lang="en-US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en-US" sz="2700" b="1" baseline="-25000" dirty="0">
                          <a:effectLst/>
                        </a:rPr>
                        <a:t>2</a:t>
                      </a:r>
                      <a:r>
                        <a:rPr lang="en-US" sz="2700" b="1" dirty="0">
                          <a:effectLst/>
                        </a:rPr>
                        <a:t>BeO</a:t>
                      </a:r>
                      <a:r>
                        <a:rPr lang="en-US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бериллиевая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>
                          <a:effectLst/>
                        </a:rPr>
                        <a:t>бериллат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D:\23.05.13-домашние документы\Виртуальные лекции 28.07.11\Химия\сложные в-ва\основания\алюминия\fimg920777_7_Gidroksid_alyumini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229" t="6578" r="2229" b="14473"/>
          <a:stretch>
            <a:fillRect/>
          </a:stretch>
        </p:blipFill>
        <p:spPr bwMode="auto">
          <a:xfrm rot="19829441">
            <a:off x="-191069" y="5337355"/>
            <a:ext cx="3202560" cy="80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" name="Picture 1" descr="D:\диск D\01.03.16-домашние документы\Виртуальные лекции 2015\Химия\сложные в-ва\основания\BeOH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769" r="23306"/>
          <a:stretch/>
        </p:blipFill>
        <p:spPr bwMode="auto">
          <a:xfrm>
            <a:off x="5988610" y="4545136"/>
            <a:ext cx="815638" cy="1826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6371366"/>
            <a:ext cx="1518364" cy="4247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  <a:tabLst>
                <a:tab pos="2637155" algn="ctr"/>
                <a:tab pos="5274310" algn="r"/>
                <a:tab pos="449580" algn="l"/>
              </a:tabLst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Be(OH)</a:t>
            </a:r>
            <a:r>
              <a:rPr lang="en-US" sz="2400" b="1" baseline="-2500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2" name="Picture 2" descr="http://internat.msu.ru/wp-content/uploads/CrOH3-2012-2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679133"/>
            <a:ext cx="952560" cy="1558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355976" y="6125220"/>
            <a:ext cx="1449435" cy="4247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  <a:tabLst>
                <a:tab pos="2637155" algn="ctr"/>
                <a:tab pos="5274310" algn="r"/>
                <a:tab pos="449580" algn="l"/>
              </a:tabLst>
            </a:pPr>
            <a:r>
              <a:rPr lang="en-US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Cr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en-US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OH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2400" b="1" baseline="-25000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3</a:t>
            </a:r>
            <a:endParaRPr lang="ru-RU" sz="2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</a:endParaRPr>
          </a:p>
        </p:txBody>
      </p:sp>
      <p:pic>
        <p:nvPicPr>
          <p:cNvPr id="3074" name="Picture 2" descr="D:\диск D\01.03.16-домашние документы\Виртуальные лекции 2015\Химия\сложные в-ва\основания\ZnOH2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79133"/>
            <a:ext cx="878527" cy="1841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31905" y="6412916"/>
            <a:ext cx="1502334" cy="4247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  <a:tabLst>
                <a:tab pos="2637155" algn="ctr"/>
                <a:tab pos="5274310" algn="r"/>
                <a:tab pos="449580" algn="l"/>
              </a:tabLst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Zn</a:t>
            </a:r>
            <a:r>
              <a:rPr lang="ru-RU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OH</a:t>
            </a:r>
            <a:r>
              <a:rPr lang="ru-RU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2400" b="1" baseline="-2500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ru-RU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24258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642918"/>
            <a:ext cx="8858312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По содержанию атомов кислорода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молекуле кислоты подразделяют на: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бескислородные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кислоты, молекулы которых не содержат атомов кислорода: НС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НВ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т.д.;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кислородсодержащие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кислоты, молекулы которых содержат атомы кислорода: Н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т. д.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По числу атомов водорода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молекуле кислоты под­разделяют на: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одноосновные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кислоты, молекулы которых содержат один атом водорода: НС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НВ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многоосновные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кислоты, молекулы которых содержат два и более атомов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двух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основная             </a:t>
            </a:r>
            <a:r>
              <a:rPr lang="ru-RU" sz="27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трёх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основная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98750" y="71414"/>
            <a:ext cx="5508304" cy="5632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Классификация кислот</a:t>
            </a:r>
            <a:endParaRPr lang="ru-RU" sz="3600" b="1" dirty="0" smtClean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99656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12798"/>
            <a:ext cx="8928992" cy="8679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Классификация неорганических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соединений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2132856"/>
            <a:ext cx="3960440" cy="28500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u="sng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Простые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вещества, состоящие из атомов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одного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элемента (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4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Fe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); </a:t>
            </a:r>
            <a:r>
              <a:rPr lang="ru-RU" sz="24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названия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обычно </a:t>
            </a:r>
            <a:r>
              <a:rPr lang="ru-RU" sz="2400" b="1" u="sng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совпадают с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названиями химических элементов, атомами которых они образованы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8C160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" descr="D:\23.05.13-домашние документы\Виртуальные лекции 28.07.11\Химия\сложные в-ва\g1_1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602" t="56297" b="10848"/>
          <a:stretch/>
        </p:blipFill>
        <p:spPr bwMode="auto">
          <a:xfrm>
            <a:off x="4211960" y="3213515"/>
            <a:ext cx="4860032" cy="1833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1589694" y="1160929"/>
            <a:ext cx="6008376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Неорганические вещества</a:t>
            </a:r>
            <a:endParaRPr lang="ru-RU" sz="3000" dirty="0">
              <a:solidFill>
                <a:srgbClr val="8C160A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44008" y="2132856"/>
            <a:ext cx="4320480" cy="1052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u="sng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Сложные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вещества, состоящие из атомов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двух и более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8C160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элементов</a:t>
            </a:r>
            <a:endParaRPr lang="ru-RU" sz="2600" dirty="0">
              <a:solidFill>
                <a:srgbClr val="8C160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44008" y="2060848"/>
            <a:ext cx="4320480" cy="115266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79512" y="2060310"/>
            <a:ext cx="3960440" cy="292255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589694" y="1124744"/>
            <a:ext cx="6008376" cy="62636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2639260" y="1751112"/>
            <a:ext cx="210286" cy="344280"/>
          </a:xfrm>
          <a:prstGeom prst="downArrow">
            <a:avLst/>
          </a:prstGeom>
          <a:solidFill>
            <a:srgbClr val="FFC000"/>
          </a:solidFill>
          <a:ln w="5715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6084168" y="1772816"/>
            <a:ext cx="210286" cy="344280"/>
          </a:xfrm>
          <a:prstGeom prst="downArrow">
            <a:avLst/>
          </a:prstGeom>
          <a:solidFill>
            <a:srgbClr val="FFC000"/>
          </a:solidFill>
          <a:ln w="5715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84271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1090" y="506255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67606" y="116632"/>
            <a:ext cx="5926622" cy="54636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Номенклатура кислот</a:t>
            </a:r>
            <a:endParaRPr lang="ru-RU" sz="3600" b="1" dirty="0" smtClean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692696"/>
            <a:ext cx="885831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Бескислородные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кислоты.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 названию элемента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который образует кислоту,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прибавляют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соединительную гласную «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 и слова – «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...водородная кислота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Например: Н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фтороводородная кислота,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сероводородная кислота.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Кислородсодержащие кислоты.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 русскому названию кислотообразующего элемента добавляют различные суффиксы. Элемент, атомы которого вместе с атомами водорода и кислорода образуют молекулу кислородсодержащей кислоты, называют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кислотообразующим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/>
          </a:p>
        </p:txBody>
      </p:sp>
      <p:pic>
        <p:nvPicPr>
          <p:cNvPr id="97283" name="Picture 3" descr="Hydrogen fluoride.JPG"/>
          <p:cNvPicPr>
            <a:picLocks noChangeAspect="1" noChangeArrowheads="1"/>
          </p:cNvPicPr>
          <p:nvPr/>
        </p:nvPicPr>
        <p:blipFill>
          <a:blip r:embed="rId3" cstate="print"/>
          <a:srcRect l="14944" t="3705" r="20296" b="11110"/>
          <a:stretch>
            <a:fillRect/>
          </a:stretch>
        </p:blipFill>
        <p:spPr bwMode="auto">
          <a:xfrm>
            <a:off x="4500562" y="5429264"/>
            <a:ext cx="726804" cy="12858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7285" name="Picture 5" descr="Плавиковая кисло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6286520"/>
            <a:ext cx="952500" cy="447675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88694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406" y="296964"/>
            <a:ext cx="8929750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кислотообразующий элемент проявляет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максимальную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степень окисления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(напомним, что она соответствует номеру группы), то к названию элемента прибавляют «...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кислота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+5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азот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кислота.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степень окисления элемента </a:t>
            </a:r>
            <a:r>
              <a:rPr lang="ru-RU" sz="27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ниже максимальной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 прибавляют «...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истая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кислота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+ 1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азот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истая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кислота.</a:t>
            </a:r>
            <a:endParaRPr lang="ru-RU" sz="2700" b="1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l="46634" r="26957"/>
          <a:stretch/>
        </p:blipFill>
        <p:spPr bwMode="auto">
          <a:xfrm>
            <a:off x="3664901" y="3288985"/>
            <a:ext cx="1742759" cy="342330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4457260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44624"/>
            <a:ext cx="8858312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Некоторые элементы в одной и той же степени окисления образуют несколько кислородсодержащих кислот. Тогда к названию кислоты, содержащей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наибольшее число атомов кислорода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добавляют приставку «</a:t>
            </a:r>
            <a:r>
              <a:rPr lang="ru-RU" sz="27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орто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+5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орто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фосфорная кислота,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 к названию кислоты, содержащей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наименьшее число атомов кислорода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приставку «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7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7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фосфорная кислота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D:\23.05.13-домашние документы\Виртуальные лекции 28.07.11\Химия\сложные в-ва\кислоты\фосфорная\ortofosf_kislota1.jpg"/>
          <p:cNvPicPr>
            <a:picLocks noChangeAspect="1" noChangeArrowheads="1"/>
          </p:cNvPicPr>
          <p:nvPr/>
        </p:nvPicPr>
        <p:blipFill>
          <a:blip r:embed="rId3" cstate="print"/>
          <a:srcRect l="20000" r="16667"/>
          <a:stretch>
            <a:fillRect/>
          </a:stretch>
        </p:blipFill>
        <p:spPr bwMode="auto">
          <a:xfrm>
            <a:off x="5286380" y="4376111"/>
            <a:ext cx="1357322" cy="2196161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43" name="Picture 3" descr="D:\23.05.13-домашние документы\Виртуальные лекции 28.07.11\Химия\сложные в-ва\кислоты\фосфорная\170920.jpeg"/>
          <p:cNvPicPr>
            <a:picLocks noChangeAspect="1" noChangeArrowheads="1"/>
          </p:cNvPicPr>
          <p:nvPr/>
        </p:nvPicPr>
        <p:blipFill>
          <a:blip r:embed="rId4" cstate="print"/>
          <a:srcRect l="33750" t="17500" r="35000" b="18750"/>
          <a:stretch>
            <a:fillRect/>
          </a:stretch>
        </p:blipFill>
        <p:spPr bwMode="auto">
          <a:xfrm>
            <a:off x="1428728" y="3857628"/>
            <a:ext cx="1330708" cy="271464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624526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5866519"/>
              </p:ext>
            </p:extLst>
          </p:nvPr>
        </p:nvGraphicFramePr>
        <p:xfrm>
          <a:off x="0" y="580224"/>
          <a:ext cx="9001156" cy="565708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669569"/>
                <a:gridCol w="2859765"/>
                <a:gridCol w="1931173"/>
                <a:gridCol w="2540649"/>
              </a:tblGrid>
              <a:tr h="4369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/>
                        <a:t>Формула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/>
                        <a:t>и сила  </a:t>
                      </a:r>
                      <a:r>
                        <a:rPr lang="ru-RU" sz="2400" b="1" dirty="0"/>
                        <a:t>кислоты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Название кислоты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Формула кислотного остатка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Название кислотного остатка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339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smtClean="0"/>
                        <a:t>HF</a:t>
                      </a:r>
                      <a:r>
                        <a:rPr lang="ru-RU" sz="2500" b="1" dirty="0" smtClean="0"/>
                        <a:t> </a:t>
                      </a:r>
                      <a:r>
                        <a:rPr lang="ru-RU" sz="2300" b="1" dirty="0" smtClean="0"/>
                        <a:t>средней силы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Фторо</a:t>
                      </a:r>
                      <a:r>
                        <a:rPr lang="ru-RU" sz="23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r>
                        <a:rPr lang="ru-RU" sz="2300" b="1" dirty="0"/>
                        <a:t> </a:t>
                      </a:r>
                      <a:r>
                        <a:rPr lang="ru-RU" sz="2500" b="1" dirty="0"/>
                        <a:t> (плавиковая)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F 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Фтор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339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err="1" smtClean="0"/>
                        <a:t>HCl</a:t>
                      </a:r>
                      <a:r>
                        <a:rPr lang="ru-RU" sz="2500" b="1" dirty="0" smtClean="0"/>
                        <a:t> </a:t>
                      </a:r>
                      <a:r>
                        <a:rPr lang="ru-RU" sz="2300" b="1" dirty="0" smtClean="0"/>
                        <a:t>сильная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/>
                        <a:t>Хлоро</a:t>
                      </a:r>
                      <a:r>
                        <a:rPr lang="ru-RU" sz="2300" b="1" u="sng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500" b="1" dirty="0"/>
                        <a:t>(соляная)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C l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Хлор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err="1" smtClean="0"/>
                        <a:t>HBr</a:t>
                      </a:r>
                      <a:r>
                        <a:rPr lang="ru-RU" sz="2500" b="1" dirty="0" smtClean="0"/>
                        <a:t> </a:t>
                      </a:r>
                      <a:r>
                        <a:rPr lang="ru-RU" sz="2300" b="1" dirty="0" smtClean="0"/>
                        <a:t>сильная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/>
                        <a:t>Бромо</a:t>
                      </a:r>
                      <a:r>
                        <a:rPr lang="ru-RU" sz="2300" b="1" u="sng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endParaRPr lang="ru-RU" sz="23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Br 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Бром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smtClean="0"/>
                        <a:t>HI</a:t>
                      </a:r>
                      <a:r>
                        <a:rPr lang="ru-RU" sz="2500" b="1" dirty="0" smtClean="0"/>
                        <a:t> </a:t>
                      </a:r>
                      <a:r>
                        <a:rPr lang="ru-RU" sz="2300" b="1" dirty="0" smtClean="0"/>
                        <a:t>сильная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/>
                        <a:t>Иодо</a:t>
                      </a:r>
                      <a:r>
                        <a:rPr lang="ru-RU" sz="2300" b="1" u="sng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endParaRPr lang="ru-RU" sz="23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I 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Иод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Н</a:t>
                      </a:r>
                      <a:r>
                        <a:rPr lang="ru-RU" sz="2500" b="1" baseline="-25000" dirty="0"/>
                        <a:t>2</a:t>
                      </a:r>
                      <a:r>
                        <a:rPr lang="en-US" sz="2500" b="1" dirty="0" smtClean="0"/>
                        <a:t>S</a:t>
                      </a:r>
                      <a:r>
                        <a:rPr lang="ru-RU" sz="2500" b="1" dirty="0" smtClean="0"/>
                        <a:t> </a:t>
                      </a:r>
                      <a:r>
                        <a:rPr lang="ru-RU" sz="2300" b="1" dirty="0" smtClean="0"/>
                        <a:t>слабая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Серо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500" b="1" dirty="0"/>
                        <a:t>S 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500" b="1" dirty="0"/>
                        <a:t>сульф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 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S </a:t>
                      </a:r>
                      <a:r>
                        <a:rPr lang="en-US" sz="2500" b="1" baseline="30000" dirty="0"/>
                        <a:t>2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Сульф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/>
                        <a:t>Н</a:t>
                      </a:r>
                      <a:r>
                        <a:rPr lang="ru-RU" sz="2500" b="1" baseline="-25000" dirty="0"/>
                        <a:t>2</a:t>
                      </a:r>
                      <a:r>
                        <a:rPr lang="en-US" sz="2500" b="1" dirty="0"/>
                        <a:t>SO</a:t>
                      </a:r>
                      <a:r>
                        <a:rPr lang="ru-RU" sz="2500" b="1" baseline="-25000" dirty="0" smtClean="0"/>
                        <a:t>3  </a:t>
                      </a:r>
                      <a:r>
                        <a:rPr lang="ru-RU" sz="2300" b="1" dirty="0" smtClean="0"/>
                        <a:t>слабая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Серн</a:t>
                      </a:r>
                      <a:r>
                        <a:rPr lang="ru-RU" sz="25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истая</a:t>
                      </a:r>
                      <a:endParaRPr lang="ru-RU" sz="25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500" b="1" dirty="0"/>
                        <a:t>SO</a:t>
                      </a:r>
                      <a:r>
                        <a:rPr lang="en-US" sz="2500" b="1" baseline="-25000" dirty="0"/>
                        <a:t>3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500" b="1" dirty="0"/>
                        <a:t>сульф</a:t>
                      </a:r>
                      <a:r>
                        <a:rPr lang="ru-RU" sz="25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</a:t>
                      </a:r>
                      <a:endParaRPr lang="ru-RU" sz="25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SO</a:t>
                      </a:r>
                      <a:r>
                        <a:rPr lang="en-US" sz="2500" b="1" baseline="-25000" dirty="0"/>
                        <a:t>3</a:t>
                      </a:r>
                      <a:r>
                        <a:rPr lang="ru-RU" sz="2500" b="1" baseline="30000" dirty="0"/>
                        <a:t>2–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Сульф</a:t>
                      </a:r>
                      <a:r>
                        <a:rPr lang="ru-RU" sz="25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</a:t>
                      </a:r>
                      <a:endParaRPr lang="ru-RU" sz="25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/>
                        <a:t>Н</a:t>
                      </a:r>
                      <a:r>
                        <a:rPr lang="ru-RU" sz="2500" b="1" baseline="-25000" dirty="0" smtClean="0"/>
                        <a:t>2</a:t>
                      </a:r>
                      <a:r>
                        <a:rPr lang="en-US" sz="2500" b="1" dirty="0" smtClean="0"/>
                        <a:t>SO</a:t>
                      </a:r>
                      <a:r>
                        <a:rPr lang="ru-RU" sz="2500" b="1" baseline="-25000" dirty="0" smtClean="0"/>
                        <a:t>4 </a:t>
                      </a:r>
                      <a:r>
                        <a:rPr lang="ru-RU" sz="2300" b="1" dirty="0" smtClean="0"/>
                        <a:t>сильная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Серн</a:t>
                      </a:r>
                      <a:r>
                        <a:rPr lang="ru-RU" sz="25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5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500" b="1" dirty="0"/>
                        <a:t>SO</a:t>
                      </a:r>
                      <a:r>
                        <a:rPr lang="en-US" sz="2500" b="1" baseline="-25000" dirty="0"/>
                        <a:t>4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500" b="1" dirty="0"/>
                        <a:t>сульф</a:t>
                      </a:r>
                      <a:r>
                        <a:rPr lang="ru-RU" sz="25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5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SO</a:t>
                      </a:r>
                      <a:r>
                        <a:rPr lang="en-US" sz="2500" b="1" baseline="-25000" dirty="0"/>
                        <a:t>4</a:t>
                      </a:r>
                      <a:r>
                        <a:rPr lang="ru-RU" sz="2500" b="1" baseline="30000" dirty="0"/>
                        <a:t>2–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Сульф</a:t>
                      </a:r>
                      <a:r>
                        <a:rPr lang="ru-RU" sz="25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5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5496" y="123948"/>
            <a:ext cx="900115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Формулы и названия кислот и кислотных остатков</a:t>
            </a:r>
            <a:endParaRPr lang="ru-RU" sz="2700" b="1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01229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58552"/>
            <a:ext cx="8786874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Формулы и названия кислот и кислотных остатков</a:t>
            </a:r>
            <a:endParaRPr lang="ru-RU" sz="2600" b="1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90085861"/>
              </p:ext>
            </p:extLst>
          </p:nvPr>
        </p:nvGraphicFramePr>
        <p:xfrm>
          <a:off x="142844" y="548680"/>
          <a:ext cx="8858312" cy="518083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85950"/>
                <a:gridCol w="2671506"/>
                <a:gridCol w="1829088"/>
                <a:gridCol w="2571768"/>
              </a:tblGrid>
              <a:tr h="4369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Формула </a:t>
                      </a:r>
                      <a:r>
                        <a:rPr lang="ru-RU" sz="2400" b="1" dirty="0" smtClean="0"/>
                        <a:t>и сила кислоты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Название кислоты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Формула кислотного остатка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Название кислотного остатка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</a:t>
                      </a:r>
                      <a:r>
                        <a:rPr lang="en-US" sz="2600" b="1" dirty="0"/>
                        <a:t>NO</a:t>
                      </a:r>
                      <a:r>
                        <a:rPr lang="ru-RU" sz="2600" b="1" baseline="-25000" dirty="0" smtClean="0"/>
                        <a:t>2 </a:t>
                      </a:r>
                      <a:r>
                        <a:rPr lang="ru-RU" sz="2400" b="1" dirty="0" smtClean="0"/>
                        <a:t>слабая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Азот</a:t>
                      </a:r>
                      <a:r>
                        <a:rPr lang="ru-RU" sz="26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истая</a:t>
                      </a:r>
                      <a:endParaRPr lang="ru-RU" sz="26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NO</a:t>
                      </a:r>
                      <a:r>
                        <a:rPr lang="ru-RU" sz="2600" b="1" baseline="-25000" dirty="0"/>
                        <a:t>2</a:t>
                      </a:r>
                      <a:r>
                        <a:rPr lang="ru-RU" sz="2600" b="1" baseline="30000" dirty="0"/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Нитр</a:t>
                      </a:r>
                      <a:r>
                        <a:rPr lang="ru-RU" sz="26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</a:t>
                      </a:r>
                      <a:endParaRPr lang="ru-RU" sz="26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</a:t>
                      </a:r>
                      <a:r>
                        <a:rPr lang="en-US" sz="2600" b="1" dirty="0"/>
                        <a:t>NO</a:t>
                      </a:r>
                      <a:r>
                        <a:rPr lang="ru-RU" sz="2600" b="1" baseline="-25000" dirty="0" smtClean="0"/>
                        <a:t>3 </a:t>
                      </a:r>
                      <a:r>
                        <a:rPr lang="ru-RU" sz="2400" b="1" dirty="0" smtClean="0"/>
                        <a:t>сильная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Азотн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NO</a:t>
                      </a:r>
                      <a:r>
                        <a:rPr lang="ru-RU" sz="2600" b="1" baseline="-25000" dirty="0"/>
                        <a:t>3</a:t>
                      </a:r>
                      <a:r>
                        <a:rPr lang="ru-RU" sz="2600" b="1" baseline="30000" dirty="0"/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Нитр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 row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</a:t>
                      </a:r>
                      <a:r>
                        <a:rPr lang="ru-RU" sz="2600" b="1" baseline="-25000" dirty="0"/>
                        <a:t>3</a:t>
                      </a:r>
                      <a:r>
                        <a:rPr lang="en-US" sz="2600" b="1" dirty="0"/>
                        <a:t>PO</a:t>
                      </a:r>
                      <a:r>
                        <a:rPr lang="ru-RU" sz="2600" b="1" baseline="-25000" dirty="0" smtClean="0"/>
                        <a:t>4 </a:t>
                      </a:r>
                      <a:r>
                        <a:rPr lang="ru-RU" sz="2400" b="1" dirty="0" smtClean="0"/>
                        <a:t>средней силы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/>
                        <a:t>Орто</a:t>
                      </a:r>
                      <a:r>
                        <a:rPr lang="ru-RU" sz="2400" b="1" dirty="0"/>
                        <a:t>фосфорн</a:t>
                      </a:r>
                      <a:r>
                        <a:rPr lang="ru-RU" sz="24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r>
                        <a:rPr lang="ru-RU" sz="2400" b="1" u="sng" dirty="0"/>
                        <a:t> </a:t>
                      </a:r>
                      <a:r>
                        <a:rPr lang="ru-RU" sz="2600" b="1" dirty="0"/>
                        <a:t>(фосфорн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r>
                        <a:rPr lang="ru-RU" sz="2600" b="1" dirty="0"/>
                        <a:t>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600" b="1" u="sng" baseline="-25000" dirty="0">
                          <a:solidFill>
                            <a:srgbClr val="33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600" b="1" dirty="0"/>
                        <a:t>PO</a:t>
                      </a:r>
                      <a:r>
                        <a:rPr lang="ru-RU" sz="2600" b="1" baseline="-25000" dirty="0"/>
                        <a:t>4</a:t>
                      </a:r>
                      <a:r>
                        <a:rPr lang="ru-RU" sz="2600" b="1" baseline="30000" dirty="0"/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300" b="1" u="sng" dirty="0" err="1">
                          <a:solidFill>
                            <a:srgbClr val="33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</a:t>
                      </a:r>
                      <a:r>
                        <a:rPr lang="ru-RU" sz="23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300" b="1" dirty="0" err="1"/>
                        <a:t>фосф</a:t>
                      </a:r>
                      <a:r>
                        <a:rPr lang="ru-RU" sz="23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3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600" b="1" dirty="0"/>
                        <a:t>PO</a:t>
                      </a:r>
                      <a:r>
                        <a:rPr lang="ru-RU" sz="2600" b="1" baseline="-25000" dirty="0"/>
                        <a:t>4</a:t>
                      </a:r>
                      <a:r>
                        <a:rPr lang="ru-RU" sz="2600" b="1" baseline="30000" dirty="0"/>
                        <a:t>2–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600" b="1" dirty="0" err="1"/>
                        <a:t>фосф</a:t>
                      </a:r>
                      <a:r>
                        <a:rPr lang="ru-RU" sz="26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33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PO</a:t>
                      </a:r>
                      <a:r>
                        <a:rPr lang="ru-RU" sz="2600" b="1" baseline="-25000" dirty="0"/>
                        <a:t>4</a:t>
                      </a:r>
                      <a:r>
                        <a:rPr lang="en-US" sz="2600" b="1" baseline="30000" dirty="0"/>
                        <a:t>3</a:t>
                      </a:r>
                      <a:r>
                        <a:rPr lang="ru-RU" sz="2600" b="1" baseline="30000" dirty="0"/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u="sng" dirty="0" err="1"/>
                        <a:t>Орто</a:t>
                      </a:r>
                      <a:r>
                        <a:rPr lang="ru-RU" sz="2600" b="1" dirty="0" err="1"/>
                        <a:t>фосф</a:t>
                      </a:r>
                      <a:r>
                        <a:rPr lang="ru-RU" sz="26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r>
                        <a:rPr lang="ru-RU" sz="2600" b="1" dirty="0"/>
                        <a:t> (фосф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r>
                        <a:rPr lang="ru-RU" sz="2600" b="1" dirty="0"/>
                        <a:t>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</a:t>
                      </a:r>
                      <a:r>
                        <a:rPr lang="ru-RU" sz="2600" b="1" baseline="-25000" dirty="0"/>
                        <a:t>2</a:t>
                      </a:r>
                      <a:r>
                        <a:rPr lang="ru-RU" sz="2600" b="1" dirty="0"/>
                        <a:t>С</a:t>
                      </a:r>
                      <a:r>
                        <a:rPr lang="en-US" sz="2600" b="1" dirty="0"/>
                        <a:t>O</a:t>
                      </a:r>
                      <a:r>
                        <a:rPr lang="ru-RU" sz="2600" b="1" baseline="-25000" dirty="0" smtClean="0"/>
                        <a:t>3 </a:t>
                      </a:r>
                      <a:r>
                        <a:rPr lang="ru-RU" sz="2400" b="1" dirty="0" smtClean="0"/>
                        <a:t>слабая </a:t>
                      </a:r>
                      <a:r>
                        <a:rPr lang="ru-RU" sz="1900" b="1" dirty="0" smtClean="0"/>
                        <a:t>неустойчивая</a:t>
                      </a:r>
                      <a:endParaRPr lang="ru-RU" sz="19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Угольн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ru-RU" sz="2600" b="1" dirty="0"/>
                        <a:t>С</a:t>
                      </a:r>
                      <a:r>
                        <a:rPr lang="en-US" sz="2600" b="1" dirty="0"/>
                        <a:t>O</a:t>
                      </a:r>
                      <a:r>
                        <a:rPr lang="ru-RU" sz="2600" b="1" baseline="-25000" dirty="0"/>
                        <a:t>3</a:t>
                      </a:r>
                      <a:r>
                        <a:rPr lang="ru-RU" sz="2600" b="1" baseline="30000" dirty="0"/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400" b="1" dirty="0"/>
                        <a:t>карбон</a:t>
                      </a:r>
                      <a:r>
                        <a:rPr lang="ru-RU" sz="24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4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С</a:t>
                      </a:r>
                      <a:r>
                        <a:rPr lang="en-US" sz="2600" b="1" dirty="0"/>
                        <a:t>O</a:t>
                      </a:r>
                      <a:r>
                        <a:rPr lang="ru-RU" sz="2600" b="1" baseline="-25000" dirty="0"/>
                        <a:t>3</a:t>
                      </a:r>
                      <a:r>
                        <a:rPr lang="ru-RU" sz="2600" b="1" baseline="30000" dirty="0"/>
                        <a:t>2–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Карбон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69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</a:t>
                      </a:r>
                      <a:r>
                        <a:rPr lang="ru-RU" sz="2600" b="1" baseline="-25000" dirty="0"/>
                        <a:t>2</a:t>
                      </a:r>
                      <a:r>
                        <a:rPr lang="en-US" sz="2600" b="1" dirty="0" err="1"/>
                        <a:t>SiO</a:t>
                      </a:r>
                      <a:r>
                        <a:rPr lang="ru-RU" sz="2600" b="1" baseline="-25000" dirty="0" smtClean="0"/>
                        <a:t>3 </a:t>
                      </a:r>
                      <a:r>
                        <a:rPr lang="ru-RU" sz="2400" b="1" dirty="0" smtClean="0"/>
                        <a:t>слабая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Кремниев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/>
                        <a:t>SiO</a:t>
                      </a:r>
                      <a:r>
                        <a:rPr lang="ru-RU" sz="2600" b="1" baseline="-25000"/>
                        <a:t>3</a:t>
                      </a:r>
                      <a:r>
                        <a:rPr lang="ru-RU" sz="2600" b="1" baseline="30000"/>
                        <a:t>2–</a:t>
                      </a:r>
                      <a:endParaRPr lang="ru-RU" sz="2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Силик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44809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7633" y="44624"/>
            <a:ext cx="8340745" cy="67710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 кислот</a:t>
            </a:r>
            <a:endParaRPr lang="ru-RU" sz="38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084" y="980728"/>
            <a:ext cx="8819404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Химические свойства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точки зрения теории электролитической диссоциации обусловлены наличием в их растворах избытка свободных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ионов Н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 точнее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ион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гидроксония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Изменение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цвета индикаторов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52375563"/>
              </p:ext>
            </p:extLst>
          </p:nvPr>
        </p:nvGraphicFramePr>
        <p:xfrm>
          <a:off x="119797" y="3501008"/>
          <a:ext cx="8699559" cy="18105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205021"/>
                <a:gridCol w="5494538"/>
              </a:tblGrid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+mn-lt"/>
                          <a:ea typeface="Times New Roman"/>
                          <a:cs typeface="Times New Roman"/>
                        </a:rPr>
                        <a:t>Индикатор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smtClean="0"/>
                        <a:t>Цвет индикатора в растворах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кислот (кислотная среда)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Фенолфталеин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Бесцветный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Метилоранж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Красный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Лакмус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Красный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l="9785" t="6667" r="5413"/>
          <a:stretch>
            <a:fillRect/>
          </a:stretch>
        </p:blipFill>
        <p:spPr bwMode="auto">
          <a:xfrm>
            <a:off x="2671731" y="5000637"/>
            <a:ext cx="2260309" cy="182563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625329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91838"/>
            <a:ext cx="8784976" cy="5945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2. Взаимодействие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основными оксидами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с образованием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воды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0" indent="450000" algn="just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 2HCl  →  2NaCl  +  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соляная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хлорид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кислота  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</a:t>
            </a:r>
            <a:endParaRPr lang="en-US" sz="23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Взаимодействие с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амфотерными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оксидами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образованием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воды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ZnO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+     2HNO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   Zn(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+    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азотная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нитрат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цинка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кислота                цинка</a:t>
            </a:r>
          </a:p>
          <a:p>
            <a:pPr indent="44291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42913" algn="just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sz="2800" b="1" dirty="0"/>
              <a:t>Взаимодействие со </a:t>
            </a:r>
            <a:r>
              <a:rPr lang="ru-RU" sz="2800" b="1" u="sng" dirty="0"/>
              <a:t>щелочами</a:t>
            </a:r>
            <a:r>
              <a:rPr lang="ru-RU" sz="2800" b="1" dirty="0"/>
              <a:t> с образованием </a:t>
            </a:r>
            <a:r>
              <a:rPr lang="ru-RU" sz="2800" b="1" u="sng" dirty="0"/>
              <a:t>соли</a:t>
            </a:r>
            <a:r>
              <a:rPr lang="ru-RU" sz="2800" b="1" dirty="0"/>
              <a:t> и </a:t>
            </a:r>
            <a:r>
              <a:rPr lang="ru-RU" sz="2800" b="1" u="sng" dirty="0"/>
              <a:t>воды</a:t>
            </a:r>
            <a:r>
              <a:rPr lang="ru-RU" sz="2800" b="1" dirty="0"/>
              <a:t> (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реакция нейтрализации</a:t>
            </a:r>
            <a:r>
              <a:rPr lang="ru-RU" sz="2800" b="1" dirty="0" smtClean="0"/>
              <a:t>):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гидроксид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серная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сульфат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кислота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натрия 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indent="442913" algn="just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329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18423"/>
            <a:ext cx="8784976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Взаимодействие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нерастворимыми основаниями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с образованием соли и воды, если используемая кислота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растворима:</a:t>
            </a:r>
          </a:p>
          <a:p>
            <a:pPr indent="450000" algn="just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Zn(OH)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гидроксид               серная             сульфат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цинка                     кислота              цинка </a:t>
            </a:r>
          </a:p>
          <a:p>
            <a:pPr indent="442913"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291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Взаимодействие с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солями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если выпадает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осадок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или выделяется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газ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BaCl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2HCl↑.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хлорид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серная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сульфат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хлоро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    </a:t>
            </a: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бария                кислота              бария           водород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329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59801"/>
            <a:ext cx="8784976" cy="454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Сильные кислоты вытесняют более слабые из их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солей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0" indent="442913" algn="just"/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3HCl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3KCl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фосфат              соляная        хлорид    ортофосфорная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калия 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кислота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калия            кислота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442913" algn="just"/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2HCl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карбонат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соляная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хлорид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угольная</a:t>
            </a: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натрия  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кислота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натрия                кислота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42913" algn="just"/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indent="442913"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↑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O.</a:t>
            </a: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угольная              оксид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кислота         углерода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4923165"/>
            <a:ext cx="8998554" cy="954107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Ряд вытеснения кислот: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</a:pP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HNO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7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HCl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H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H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H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H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S;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SiO</a:t>
            </a:r>
            <a:r>
              <a:rPr lang="en-US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7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323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66229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75046"/>
            <a:ext cx="8784976" cy="5910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8. Металлы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стоящие в ряду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активности до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водорода, вытесняют его из раствора кислоты (кроме азотной кислоты HNO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любой концентрации и концентрированной серной кислоты 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если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образующаяся соль растворима:</a:t>
            </a:r>
          </a:p>
          <a:p>
            <a:pPr lvl="0" indent="45000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Mg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MgCl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соляная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хлорид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кислота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магния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indent="442913" algn="just"/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азотной кислотой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концентрированной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серной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кислотами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реакция идёт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иначе (смотри таблицу):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Mg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↑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серная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сульфат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оксид</a:t>
            </a:r>
          </a:p>
          <a:p>
            <a:pPr>
              <a:lnSpc>
                <a:spcPct val="7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кислота 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магния       серы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75000"/>
              </a:lnSpc>
            </a:pPr>
            <a:endParaRPr lang="ru-RU" sz="23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329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Генетическая связь химия 8 класс - Свежие фильмы, софт, музыка, обои и многое друго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18" t="10760" r="1980" b="5921"/>
          <a:stretch/>
        </p:blipFill>
        <p:spPr bwMode="auto">
          <a:xfrm>
            <a:off x="1427319" y="71308"/>
            <a:ext cx="5520946" cy="6754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2991" y="499112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03826" y="3717032"/>
            <a:ext cx="9639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щелочи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2864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4168"/>
            <a:ext cx="8352928" cy="585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38140" y="124783"/>
            <a:ext cx="6130204" cy="49590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1430">
                  <a:solidFill>
                    <a:srgbClr val="C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Ряд активности металлов</a:t>
            </a:r>
            <a:endParaRPr lang="ru-RU" sz="3200" b="1" dirty="0">
              <a:ln w="11430">
                <a:solidFill>
                  <a:srgbClr val="C00000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05807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82318001"/>
              </p:ext>
            </p:extLst>
          </p:nvPr>
        </p:nvGraphicFramePr>
        <p:xfrm>
          <a:off x="72009" y="255236"/>
          <a:ext cx="8964487" cy="56479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1818"/>
                <a:gridCol w="1521818"/>
                <a:gridCol w="1503129"/>
                <a:gridCol w="1503129"/>
                <a:gridCol w="1503129"/>
                <a:gridCol w="1411464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smtClean="0">
                          <a:effectLst/>
                        </a:rPr>
                        <a:t> </a:t>
                      </a:r>
                      <a:r>
                        <a:rPr lang="ru-RU" sz="2300" b="1" dirty="0">
                          <a:effectLst/>
                        </a:rPr>
                        <a:t>Кислоты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Металлы </a:t>
                      </a:r>
                      <a:endParaRPr lang="ru-RU" sz="2300" b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</a:rPr>
                        <a:t>H</a:t>
                      </a:r>
                      <a:r>
                        <a:rPr lang="ru-RU" sz="2500" b="1" baseline="-25000" dirty="0">
                          <a:effectLst/>
                        </a:rPr>
                        <a:t>2</a:t>
                      </a:r>
                      <a:r>
                        <a:rPr lang="en-US" sz="2500" b="1" dirty="0">
                          <a:effectLst/>
                        </a:rPr>
                        <a:t>SO</a:t>
                      </a:r>
                      <a:r>
                        <a:rPr lang="ru-RU" sz="2500" b="1" baseline="-25000" dirty="0">
                          <a:effectLst/>
                        </a:rPr>
                        <a:t>4</a:t>
                      </a:r>
                      <a:endParaRPr lang="ru-RU" sz="2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</a:rPr>
                        <a:t>HNO</a:t>
                      </a:r>
                      <a:r>
                        <a:rPr lang="ru-RU" sz="2500" b="1" baseline="-25000" dirty="0">
                          <a:effectLst/>
                        </a:rPr>
                        <a:t>3</a:t>
                      </a:r>
                      <a:endParaRPr lang="ru-RU" sz="2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разбавленная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</a:rPr>
                        <a:t>конц</a:t>
                      </a:r>
                      <a:r>
                        <a:rPr lang="ru-RU" sz="2300" b="1" dirty="0">
                          <a:effectLst/>
                        </a:rPr>
                        <a:t>.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</a:rPr>
                        <a:t>конц</a:t>
                      </a:r>
                      <a:r>
                        <a:rPr lang="ru-RU" sz="2300" b="1" dirty="0">
                          <a:effectLst/>
                        </a:rPr>
                        <a:t>.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</a:rPr>
                        <a:t>разбавленная</a:t>
                      </a:r>
                      <a:endParaRPr lang="ru-RU" sz="2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</a:rPr>
                        <a:t>очень разбавл.</a:t>
                      </a:r>
                      <a:endParaRPr lang="ru-RU" sz="2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Акт. мет.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(</a:t>
                      </a:r>
                      <a:r>
                        <a:rPr lang="en-US" sz="2300" b="1" dirty="0">
                          <a:effectLst/>
                        </a:rPr>
                        <a:t>Li</a:t>
                      </a:r>
                      <a:r>
                        <a:rPr lang="ru-RU" sz="2300" b="1" dirty="0">
                          <a:effectLst/>
                        </a:rPr>
                        <a:t> </a:t>
                      </a:r>
                      <a:r>
                        <a:rPr lang="ru-RU" sz="2300" b="1" dirty="0" smtClean="0">
                          <a:effectLst/>
                        </a:rPr>
                        <a:t>– </a:t>
                      </a:r>
                      <a:r>
                        <a:rPr lang="en-US" sz="2300" b="1" dirty="0">
                          <a:effectLst/>
                        </a:rPr>
                        <a:t>Zn</a:t>
                      </a:r>
                      <a:r>
                        <a:rPr lang="ru-RU" sz="2300" b="1" dirty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 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ru-RU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300" b="1" dirty="0">
                          <a:effectLst/>
                        </a:rPr>
                        <a:t>+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ru-RU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ru-RU" sz="2300" b="1" dirty="0">
                          <a:effectLst/>
                        </a:rPr>
                        <a:t> (для </a:t>
                      </a:r>
                      <a:r>
                        <a:rPr lang="ru-RU" sz="2000" b="1" dirty="0">
                          <a:effectLst/>
                        </a:rPr>
                        <a:t>щелочных </a:t>
                      </a:r>
                      <a:r>
                        <a:rPr lang="en-US" sz="2300" b="1" dirty="0">
                          <a:effectLst/>
                        </a:rPr>
                        <a:t>N</a:t>
                      </a:r>
                      <a:r>
                        <a:rPr lang="ru-RU" sz="2300" b="1" baseline="-25000" dirty="0">
                          <a:effectLst/>
                        </a:rPr>
                        <a:t>2</a:t>
                      </a:r>
                      <a:r>
                        <a:rPr lang="en-US" sz="2300" b="1" dirty="0">
                          <a:effectLst/>
                        </a:rPr>
                        <a:t>O</a:t>
                      </a:r>
                      <a:r>
                        <a:rPr lang="ru-RU" sz="2300" b="1" dirty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ru-RU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300" b="1" dirty="0">
                          <a:effectLst/>
                        </a:rPr>
                        <a:t>+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r>
                        <a:rPr lang="ru-RU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ru-RU" sz="2300" b="1" baseline="-25000" dirty="0">
                          <a:effectLst/>
                        </a:rPr>
                        <a:t> </a:t>
                      </a:r>
                      <a:r>
                        <a:rPr lang="ru-RU" sz="2300" b="1" dirty="0">
                          <a:effectLst/>
                        </a:rPr>
                        <a:t>(или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r>
                        <a:rPr lang="ru-RU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ru-RU" sz="2300" b="1" dirty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</a:t>
                      </a:r>
                      <a:r>
                        <a:rPr lang="en-US" sz="23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en-US" sz="23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en-US" sz="2300" b="1" baseline="-25000" dirty="0" smtClean="0">
                          <a:effectLst/>
                        </a:rPr>
                        <a:t>3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Средней акт. мет. (</a:t>
                      </a:r>
                      <a:r>
                        <a:rPr lang="en-US" sz="2300" b="1" dirty="0">
                          <a:effectLst/>
                        </a:rPr>
                        <a:t>Fe</a:t>
                      </a:r>
                      <a:r>
                        <a:rPr lang="ru-RU" sz="2300" b="1" dirty="0">
                          <a:effectLst/>
                        </a:rPr>
                        <a:t> </a:t>
                      </a:r>
                      <a:r>
                        <a:rPr lang="ru-RU" sz="2300" b="1" dirty="0" smtClean="0">
                          <a:effectLst/>
                        </a:rPr>
                        <a:t>– </a:t>
                      </a:r>
                      <a:r>
                        <a:rPr lang="en-US" sz="2300" b="1" dirty="0" smtClean="0">
                          <a:effectLst/>
                        </a:rPr>
                        <a:t>H</a:t>
                      </a:r>
                      <a:r>
                        <a:rPr lang="ru-RU" sz="2300" b="1" dirty="0" smtClean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 </a:t>
                      </a:r>
                      <a:r>
                        <a:rPr lang="en-US" sz="2300" b="1" dirty="0">
                          <a:effectLst/>
                        </a:rPr>
                        <a:t>(</a:t>
                      </a:r>
                      <a:r>
                        <a:rPr lang="ru-RU" sz="2300" b="1" dirty="0">
                          <a:effectLst/>
                        </a:rPr>
                        <a:t>или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ru-RU" sz="2300" b="1" dirty="0">
                          <a:effectLst/>
                        </a:rPr>
                        <a:t> +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r>
                        <a:rPr lang="ru-RU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</a:t>
                      </a:r>
                      <a:r>
                        <a:rPr lang="ru-RU" sz="2300" b="1" dirty="0">
                          <a:effectLst/>
                        </a:rPr>
                        <a:t>(или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ru-RU" sz="2300" b="1" dirty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Не реагируют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</a:rPr>
                        <a:t>неакт</a:t>
                      </a:r>
                      <a:r>
                        <a:rPr lang="ru-RU" sz="2300" b="1" dirty="0">
                          <a:effectLst/>
                        </a:rPr>
                        <a:t>. мет.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(</a:t>
                      </a:r>
                      <a:r>
                        <a:rPr lang="en-US" sz="2300" b="1" dirty="0">
                          <a:effectLst/>
                        </a:rPr>
                        <a:t>Cu</a:t>
                      </a:r>
                      <a:r>
                        <a:rPr lang="ru-RU" sz="2300" b="1" dirty="0">
                          <a:effectLst/>
                        </a:rPr>
                        <a:t> </a:t>
                      </a:r>
                      <a:r>
                        <a:rPr lang="ru-RU" sz="2300" b="1" dirty="0" smtClean="0">
                          <a:effectLst/>
                        </a:rPr>
                        <a:t>– </a:t>
                      </a:r>
                      <a:r>
                        <a:rPr lang="en-US" sz="2300" b="1" dirty="0">
                          <a:effectLst/>
                        </a:rPr>
                        <a:t>Ag</a:t>
                      </a:r>
                      <a:r>
                        <a:rPr lang="ru-RU" sz="2300" b="1" dirty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Не реагируют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ru-RU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300" b="1" dirty="0">
                          <a:effectLst/>
                        </a:rPr>
                        <a:t>+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Не реагируют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kern="0">
                          <a:effectLst/>
                        </a:rPr>
                        <a:t>Неметаллы </a:t>
                      </a:r>
                      <a:endParaRPr lang="ru-RU" sz="2300" b="1" i="1" kern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Не реагируют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Кислота</a:t>
                      </a:r>
                      <a:r>
                        <a:rPr lang="en-US" sz="2300" b="1" dirty="0">
                          <a:effectLst/>
                        </a:rPr>
                        <a:t> 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 </a:t>
                      </a:r>
                      <a:r>
                        <a:rPr lang="en-US" sz="2300" b="1" dirty="0">
                          <a:effectLst/>
                        </a:rPr>
                        <a:t>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Кислота</a:t>
                      </a:r>
                      <a:r>
                        <a:rPr lang="en-US" sz="2300" b="1" dirty="0">
                          <a:effectLst/>
                        </a:rPr>
                        <a:t> 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Кислота  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Не реагируют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</a:tr>
            </a:tbl>
          </a:graphicData>
        </a:graphic>
      </p:graphicFrame>
      <p:sp>
        <p:nvSpPr>
          <p:cNvPr id="5" name="Line 1"/>
          <p:cNvSpPr>
            <a:spLocks noChangeShapeType="1"/>
          </p:cNvSpPr>
          <p:nvPr/>
        </p:nvSpPr>
        <p:spPr bwMode="auto">
          <a:xfrm>
            <a:off x="144016" y="476672"/>
            <a:ext cx="1403648" cy="4320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54756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"/>
            <a:ext cx="6044285" cy="68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580112" y="1268760"/>
            <a:ext cx="3563888" cy="14957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Азотная кислота – окислитель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12" y="2764554"/>
            <a:ext cx="1628787" cy="3389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88462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05510" y="1052736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соединения, в состав которых входит катион основания и анион кислоты.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Средние (нормальные) соли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образованы катионом металла и анионом кислоты, не содержат ионов Н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ОН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например: </a:t>
            </a:r>
          </a:p>
          <a:p>
            <a:pPr indent="450000" algn="just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карбонат натрия,</a:t>
            </a:r>
          </a:p>
          <a:p>
            <a:pPr indent="450000" algn="just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PO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– фосфат калия,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хлорид железа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нитрат аммония.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79743" y="122729"/>
            <a:ext cx="165462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Соли</a:t>
            </a:r>
          </a:p>
        </p:txBody>
      </p:sp>
      <p:pic>
        <p:nvPicPr>
          <p:cNvPr id="10" name="Picture 2" descr="D:\23.05.13-домашние документы\Виртуальные лекции 28.07.11\Химия\Вещества\мел\0009-002-M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786322"/>
            <a:ext cx="1952612" cy="146445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3" name="Прямоугольник 12"/>
          <p:cNvSpPr/>
          <p:nvPr/>
        </p:nvSpPr>
        <p:spPr>
          <a:xfrm>
            <a:off x="3857620" y="6215082"/>
            <a:ext cx="123040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СаСО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Picture 1" descr="D:\23.05.13-домашние документы\Виртуальные лекции 28.07.11\Химия\сложные в-ва\соли\нитраты, нитриты\Caesium nitra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000636"/>
            <a:ext cx="1947609" cy="164464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5" name="Прямоугольник 14"/>
          <p:cNvSpPr/>
          <p:nvPr/>
        </p:nvSpPr>
        <p:spPr>
          <a:xfrm>
            <a:off x="1714480" y="6237312"/>
            <a:ext cx="1583319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85830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2054" y="112208"/>
            <a:ext cx="8856984" cy="600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Кислые соли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могут быть образованы анионом многоосновной кислоты в избытке кислоты или кислотного оксида, содержат ион Н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воде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растворяются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лучше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</a:t>
            </a:r>
            <a:r>
              <a:rPr lang="ru-RU" sz="2800" u="sng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расписываем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на ионы)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чем средние, могут взаимодействовать с щелочами с образованием средних солей: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(Н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карбонат кальция,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НPO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фосфат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калия,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KН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PO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u="dbl" dirty="0" err="1"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фосфат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калия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Получить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кислые соли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можно по реакции нейтрализации: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+ 2Н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(Н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          гидроксид     угольная      </a:t>
            </a:r>
            <a:r>
              <a:rPr lang="ru-RU" sz="2000" b="1" u="sng" dirty="0" smtClean="0"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карбонат </a:t>
            </a:r>
          </a:p>
          <a:p>
            <a:pPr>
              <a:lnSpc>
                <a:spcPct val="85000"/>
              </a:lnSpc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            кальция         кислота           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кальция</a:t>
            </a:r>
          </a:p>
          <a:p>
            <a:pPr>
              <a:lnSpc>
                <a:spcPct val="85000"/>
              </a:lnSpc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                                   (избыток)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2Н</a:t>
            </a:r>
            <a:r>
              <a:rPr lang="ru-RU" sz="2800" b="1" u="sng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+ 2Н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2Н</a:t>
            </a:r>
            <a:r>
              <a:rPr lang="ru-RU" sz="2800" b="1" u="sng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u="sng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+ 2Н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85830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7080201" cy="434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043608" y="866095"/>
            <a:ext cx="142011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оксид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</a:t>
            </a: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еры (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</a:t>
            </a: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39752" y="945536"/>
            <a:ext cx="142011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ерная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кислота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19872" y="3933056"/>
            <a:ext cx="1924168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натрия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7" descr="http://dic.academic.ru/pictures/wiki/files/79/Oleum_fuming.jpg"/>
          <p:cNvPicPr>
            <a:picLocks noChangeAspect="1" noChangeArrowheads="1"/>
          </p:cNvPicPr>
          <p:nvPr/>
        </p:nvPicPr>
        <p:blipFill>
          <a:blip r:embed="rId4" cstate="print"/>
          <a:srcRect l="24246" t="19397" r="22412" b="4229"/>
          <a:stretch>
            <a:fillRect/>
          </a:stretch>
        </p:blipFill>
        <p:spPr bwMode="auto">
          <a:xfrm>
            <a:off x="251520" y="0"/>
            <a:ext cx="639553" cy="1220963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Прямоугольник 21"/>
          <p:cNvSpPr/>
          <p:nvPr/>
        </p:nvSpPr>
        <p:spPr>
          <a:xfrm>
            <a:off x="179512" y="1268760"/>
            <a:ext cx="742511" cy="4062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  <a:spcAft>
                <a:spcPts val="0"/>
              </a:spcAft>
            </a:pPr>
            <a:r>
              <a:rPr lang="en-US" sz="24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SO</a:t>
            </a:r>
            <a:r>
              <a:rPr lang="en-US" sz="24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endParaRPr lang="ru-RU" sz="2400" b="1" baseline="-2500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027" name="Picture 3" descr="C:\Users\ikuzmina\Desktop\2017-2018\Химия\1_53f61f06de1d453f61f06de217.png"/>
          <p:cNvPicPr>
            <a:picLocks noChangeAspect="1" noChangeArrowheads="1"/>
          </p:cNvPicPr>
          <p:nvPr/>
        </p:nvPicPr>
        <p:blipFill>
          <a:blip r:embed="rId5" cstate="print"/>
          <a:srcRect l="16957" r="47716"/>
          <a:stretch>
            <a:fillRect/>
          </a:stretch>
        </p:blipFill>
        <p:spPr bwMode="auto">
          <a:xfrm>
            <a:off x="0" y="1700808"/>
            <a:ext cx="1008112" cy="2234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7974378" y="3861048"/>
            <a:ext cx="104067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62" y="1863493"/>
            <a:ext cx="1338701" cy="2106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79512" y="4581128"/>
            <a:ext cx="8424936" cy="1949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2NaOH → Na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+ 2H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Na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H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избыток</a:t>
            </a:r>
          </a:p>
          <a:p>
            <a:pPr>
              <a:lnSpc>
                <a:spcPct val="85000"/>
              </a:lnSpc>
            </a:pPr>
            <a:endParaRPr lang="ru-RU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сульфат натрия (средняя соль)</a:t>
            </a:r>
          </a:p>
          <a:p>
            <a:pPr>
              <a:lnSpc>
                <a:spcPct val="85000"/>
              </a:lnSpc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гидро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сульфат натрия 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кислая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соль)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8462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3242" y="82361"/>
            <a:ext cx="889124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ó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вные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могут быть образованы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многокислотными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основаниями в щелочной среде, содержат ион ОН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воде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растворяются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хуже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</a:t>
            </a:r>
            <a:r>
              <a:rPr lang="ru-RU" sz="28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ионы </a:t>
            </a:r>
            <a:r>
              <a:rPr lang="ru-RU" sz="2800" b="1" u="sng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u="sng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расписываем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чем средние, могут взаимодействовать с кислотами с образованием средних солей: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FeОНCl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хлорид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железа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или хлорид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гидроксожелеза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Cl – </a:t>
            </a:r>
            <a:r>
              <a:rPr lang="ru-RU" sz="2800" b="1" u="dbl" dirty="0" err="1"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хлорид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железа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или хлорид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дигидроксожелеза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Получить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соли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по реакции нейтрализации: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+ 2Н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гидроксид     угольная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1" u="sng" dirty="0" err="1" smtClean="0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карбонат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кальция         кислота            кальция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                             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(недостаток)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u="sng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2Н</a:t>
            </a:r>
            <a:r>
              <a:rPr lang="ru-RU" sz="2800" b="1" u="sng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u="sng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85830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5496" y="4365104"/>
            <a:ext cx="910850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aSO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+ 2H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ОН)</a:t>
            </a:r>
            <a:r>
              <a:rPr lang="en-US" sz="2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+ 2H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избыток</a:t>
            </a:r>
          </a:p>
          <a:p>
            <a:pPr>
              <a:lnSpc>
                <a:spcPct val="85000"/>
              </a:lnSpc>
            </a:pPr>
            <a:endParaRPr lang="ru-RU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335213" indent="-2335213">
              <a:lnSpc>
                <a:spcPct val="85000"/>
              </a:lnSpc>
            </a:pP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aSO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сульфат бария (средняя соль)</a:t>
            </a:r>
          </a:p>
          <a:p>
            <a:pPr marL="2335213" indent="-2335213">
              <a:lnSpc>
                <a:spcPct val="85000"/>
              </a:lnSpc>
            </a:pP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гидроксо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сульфат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бария 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основная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соль)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0"/>
            <a:ext cx="6972697" cy="416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403648" y="764704"/>
            <a:ext cx="142011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оксид</a:t>
            </a:r>
            <a:r>
              <a:rPr lang="en-US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бария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83768" y="764704"/>
            <a:ext cx="1924168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гидроксид бария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60000" y="3803092"/>
            <a:ext cx="142011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ерная</a:t>
            </a:r>
            <a:r>
              <a:rPr lang="en-US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кислота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2" name="AutoShape 4" descr="Результаты поиска изображений для запроса &quot;оксид бария&quot;"/>
          <p:cNvSpPr>
            <a:spLocks noChangeAspect="1" noChangeArrowheads="1"/>
          </p:cNvSpPr>
          <p:nvPr/>
        </p:nvSpPr>
        <p:spPr bwMode="auto">
          <a:xfrm>
            <a:off x="63500" y="-3200400"/>
            <a:ext cx="6667500" cy="666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3" descr="C:\Users\ikuzmina\Desktop\2017-2018\Химия\1_53f61f06de1d453f61f06de217.png"/>
          <p:cNvPicPr>
            <a:picLocks noChangeAspect="1" noChangeArrowheads="1"/>
          </p:cNvPicPr>
          <p:nvPr/>
        </p:nvPicPr>
        <p:blipFill>
          <a:blip r:embed="rId4" cstate="print"/>
          <a:srcRect l="16957" r="47716"/>
          <a:stretch>
            <a:fillRect/>
          </a:stretch>
        </p:blipFill>
        <p:spPr bwMode="auto">
          <a:xfrm>
            <a:off x="8028384" y="1842126"/>
            <a:ext cx="1008112" cy="2234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057"/>
            <a:ext cx="794498" cy="1828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" y="935698"/>
            <a:ext cx="893984" cy="1801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://2s2b.ru/upload/small/325/naberezhnye_chelny-sulfat_alyuminiya_tehnicheskiy_vodnyy_rastvor_tu_2141-001-47091990-2006_3256459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03" r="19661"/>
          <a:stretch/>
        </p:blipFill>
        <p:spPr bwMode="auto">
          <a:xfrm>
            <a:off x="35496" y="2365034"/>
            <a:ext cx="924367" cy="1584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21" y="133350"/>
            <a:ext cx="1341372" cy="123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7461274" y="620688"/>
            <a:ext cx="285047" cy="128463"/>
          </a:xfrm>
          <a:prstGeom prst="rightArrow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88462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3" y="315984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Двойные соли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содержат катионы разных металлов и анионы одной кислоты, например: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сульфат алюминия-калия,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сульфат аммония-хрома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Д)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Смешанные соли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содержат катионы одного металла и анионы разных кислот, например,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СаОС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хлорная известь (кальциевая соль соляной и хлорноватистой кислот).</a:t>
            </a: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85830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384062" y="-24"/>
            <a:ext cx="631454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Номенклатура солей</a:t>
            </a:r>
            <a:endParaRPr lang="ru-RU" sz="4000" b="1" dirty="0" smtClean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692696"/>
            <a:ext cx="885831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Средние соли.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их названиях сначала указывают название кислотного остатка, затем – наименование металла в родительном падеже.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Соли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бескислородных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кислот.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Название кислотного остатка составляется из латинского или русского названия элемента с добавлением суффикса «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ид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хлор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ид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натрия,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сульф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ид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калия.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:\23.05.13-домашние документы\Виртуальные лекции 28.07.11\Химия\Вещества\соль\eaa71df19d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214818"/>
            <a:ext cx="2976583" cy="2232437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Прямоугольник 11"/>
          <p:cNvSpPr/>
          <p:nvPr/>
        </p:nvSpPr>
        <p:spPr>
          <a:xfrm>
            <a:off x="2857488" y="5936953"/>
            <a:ext cx="944489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endParaRPr lang="ru-RU" sz="2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5" name="Picture 3" descr="D:\23.05.13-домашние документы\Виртуальные лекции 28.07.11\Химия\Вещества\соль\соль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14818"/>
            <a:ext cx="1428760" cy="107157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077" name="Picture 5" descr="температура горения сер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643446"/>
            <a:ext cx="2214578" cy="191553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3" name="Прямоугольник 12"/>
          <p:cNvSpPr/>
          <p:nvPr/>
        </p:nvSpPr>
        <p:spPr>
          <a:xfrm>
            <a:off x="5858815" y="5072074"/>
            <a:ext cx="856325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6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787649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835696" y="99930"/>
            <a:ext cx="4649075" cy="64294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Простые вещества</a:t>
            </a:r>
            <a:endParaRPr lang="ru-RU" sz="3000" b="1" dirty="0">
              <a:ln w="11430">
                <a:solidFill>
                  <a:srgbClr val="C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1704" y="993838"/>
            <a:ext cx="4286280" cy="1643074"/>
          </a:xfrm>
          <a:prstGeom prst="rect">
            <a:avLst/>
          </a:prstGeom>
          <a:solidFill>
            <a:schemeClr val="bg1"/>
          </a:solidFill>
          <a:ln w="76200">
            <a:solidFill>
              <a:srgbClr val="3366FF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 w="11430">
                  <a:solidFill>
                    <a:srgbClr val="3366FF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Металлы</a:t>
            </a:r>
            <a:r>
              <a:rPr lang="ru-RU" sz="2700" b="1" dirty="0" smtClean="0">
                <a:ln w="11430">
                  <a:solidFill>
                    <a:srgbClr val="3366FF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(на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внешнем</a:t>
            </a:r>
            <a:r>
              <a:rPr lang="ru-RU" sz="27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энергетическом уровне </a:t>
            </a:r>
            <a:r>
              <a:rPr lang="ru-RU" sz="2700" b="1" u="sng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1–3 электрона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78208" y="993838"/>
            <a:ext cx="4286280" cy="1643074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 w="11430"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Неметаллы</a:t>
            </a:r>
            <a:r>
              <a:rPr lang="ru-RU" sz="2700" b="1" dirty="0" smtClean="0">
                <a:ln w="11430">
                  <a:solidFill>
                    <a:srgbClr val="7030A0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(на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внешнем</a:t>
            </a:r>
            <a:r>
              <a:rPr lang="ru-RU" sz="27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энергетическом уровне </a:t>
            </a:r>
            <a:r>
              <a:rPr lang="ru-RU" sz="2700" b="1" u="sng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5–7 электронов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27" name="Стрелка углом 26"/>
          <p:cNvSpPr/>
          <p:nvPr/>
        </p:nvSpPr>
        <p:spPr>
          <a:xfrm rot="5400000">
            <a:off x="5555618" y="431937"/>
            <a:ext cx="285752" cy="857256"/>
          </a:xfrm>
          <a:prstGeom prst="bentArrow">
            <a:avLst/>
          </a:prstGeom>
          <a:solidFill>
            <a:srgbClr val="FFC000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трелка углом 27"/>
          <p:cNvSpPr/>
          <p:nvPr/>
        </p:nvSpPr>
        <p:spPr>
          <a:xfrm rot="5400000" flipV="1">
            <a:off x="2698557" y="457120"/>
            <a:ext cx="285752" cy="857256"/>
          </a:xfrm>
          <a:prstGeom prst="bentArrow">
            <a:avLst/>
          </a:prstGeom>
          <a:solidFill>
            <a:srgbClr val="FFC000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2" descr="D:\23.05.13-домашние документы\Виртуальные лекции 28.07.11\Химия\сложные в-ва\g1_1.gif"/>
          <p:cNvPicPr>
            <a:picLocks noChangeAspect="1" noChangeArrowheads="1"/>
          </p:cNvPicPr>
          <p:nvPr/>
        </p:nvPicPr>
        <p:blipFill rotWithShape="1">
          <a:blip r:embed="rId3" cstate="print"/>
          <a:srcRect t="60725" r="61691"/>
          <a:stretch/>
        </p:blipFill>
        <p:spPr bwMode="auto">
          <a:xfrm>
            <a:off x="0" y="4292081"/>
            <a:ext cx="3563888" cy="2534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668" r="1962"/>
          <a:stretch/>
        </p:blipFill>
        <p:spPr bwMode="auto">
          <a:xfrm>
            <a:off x="3563888" y="2741481"/>
            <a:ext cx="5150621" cy="3351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1" y="3573016"/>
            <a:ext cx="3563889" cy="499941"/>
          </a:xfrm>
          <a:prstGeom prst="rect">
            <a:avLst/>
          </a:prstGeom>
          <a:solidFill>
            <a:schemeClr val="bg1"/>
          </a:solidFill>
          <a:ln w="76200">
            <a:solidFill>
              <a:srgbClr val="0000FF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Простые вещества</a:t>
            </a:r>
            <a:endParaRPr lang="ru-RU" sz="2500" b="1" dirty="0">
              <a:ln w="11430">
                <a:solidFill>
                  <a:srgbClr val="C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997889" y="4078087"/>
            <a:ext cx="333751" cy="359025"/>
          </a:xfrm>
          <a:prstGeom prst="downArrow">
            <a:avLst/>
          </a:prstGeom>
          <a:solidFill>
            <a:srgbClr val="99CC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2411760" y="4078087"/>
            <a:ext cx="333751" cy="359025"/>
          </a:xfrm>
          <a:prstGeom prst="downArrow">
            <a:avLst/>
          </a:prstGeom>
          <a:solidFill>
            <a:srgbClr val="99CC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6951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04997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Соли кислородсодержащих кислот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кислотный остаток содержит кислотообразующий элемент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максимальной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 окисления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 к названию элемента добавляется суффикс «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+6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сульф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натрия,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+5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нитр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калия. При </a:t>
            </a:r>
            <a:r>
              <a:rPr lang="ru-RU" sz="27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более низкой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 окисления</a:t>
            </a:r>
            <a:r>
              <a:rPr lang="ru-RU" sz="2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кислотообразующего элемента используется суффикс «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7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сульф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натрия,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нитр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калия.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сульфат натрия безводный - Китай сульфат натрия безводный производители и поставщики от ru.Made-in-China.com-страница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8" y="4214818"/>
            <a:ext cx="1744956" cy="157163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Прямоугольник 10"/>
          <p:cNvSpPr/>
          <p:nvPr/>
        </p:nvSpPr>
        <p:spPr>
          <a:xfrm>
            <a:off x="892803" y="5857892"/>
            <a:ext cx="1340432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4580" name="Picture 4" descr="Натрий сернистокислый б/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4071942"/>
            <a:ext cx="1957365" cy="195736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2" name="Прямоугольник 11"/>
          <p:cNvSpPr/>
          <p:nvPr/>
        </p:nvSpPr>
        <p:spPr>
          <a:xfrm>
            <a:off x="4429124" y="6143644"/>
            <a:ext cx="1340432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67713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84915"/>
            <a:ext cx="8858312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металл проявляет переменную степень окисления, то её значение, как вы уже знаете, указывают римской цифрой в скобках. Например: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хлор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ид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железа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хлор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ид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железа (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700" dirty="0"/>
          </a:p>
        </p:txBody>
      </p:sp>
      <p:pic>
        <p:nvPicPr>
          <p:cNvPr id="125954" name="Picture 2" descr="D:\23.05.13-домашние документы\Виртуальные лекции 28.07.11\Химия\сложные в-ва\соли\хлориды\Хлорид железа(III).jpg"/>
          <p:cNvPicPr>
            <a:picLocks noChangeAspect="1" noChangeArrowheads="1"/>
          </p:cNvPicPr>
          <p:nvPr/>
        </p:nvPicPr>
        <p:blipFill rotWithShape="1">
          <a:blip r:embed="rId3" cstate="print"/>
          <a:srcRect l="13152" t="19885" r="15454" b="20625"/>
          <a:stretch/>
        </p:blipFill>
        <p:spPr bwMode="auto">
          <a:xfrm>
            <a:off x="5748958" y="3068960"/>
            <a:ext cx="1847378" cy="136443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Прямоугольник 10"/>
          <p:cNvSpPr/>
          <p:nvPr/>
        </p:nvSpPr>
        <p:spPr>
          <a:xfrm>
            <a:off x="6255593" y="4500570"/>
            <a:ext cx="103105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6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еС</a:t>
            </a:r>
            <a:r>
              <a:rPr lang="en-US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6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6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5956" name="Picture 4" descr="Хлорид железа (III) гексагидрат "/>
          <p:cNvPicPr>
            <a:picLocks noChangeAspect="1" noChangeArrowheads="1"/>
          </p:cNvPicPr>
          <p:nvPr/>
        </p:nvPicPr>
        <p:blipFill>
          <a:blip r:embed="rId4" cstate="print"/>
          <a:srcRect l="8828" r="11718" b="3874"/>
          <a:stretch>
            <a:fillRect/>
          </a:stretch>
        </p:blipFill>
        <p:spPr bwMode="auto">
          <a:xfrm>
            <a:off x="2214546" y="2428868"/>
            <a:ext cx="2096550" cy="321471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357158" y="5728315"/>
            <a:ext cx="6643734" cy="7725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 хлорида железа (II) – слева 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хлорида железа (III) – справа</a:t>
            </a:r>
            <a:endParaRPr lang="ru-RU" sz="26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34612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304997"/>
            <a:ext cx="88583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Кислые соли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получают приставку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», а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приставку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».</a:t>
            </a:r>
          </a:p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Если соль содержит 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 водорода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или 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 группы 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добавляется приставки «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», например:</a:t>
            </a:r>
          </a:p>
          <a:p>
            <a:pPr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фосфат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натрия, </a:t>
            </a:r>
          </a:p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baseline="-300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u="sng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фосфат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натрия, 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Cu(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сульфат меди 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</a:t>
            </a:r>
          </a:p>
          <a:p>
            <a:pPr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Al(OH)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хлорид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алюминия,</a:t>
            </a: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FeOH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en-US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сульфат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железа 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</a:t>
            </a:r>
            <a:endParaRPr lang="en-US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7345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5786" y="785794"/>
            <a:ext cx="7507635" cy="4110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785786" y="5156811"/>
            <a:ext cx="7715304" cy="8248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Средние соли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различных металлов и их водные растворы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40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99427147"/>
              </p:ext>
            </p:extLst>
          </p:nvPr>
        </p:nvGraphicFramePr>
        <p:xfrm>
          <a:off x="71406" y="2035134"/>
          <a:ext cx="9001156" cy="48158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00264"/>
                <a:gridCol w="2214546"/>
                <a:gridCol w="2857520"/>
                <a:gridCol w="1928826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cs typeface="Arial" pitchFamily="34" charset="0"/>
                        </a:rPr>
                        <a:t>Химическая формула</a:t>
                      </a:r>
                      <a:endParaRPr lang="ru-RU" sz="24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cs typeface="Arial" pitchFamily="34" charset="0"/>
                        </a:rPr>
                        <a:t>Название</a:t>
                      </a:r>
                      <a:endParaRPr lang="ru-RU" sz="24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cs typeface="Arial" pitchFamily="34" charset="0"/>
                        </a:rPr>
                        <a:t>Агрегатное состояние</a:t>
                      </a:r>
                      <a:endParaRPr lang="ru-RU" sz="24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cs typeface="Arial" pitchFamily="34" charset="0"/>
                        </a:rPr>
                        <a:t>Цвет</a:t>
                      </a:r>
                      <a:endParaRPr lang="ru-RU" sz="24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 Li</a:t>
                      </a:r>
                      <a:r>
                        <a:rPr lang="en-US" sz="2400" b="1" baseline="-2500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400" b="1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CO</a:t>
                      </a:r>
                      <a:r>
                        <a:rPr lang="en-US" sz="2400" b="1" baseline="-2500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400" b="1" dirty="0" smtClean="0">
                        <a:latin typeface="+mn-lt"/>
                        <a:ea typeface="Times New Roman"/>
                        <a:cs typeface="Arial" pitchFamily="34" charset="0"/>
                      </a:endParaRPr>
                    </a:p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baseline="-2500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Карбонат лития</a:t>
                      </a:r>
                      <a:endParaRPr lang="ru-RU" sz="24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Кристаллический   </a:t>
                      </a:r>
                      <a:endParaRPr lang="ru-RU" sz="24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ru-RU" sz="2400" b="1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Na</a:t>
                      </a:r>
                      <a:r>
                        <a:rPr lang="en-US" sz="2400" b="1" baseline="-2500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400" b="1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CO</a:t>
                      </a:r>
                      <a:r>
                        <a:rPr lang="en-US" sz="2400" b="1" baseline="-2500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400" b="1" dirty="0" smtClean="0">
                        <a:latin typeface="+mn-lt"/>
                        <a:ea typeface="Times New Roman"/>
                        <a:cs typeface="Arial" pitchFamily="34" charset="0"/>
                      </a:endParaRPr>
                    </a:p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baseline="-2500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Карбонат натрия</a:t>
                      </a:r>
                      <a:endParaRPr lang="ru-RU" sz="2300" b="1" i="0" dirty="0" smtClean="0">
                        <a:latin typeface="+mn-lt"/>
                        <a:ea typeface="Times New Roman"/>
                        <a:cs typeface="Arial" pitchFamily="34" charset="0"/>
                      </a:endParaRPr>
                    </a:p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углекислый натрий</a:t>
                      </a:r>
                      <a:r>
                        <a:rPr kumimoji="0" lang="en-US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kumimoji="0" lang="en-US" sz="2300" b="1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кальцинированная сода, бельевая сода</a:t>
                      </a:r>
                      <a:r>
                        <a:rPr kumimoji="0" lang="en-US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23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Безводный карбонат натрия </a:t>
                      </a: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–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кристаллический порошок</a:t>
                      </a:r>
                      <a:endParaRPr lang="ru-RU" sz="24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en-US" sz="2400" b="1" baseline="-2500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400" b="1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CO</a:t>
                      </a:r>
                      <a:r>
                        <a:rPr lang="en-US" sz="2400" b="1" baseline="-2500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4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Карбонат калия </a:t>
                      </a:r>
                      <a:endParaRPr kumimoji="0" lang="en-US" sz="2300" b="1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(углекислый калий, </a:t>
                      </a:r>
                      <a:endParaRPr kumimoji="0" lang="en-US" sz="2300" b="1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пота́ш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ru-RU" sz="23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пудж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23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Кристаллическое</a:t>
                      </a: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вещество</a:t>
                      </a:r>
                      <a:endParaRPr lang="ru-RU" sz="24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Белый</a:t>
                      </a:r>
                    </a:p>
                  </a:txBody>
                  <a:tcPr marL="24573" marR="24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42844" y="142852"/>
            <a:ext cx="8858312" cy="79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Перепишите таблицу в тетрадь и</a:t>
            </a:r>
            <a:r>
              <a:rPr kumimoji="0" lang="ru-RU" sz="27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постарайтесь все запомнить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6978" name="Picture 2" descr="D:\23.05.13-домашние документы\Виртуальные лекции 28.07.11\Химия\сложные в-ва\соли\карбонаты\K2CO3.jpg"/>
          <p:cNvPicPr>
            <a:picLocks noChangeAspect="1" noChangeArrowheads="1"/>
          </p:cNvPicPr>
          <p:nvPr/>
        </p:nvPicPr>
        <p:blipFill>
          <a:blip r:embed="rId2" cstate="print"/>
          <a:srcRect l="6250" t="8333" r="8750" b="8333"/>
          <a:stretch>
            <a:fillRect/>
          </a:stretch>
        </p:blipFill>
        <p:spPr bwMode="auto">
          <a:xfrm>
            <a:off x="428596" y="1000108"/>
            <a:ext cx="1263025" cy="92869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5" name="Прямоугольник 14"/>
          <p:cNvSpPr/>
          <p:nvPr/>
        </p:nvSpPr>
        <p:spPr>
          <a:xfrm>
            <a:off x="2000232" y="1285860"/>
            <a:ext cx="123463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6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6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6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6980" name="Picture 4" descr="Uhličitan sodn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3926" y="907232"/>
            <a:ext cx="1676702" cy="95013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0" name="Прямоугольник 19"/>
          <p:cNvSpPr/>
          <p:nvPr/>
        </p:nvSpPr>
        <p:spPr>
          <a:xfrm>
            <a:off x="4999886" y="1428736"/>
            <a:ext cx="1358064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en-US" sz="26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6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6982" name="Picture 6" descr="Карбонат лития.jpg"/>
          <p:cNvPicPr>
            <a:picLocks noChangeAspect="1" noChangeArrowheads="1"/>
          </p:cNvPicPr>
          <p:nvPr/>
        </p:nvPicPr>
        <p:blipFill>
          <a:blip r:embed="rId4" cstate="print"/>
          <a:srcRect l="9740" t="18145" r="7467" b="9274"/>
          <a:stretch>
            <a:fillRect/>
          </a:stretch>
        </p:blipFill>
        <p:spPr bwMode="auto">
          <a:xfrm>
            <a:off x="7072330" y="642918"/>
            <a:ext cx="1214446" cy="85725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1" name="Прямоугольник 20"/>
          <p:cNvSpPr/>
          <p:nvPr/>
        </p:nvSpPr>
        <p:spPr>
          <a:xfrm>
            <a:off x="7058555" y="1428736"/>
            <a:ext cx="122822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Li</a:t>
            </a:r>
            <a:r>
              <a:rPr lang="en-US" sz="26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6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323148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44845851"/>
              </p:ext>
            </p:extLst>
          </p:nvPr>
        </p:nvGraphicFramePr>
        <p:xfrm>
          <a:off x="71406" y="2114128"/>
          <a:ext cx="9001156" cy="42672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00264"/>
                <a:gridCol w="2214546"/>
                <a:gridCol w="2857520"/>
                <a:gridCol w="1928826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Химическая формула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Название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Агрегатное состояние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Цвет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 Be</a:t>
                      </a:r>
                      <a:r>
                        <a:rPr lang="en-US" sz="2500" b="1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CO</a:t>
                      </a:r>
                      <a:r>
                        <a:rPr lang="en-US" sz="2500" b="1" baseline="-2500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dirty="0" smtClean="0">
                        <a:latin typeface="+mn-lt"/>
                        <a:ea typeface="Times New Roman"/>
                        <a:cs typeface="Arial" pitchFamily="34" charset="0"/>
                      </a:endParaRPr>
                    </a:p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500" b="1" baseline="-2500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Карбонат бериллия</a:t>
                      </a:r>
                      <a:endParaRPr lang="ru-RU" sz="25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бесцветное кристаллическое вещество (в порошке - белое)</a:t>
                      </a:r>
                      <a:endParaRPr lang="ru-RU" sz="25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ru-RU" sz="2500" b="1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MgCO</a:t>
                      </a:r>
                      <a:r>
                        <a:rPr lang="en-US" sz="2500" b="1" baseline="-2500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dirty="0" smtClean="0">
                        <a:latin typeface="+mn-lt"/>
                        <a:ea typeface="Times New Roman"/>
                        <a:cs typeface="Arial" pitchFamily="34" charset="0"/>
                      </a:endParaRPr>
                    </a:p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500" b="1" baseline="-2500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Карбонат магния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магний углекислый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25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Кристаллический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5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Белый</a:t>
                      </a:r>
                    </a:p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CaCO</a:t>
                      </a:r>
                      <a:r>
                        <a:rPr lang="en-US" sz="2500" b="1" baseline="-2500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Карбонат кальция</a:t>
                      </a:r>
                      <a:endParaRPr kumimoji="0" lang="en-US" sz="2500" b="1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(углекислый кальций)</a:t>
                      </a:r>
                      <a:endParaRPr lang="ru-RU" sz="25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Твёрдые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кристаллы</a:t>
                      </a:r>
                      <a:endParaRPr lang="ru-RU" sz="25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Белый</a:t>
                      </a: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7358082" y="1500174"/>
            <a:ext cx="123463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Ca</a:t>
            </a:r>
            <a:r>
              <a:rPr lang="ru-RU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6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43174" y="1428736"/>
            <a:ext cx="1289135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Mg</a:t>
            </a:r>
            <a:r>
              <a:rPr lang="ru-RU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6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6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8482" name="Picture 2" descr="Calcium carbon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142852"/>
            <a:ext cx="1357322" cy="132339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8484" name="Picture 4" descr="Uhličitan hořečnat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88269">
            <a:off x="898299" y="325016"/>
            <a:ext cx="2913451" cy="113624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643565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6" name="Picture 2" descr="D:\23.05.13-домашние документы\Виртуальные лекции 28.07.11\Химия\сложные в-ва\соли\нитраты, нитриты\нитраты.jpg"/>
          <p:cNvPicPr>
            <a:picLocks noChangeAspect="1" noChangeArrowheads="1"/>
          </p:cNvPicPr>
          <p:nvPr/>
        </p:nvPicPr>
        <p:blipFill>
          <a:blip r:embed="rId3" cstate="print"/>
          <a:srcRect l="31875" t="33750" r="19375" b="11250"/>
          <a:stretch>
            <a:fillRect/>
          </a:stretch>
        </p:blipFill>
        <p:spPr bwMode="auto">
          <a:xfrm>
            <a:off x="5143504" y="137356"/>
            <a:ext cx="1785950" cy="1511189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1958364"/>
              </p:ext>
            </p:extLst>
          </p:nvPr>
        </p:nvGraphicFramePr>
        <p:xfrm>
          <a:off x="71406" y="1857364"/>
          <a:ext cx="9001156" cy="452323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692282"/>
                <a:gridCol w="3165502"/>
                <a:gridCol w="2357454"/>
                <a:gridCol w="1785918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latin typeface="+mn-lt"/>
                          <a:cs typeface="Arial" pitchFamily="34" charset="0"/>
                        </a:rPr>
                        <a:t>Химическая </a:t>
                      </a:r>
                      <a:r>
                        <a:rPr lang="ru-RU" sz="2200" b="1" dirty="0">
                          <a:latin typeface="+mn-lt"/>
                          <a:cs typeface="Arial" pitchFamily="34" charset="0"/>
                        </a:rPr>
                        <a:t>формула</a:t>
                      </a:r>
                      <a:endParaRPr lang="ru-RU" sz="22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Название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Агрегатное состояние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Цвет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 NaN</a:t>
                      </a:r>
                      <a:r>
                        <a:rPr lang="en-US" sz="2500" b="1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en-US" sz="2500" b="1" baseline="-2500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dirty="0" smtClean="0">
                        <a:latin typeface="+mn-lt"/>
                        <a:ea typeface="Times New Roman"/>
                        <a:cs typeface="Arial" pitchFamily="34" charset="0"/>
                      </a:endParaRPr>
                    </a:p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500" b="1" baseline="-2500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3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Нитра́т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2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на́трия</a:t>
                      </a:r>
                      <a:r>
                        <a:rPr kumimoji="0" lang="ru-RU" sz="2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kumimoji="0" lang="ru-RU" sz="21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азотноки́слый</a:t>
                      </a:r>
                      <a:r>
                        <a:rPr kumimoji="0" lang="ru-RU" sz="21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3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на́трий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(натриевая селитра, чилийская селитра, натронная селитра) </a:t>
                      </a:r>
                      <a:endParaRPr lang="ru-RU" sz="23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Прозрачные</a:t>
                      </a: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400" b="1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кристаллы</a:t>
                      </a:r>
                      <a:endParaRPr lang="ru-RU" sz="24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ru-RU" sz="2200" b="1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2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AgNO</a:t>
                      </a:r>
                      <a:r>
                        <a:rPr lang="en-US" sz="2500" b="1" baseline="-2500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dirty="0" smtClean="0">
                        <a:latin typeface="+mn-lt"/>
                        <a:ea typeface="Times New Roman"/>
                        <a:cs typeface="Arial" pitchFamily="34" charset="0"/>
                      </a:endParaRPr>
                    </a:p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500" b="1" baseline="-2500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Нитра́т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серебра́ (I)</a:t>
                      </a:r>
                      <a:r>
                        <a:rPr kumimoji="0" lang="ru-RU" sz="23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(</a:t>
                      </a:r>
                      <a:r>
                        <a:rPr kumimoji="0" lang="ru-RU" sz="23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азотноки́слое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серебро́</a:t>
                      </a:r>
                      <a:r>
                        <a:rPr kumimoji="0" lang="ru-RU" sz="23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«адский камень»</a:t>
                      </a:r>
                      <a:r>
                        <a:rPr kumimoji="0" lang="ru-RU" sz="23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kumimoji="0" lang="ru-RU" sz="23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ля́пис</a:t>
                      </a:r>
                      <a:r>
                        <a:rPr kumimoji="0" lang="en-US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23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Кристаллический</a:t>
                      </a:r>
                      <a:r>
                        <a:rPr kumimoji="0" lang="en-US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0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en-US" sz="2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2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 smtClean="0">
                          <a:latin typeface="+mn-lt"/>
                          <a:ea typeface="Times New Roman"/>
                          <a:cs typeface="Arial" pitchFamily="34" charset="0"/>
                        </a:rPr>
                        <a:t>Ba</a:t>
                      </a:r>
                      <a:r>
                        <a:rPr lang="en-US" sz="2500" b="1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(NO</a:t>
                      </a:r>
                      <a:r>
                        <a:rPr lang="en-US" sz="2500" b="1" baseline="-2500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500" b="1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500" b="1" baseline="-2500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Нитра́т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3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ба́рия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en-US" sz="2300" b="1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23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азотнокислый барий, бариевая </a:t>
                      </a:r>
                      <a:r>
                        <a:rPr kumimoji="0" lang="ru-RU" sz="2300" b="1" i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селитра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ru-RU" sz="23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23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Кристаллический</a:t>
                      </a:r>
                      <a:r>
                        <a:rPr kumimoji="0" lang="en-US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0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en-US" sz="2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2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49508" name="Picture 4" descr="Chilisalpeter (Sodium nitrate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143" y="285728"/>
            <a:ext cx="1446575" cy="135254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Стрелка вправо 10"/>
          <p:cNvSpPr/>
          <p:nvPr/>
        </p:nvSpPr>
        <p:spPr>
          <a:xfrm>
            <a:off x="6858016" y="1142984"/>
            <a:ext cx="1000132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8596" y="1285860"/>
            <a:ext cx="1289135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6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AgNO</a:t>
            </a:r>
            <a:r>
              <a:rPr lang="ru-RU" sz="2600" b="1" baseline="-30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6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9512" name="Picture 8" descr="Dusičnan barnat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4124" y="142852"/>
            <a:ext cx="1905000" cy="113347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3" name="Прямоугольник 12"/>
          <p:cNvSpPr/>
          <p:nvPr/>
        </p:nvSpPr>
        <p:spPr>
          <a:xfrm>
            <a:off x="2759868" y="1314378"/>
            <a:ext cx="1526380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0000"/>
              </a:lnSpc>
              <a:defRPr/>
            </a:pPr>
            <a:r>
              <a:rPr lang="en-US" sz="2500" b="1" dirty="0" err="1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Ba</a:t>
            </a:r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(NO</a:t>
            </a:r>
            <a:r>
              <a:rPr lang="en-US" sz="25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)</a:t>
            </a:r>
            <a:r>
              <a:rPr lang="en-US" sz="25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endParaRPr lang="ru-RU" sz="25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52578" name="Picture 2" descr="D:\23.05.13-домашние документы\Виртуальные лекции 28.07.11\Химия\сложные в-ва\соли\нитраты, нитриты\Нитрат серебра(I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3"/>
            <a:ext cx="1714512" cy="107157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1649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95662836"/>
              </p:ext>
            </p:extLst>
          </p:nvPr>
        </p:nvGraphicFramePr>
        <p:xfrm>
          <a:off x="71406" y="1772816"/>
          <a:ext cx="9001156" cy="44196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857388"/>
                <a:gridCol w="2786082"/>
                <a:gridCol w="2571768"/>
                <a:gridCol w="1785918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+mn-lt"/>
                          <a:cs typeface="Arial" pitchFamily="34" charset="0"/>
                        </a:rPr>
                        <a:t>Химическая</a:t>
                      </a: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 формула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Название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Агрегатное состояние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Цвет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</a:t>
                      </a:r>
                      <a:r>
                        <a:rPr kumimoji="0" lang="en-US" sz="2500" b="1" i="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2500" b="1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2500" b="1" i="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en-US" sz="2500" b="1" i="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500" b="1" dirty="0" smtClean="0">
                        <a:latin typeface="+mn-lt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Сульфа́т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меди (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I)</a:t>
                      </a:r>
                      <a:endParaRPr lang="ru-RU" sz="2500" b="1" i="0" dirty="0">
                        <a:latin typeface="Franklin Gothic Boo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Кристаллы без запаха, нелетучие</a:t>
                      </a:r>
                      <a:endParaRPr lang="ru-RU" sz="25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en-US" sz="2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200" b="1" dirty="0" smtClean="0">
                        <a:latin typeface="+mn-lt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CuS</a:t>
                      </a:r>
                      <a:r>
                        <a:rPr kumimoji="0" lang="en-US" sz="2500" b="1" i="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en-US" sz="2500" b="1" i="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Сульфа́т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меди (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II) (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медь сернокислая)</a:t>
                      </a:r>
                      <a:endParaRPr lang="ru-RU" sz="25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Безводное непрозрачное очень гигроскопичное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вещество</a:t>
                      </a:r>
                      <a:endParaRPr lang="ru-RU" sz="25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en-US" sz="2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2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CuSO</a:t>
                      </a:r>
                      <a:r>
                        <a:rPr kumimoji="0" lang="en-US" sz="2400" b="1" i="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·5H</a:t>
                      </a:r>
                      <a:r>
                        <a:rPr kumimoji="0" lang="en-US" sz="2400" b="1" i="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ru-RU" sz="2400" b="1" baseline="-2500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Пентагидрат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5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сульфа́та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меди (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II)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(медный купорос)</a:t>
                      </a:r>
                      <a:endParaRPr lang="ru-RU" sz="25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Кристаллический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500" b="1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Голубой 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49514" name="Picture 10" descr="D:\23.05.13-домашние документы\Виртуальные лекции 28.07.11\Химия\сложные в-ва\соли\сульфаты, сульфиты\медный купарос\CuSO4·5H2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71438"/>
            <a:ext cx="1152017" cy="107154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0" name="Прямоугольник 19"/>
          <p:cNvSpPr/>
          <p:nvPr/>
        </p:nvSpPr>
        <p:spPr>
          <a:xfrm>
            <a:off x="4857752" y="1142984"/>
            <a:ext cx="2077813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rgbClr val="3366FF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CuSO</a:t>
            </a:r>
            <a:r>
              <a:rPr lang="en-US" sz="2500" b="1" baseline="-25000" dirty="0" smtClean="0">
                <a:ln w="11430">
                  <a:solidFill>
                    <a:srgbClr val="3366FF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500" b="1" dirty="0" smtClean="0">
                <a:ln w="11430">
                  <a:solidFill>
                    <a:srgbClr val="3366FF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·5H</a:t>
            </a:r>
            <a:r>
              <a:rPr lang="en-US" sz="2500" b="1" baseline="-25000" dirty="0" smtClean="0">
                <a:ln w="11430">
                  <a:solidFill>
                    <a:srgbClr val="3366FF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500" b="1" dirty="0" smtClean="0">
                <a:ln w="11430">
                  <a:solidFill>
                    <a:srgbClr val="3366FF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500" b="1" dirty="0">
              <a:ln w="11430">
                <a:solidFill>
                  <a:srgbClr val="3366FF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9515" name="Picture 11" descr="D:\23.05.13-домашние документы\Виртуальные лекции 28.07.11\Химия\сложные в-ва\соли\сульфаты, сульфиты\медный купарос\Сульфат меди безводный.jpg"/>
          <p:cNvPicPr>
            <a:picLocks noChangeAspect="1" noChangeArrowheads="1"/>
          </p:cNvPicPr>
          <p:nvPr/>
        </p:nvPicPr>
        <p:blipFill>
          <a:blip r:embed="rId4" cstate="print"/>
          <a:srcRect l="3431" t="5956" r="4657" b="4698"/>
          <a:stretch>
            <a:fillRect/>
          </a:stretch>
        </p:blipFill>
        <p:spPr bwMode="auto">
          <a:xfrm>
            <a:off x="2143108" y="142852"/>
            <a:ext cx="1056477" cy="100013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Прямоугольник 21"/>
          <p:cNvSpPr/>
          <p:nvPr/>
        </p:nvSpPr>
        <p:spPr>
          <a:xfrm>
            <a:off x="2214546" y="642918"/>
            <a:ext cx="928693" cy="334178"/>
          </a:xfrm>
          <a:prstGeom prst="rect">
            <a:avLst/>
          </a:prstGeom>
        </p:spPr>
        <p:txBody>
          <a:bodyPr wrap="none">
            <a:prstTxWarp prst="textIn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CuSO</a:t>
            </a:r>
            <a:r>
              <a:rPr lang="en-US" sz="25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5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411996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2569403"/>
              </p:ext>
            </p:extLst>
          </p:nvPr>
        </p:nvGraphicFramePr>
        <p:xfrm>
          <a:off x="71406" y="2005026"/>
          <a:ext cx="9001156" cy="397459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857388"/>
                <a:gridCol w="2857520"/>
                <a:gridCol w="2357454"/>
                <a:gridCol w="1928794"/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latin typeface="+mn-lt"/>
                          <a:cs typeface="Arial" pitchFamily="34" charset="0"/>
                        </a:rPr>
                        <a:t>Химическая</a:t>
                      </a: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 формула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Название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Агрегатное состояние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+mn-lt"/>
                          <a:cs typeface="Arial" pitchFamily="34" charset="0"/>
                        </a:rPr>
                        <a:t>Цвет</a:t>
                      </a:r>
                      <a:endParaRPr lang="ru-RU" sz="25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</a:t>
                      </a:r>
                      <a:r>
                        <a:rPr kumimoji="0" lang="en-US" sz="2500" b="1" i="0" kern="12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SO</a:t>
                      </a:r>
                      <a:r>
                        <a:rPr kumimoji="0" lang="en-US" sz="2500" b="1" i="0" kern="12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Сульфат лития </a:t>
                      </a:r>
                      <a:r>
                        <a:rPr kumimoji="0" lang="en-US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ru-RU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сернокислый литий</a:t>
                      </a:r>
                      <a:r>
                        <a:rPr kumimoji="0" lang="en-US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2500" b="1" i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kumimoji="0" lang="ru-RU" sz="2400" b="1" i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Кристалли</a:t>
                      </a:r>
                      <a:r>
                        <a:rPr kumimoji="0" lang="en-US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kumimoji="0" lang="ru-RU" sz="2400" b="1" i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ческий</a:t>
                      </a:r>
                      <a:endParaRPr lang="ru-RU" sz="2400" b="1" i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en-US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</a:t>
                      </a:r>
                      <a:r>
                        <a:rPr kumimoji="0" lang="en-US" sz="25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SO</a:t>
                      </a:r>
                      <a:r>
                        <a:rPr kumimoji="0" lang="en-US" sz="25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•H</a:t>
                      </a:r>
                      <a:r>
                        <a:rPr kumimoji="0" lang="en-US" sz="25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Кристаллогидрат </a:t>
                      </a:r>
                      <a:r>
                        <a:rPr kumimoji="0" lang="ru-RU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сульфата лития</a:t>
                      </a:r>
                      <a:endParaRPr lang="ru-RU" sz="2500" b="1" i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kumimoji="0" lang="ru-RU" sz="2400" b="1" i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Кристалли</a:t>
                      </a:r>
                      <a:r>
                        <a:rPr kumimoji="0" lang="en-US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kumimoji="0" lang="ru-RU" sz="2400" b="1" i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ческий</a:t>
                      </a:r>
                      <a:endParaRPr lang="ru-RU" sz="2400" b="1" i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en-US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</a:t>
                      </a:r>
                      <a:r>
                        <a:rPr kumimoji="0" lang="en-US" sz="2500" b="1" i="0" kern="12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SO</a:t>
                      </a:r>
                      <a:r>
                        <a:rPr kumimoji="0" lang="en-US" sz="2500" b="1" i="0" kern="12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Сульфат натрия </a:t>
                      </a:r>
                      <a:r>
                        <a:rPr kumimoji="0" lang="en-US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ru-RU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сернокислый натрий</a:t>
                      </a:r>
                      <a:r>
                        <a:rPr kumimoji="0" lang="en-US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2500" b="1" i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kumimoji="0" lang="ru-RU" sz="2400" b="1" i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Кристалли</a:t>
                      </a:r>
                      <a:r>
                        <a:rPr kumimoji="0" lang="en-US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kumimoji="0" lang="ru-RU" sz="2400" b="1" i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ческий</a:t>
                      </a:r>
                      <a:endParaRPr lang="ru-RU" sz="2400" b="1" i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en-US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</a:t>
                      </a:r>
                      <a:r>
                        <a:rPr kumimoji="0" lang="en-US" sz="2500" b="1" i="0" kern="12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SO</a:t>
                      </a:r>
                      <a:r>
                        <a:rPr kumimoji="0" lang="en-US" sz="2500" b="1" i="0" kern="12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Сульфат калия </a:t>
                      </a:r>
                      <a:r>
                        <a:rPr kumimoji="0" lang="en-US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ru-RU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сернокислый натрий</a:t>
                      </a:r>
                      <a:r>
                        <a:rPr kumimoji="0" lang="en-US" sz="25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2500" b="1" i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kumimoji="0" lang="ru-RU" sz="2400" b="1" i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Кристалли</a:t>
                      </a:r>
                      <a:r>
                        <a:rPr kumimoji="0" lang="en-US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kumimoji="0" lang="ru-RU" sz="2400" b="1" i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ческий</a:t>
                      </a:r>
                      <a:endParaRPr lang="ru-RU" sz="2400" b="1" i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en-US" sz="2400" b="1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7000892" y="1357298"/>
            <a:ext cx="1170513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</a:t>
            </a:r>
            <a:r>
              <a:rPr lang="en-US" sz="25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5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5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 descr="сульфат натрия безводный - Китай сульфат натрия безводный производители и поставщики от ru.Made-in-China.com-страница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2852"/>
            <a:ext cx="1507008" cy="135732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8" name="Прямоугольник 17"/>
          <p:cNvSpPr/>
          <p:nvPr/>
        </p:nvSpPr>
        <p:spPr>
          <a:xfrm>
            <a:off x="214282" y="1428736"/>
            <a:ext cx="466198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Безводный сульфат натрия</a:t>
            </a:r>
            <a:endParaRPr lang="ru-RU" sz="25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6" name="Picture 4" descr="Сульфат лития, хч"/>
          <p:cNvPicPr>
            <a:picLocks noChangeAspect="1" noChangeArrowheads="1"/>
          </p:cNvPicPr>
          <p:nvPr/>
        </p:nvPicPr>
        <p:blipFill>
          <a:blip r:embed="rId3" cstate="print"/>
          <a:srcRect l="15000" t="10000" r="6249" b="9999"/>
          <a:stretch>
            <a:fillRect/>
          </a:stretch>
        </p:blipFill>
        <p:spPr bwMode="auto">
          <a:xfrm>
            <a:off x="6715140" y="0"/>
            <a:ext cx="1781485" cy="135732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556260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 descr="Síran draseln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42852"/>
            <a:ext cx="1287635" cy="104298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3" name="Прямоугольник 22"/>
          <p:cNvSpPr/>
          <p:nvPr/>
        </p:nvSpPr>
        <p:spPr>
          <a:xfrm>
            <a:off x="4670689" y="1142984"/>
            <a:ext cx="1116011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5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5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5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4968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54652" y="44624"/>
            <a:ext cx="8106706" cy="67710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 солей</a:t>
            </a:r>
            <a:endParaRPr lang="ru-RU" sz="38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6993" y="648428"/>
            <a:ext cx="8856984" cy="6056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Химические свойства определяются свойствами катионов и анионов, входящих в их состав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1. Соли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взаимодействуют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 кислотами и основаниями, если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результате реакции получается продукт, который выходит из сферы реакции (осадок, газ,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малодиссоциирующие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вещества, например, вода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BaCl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BaSO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2HCl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хлорид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серная             сульфат           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хлоро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-    </a:t>
            </a:r>
          </a:p>
          <a:p>
            <a:pPr>
              <a:lnSpc>
                <a:spcPct val="7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бария (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крист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.)   кислота(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конц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бария           водород</a:t>
            </a:r>
            <a:endParaRPr lang="ru-RU" sz="23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NaCl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гидрокарбонат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соляная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хлорид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угольная</a:t>
            </a:r>
          </a:p>
          <a:p>
            <a:pPr>
              <a:lnSpc>
                <a:spcPct val="75000"/>
              </a:lnSpc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кислота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кислота 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indent="442913" algn="ctr"/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 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↑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O.</a:t>
            </a:r>
          </a:p>
          <a:p>
            <a:pPr>
              <a:lnSpc>
                <a:spcPct val="85000"/>
              </a:lnSpc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угольная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</a:t>
            </a:r>
          </a:p>
          <a:p>
            <a:pPr>
              <a:lnSpc>
                <a:spcPct val="85000"/>
              </a:lnSpc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                  кислота         углерода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329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4416704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52238" y="62856"/>
            <a:ext cx="888425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Сложные 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вещества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состоят из атомов разных элементов.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D:\диск D\01.03.16-домашние документы\Лаб. раб YES\Виртуальные лабораторные YES\Анимашки и картинки\Вода, жидкости,\Море и др\волны 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09" y="4293096"/>
            <a:ext cx="1476375" cy="933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иск D\01.03.16-домашние документы\Лаб. раб YES\Виртуальные лабораторные YES\Анимашки и картинки\Вспышки\light82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58" y="5571994"/>
            <a:ext cx="1085850" cy="95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12890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92553"/>
            <a:ext cx="8784976" cy="614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2HCl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2NaCl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силикат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соляная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хлорид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кремниевая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натрия                 кислота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               кислота </a:t>
            </a:r>
          </a:p>
          <a:p>
            <a:pPr indent="442913" algn="just"/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2. Соли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взаимодействуют с металлами, если свободный металл находится левее металла в составе соли в электрохимическом ряду активности металлов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HgCl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  CuCl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Hg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                               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хлорид          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хлорид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           </a:t>
            </a:r>
          </a:p>
          <a:p>
            <a:pPr>
              <a:lnSpc>
                <a:spcPct val="75000"/>
              </a:lnSpc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ртути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меди 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7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Соли взаимодействуют между собой, если продукт реакции выходит из сферы реакции (образуется газ, осадок или вода); в том числе эти реакции могут проходить 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изменением степеней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окисления атомов реагентов: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CaCl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2NaCl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CaCO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карбонат           хлорид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хлорид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карбонат</a:t>
            </a:r>
          </a:p>
          <a:p>
            <a:pPr>
              <a:lnSpc>
                <a:spcPct val="7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натрия             кальция             натрия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кальция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4732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82911"/>
            <a:ext cx="8784976" cy="555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Некоторые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соли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разлагаются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нагревании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CuCO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CuO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↑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карбонат    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оксид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</a:t>
            </a:r>
          </a:p>
          <a:p>
            <a:pPr>
              <a:lnSpc>
                <a:spcPct val="75000"/>
              </a:lnSpc>
            </a:pP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меди (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меди (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углерода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lnSpc>
                <a:spcPct val="85000"/>
              </a:lnSpc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↑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нитр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ат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нитр</a:t>
            </a:r>
            <a:r>
              <a:rPr lang="ru-RU" sz="23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ит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кальция 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кальция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Некоторые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соли в водном растворе способны подвергаться 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гидролизу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Данная реакция протекает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обратимо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для солей слабых кислот (Na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или слабых оснований (CuCl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необратимо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для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солей слабых кислот и слабых оснований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4732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82585"/>
            <a:ext cx="8784976" cy="570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Гидролизом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называют реакцию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обмена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вещества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 водой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подвергаются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как органические вещества: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Cl + 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 = C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OH + </a:t>
            </a:r>
            <a:r>
              <a:rPr 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HCl</a:t>
            </a:r>
            <a:endParaRPr lang="ru-RU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хлор этан                   этанол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COOC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 = CH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COOH + C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OH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этилэтаноат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этановая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кислота     этанол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этиловый эфир            уксусная кислота   этиловый    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уксусной кислоты                                               спирт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так и неорганические вещества: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KCN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HCN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KOH</a:t>
            </a:r>
            <a:endParaRPr lang="ru-RU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цианид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цианисто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   калия          водородная кислота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солей –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реакция, обратная реакции нейтрализации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28590" t="31511" r="12348" b="56163"/>
          <a:stretch>
            <a:fillRect/>
          </a:stretch>
        </p:blipFill>
        <p:spPr bwMode="auto">
          <a:xfrm>
            <a:off x="1285852" y="5786454"/>
            <a:ext cx="5767480" cy="865123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4182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25079"/>
            <a:ext cx="8712968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подвергаются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соли, образованные катионом сильного основания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Li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Rb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Cs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Sr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и др.) и анионом сильной кислоты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Br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ClO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MnO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др.). В растворах таких солей </a:t>
            </a:r>
            <a:r>
              <a:rPr lang="ru-RU" sz="2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среда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нейтральная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 подвергаются 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растворимые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соли, образованные: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360363" lvl="0" indent="-3603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слабой кислотой и сильным основанием,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360363" lvl="0" indent="-3603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слабым основанием и сильной кислотой,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360363" lvl="0" indent="-3603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слабой кислотой и слабым основанием.</a:t>
            </a: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в таблице растворимости стоит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прочерк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то это означает, что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соль в растворе не существует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т. к. подвергается полному и необратимому гидролизу.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6763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52"/>
            <a:ext cx="8786874" cy="3230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5401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Соль образована катионом сильного основания и анионом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слабой кислоты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 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солей по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аниону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слабой кислоты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CN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CO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CH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F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PO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</a:t>
            </a:r>
            <a:endParaRPr lang="en-US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+ 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KHC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+ KOH</a:t>
            </a: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карбонат            гидрокарбонат</a:t>
            </a: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калия         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калия</a:t>
            </a:r>
            <a:endParaRPr lang="ru-RU" sz="2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+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714744" y="3357562"/>
          <a:ext cx="3571900" cy="1072896"/>
        </p:xfrm>
        <a:graphic>
          <a:graphicData uri="http://schemas.openxmlformats.org/drawingml/2006/table">
            <a:tbl>
              <a:tblPr/>
              <a:tblGrid>
                <a:gridCol w="1773947"/>
                <a:gridCol w="204820"/>
                <a:gridCol w="159313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катион сильного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основания </a:t>
                      </a: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анион слабой кислоты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</a:t>
                      </a:r>
                      <a:r>
                        <a:rPr lang="ru-RU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500166" y="4429132"/>
            <a:ext cx="6286544" cy="104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en-US" sz="2700" b="1" u="sng" baseline="-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(HCO</a:t>
            </a:r>
            <a:r>
              <a:rPr lang="en-US" sz="2700" b="1" baseline="-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en-US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среда щелочная</a:t>
            </a:r>
            <a:endParaRPr lang="ru-RU" sz="22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        </a:t>
            </a:r>
            <a:r>
              <a:rPr lang="ru-RU" sz="22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рН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&gt; 7</a:t>
            </a: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9042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142852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солей, образованных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анионом слабой кислоты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усиливается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(то есть равновесие смещается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вправо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при: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719138" lvl="0" indent="-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нагревании, так как гидролиз – процесс эндотермический; </a:t>
            </a:r>
          </a:p>
          <a:p>
            <a:pPr marL="719138" lvl="0" indent="-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разбавлении раствора, то есть уменьшении концентрации соли;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719138" lvl="0" indent="-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подкислении раствора, то есть при добавлении в раствор кислоты.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подавляется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(равновесие смещается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влево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при: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охлаждении раствора;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увеличении концентрации соли;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подщелачивании раствора.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508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52"/>
            <a:ext cx="8786874" cy="358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  <a:buFont typeface="+mj-lt"/>
              <a:buAutoNum type="arabicPeriod" startAt="2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Соль образована катионом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слабого основания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анионом сильной кислоты –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солей по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катиону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слабого основания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Mg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Al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3+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Cr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3+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Fe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Ni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Co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Zn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Pb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Sn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Cu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 других нерастворимых в воде оснований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</a:t>
            </a:r>
            <a:endParaRPr lang="en-US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2CuSO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+ 2H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CuOH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+ 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сульфат    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гидроксосульфат</a:t>
            </a:r>
            <a:endParaRPr lang="ru-RU" sz="22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меди (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)                            меди (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+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     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786182" y="3643314"/>
          <a:ext cx="3571900" cy="1072896"/>
        </p:xfrm>
        <a:graphic>
          <a:graphicData uri="http://schemas.openxmlformats.org/drawingml/2006/table">
            <a:tbl>
              <a:tblPr/>
              <a:tblGrid>
                <a:gridCol w="1668600"/>
                <a:gridCol w="310168"/>
                <a:gridCol w="159313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катион слабого основания </a:t>
                      </a: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</a:t>
                      </a: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</a:t>
                      </a: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анион сильной кислоты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en-US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643042" y="5000239"/>
            <a:ext cx="6643734" cy="1021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Cu</a:t>
            </a:r>
            <a:r>
              <a:rPr lang="ru-RU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Cu</a:t>
            </a:r>
            <a:r>
              <a:rPr lang="en-US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среда кислая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</a:t>
            </a:r>
            <a:r>
              <a:rPr lang="ru-RU" sz="22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рН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&lt; 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7        </a:t>
            </a:r>
            <a:endParaRPr lang="en-US" sz="2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1622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14290"/>
            <a:ext cx="871543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растворе солей,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гидролизующихся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катиону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среда кислая,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pH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&lt;7.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таких солей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усиливается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8080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 нагревании,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8080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 разбавлении раствора,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8080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 добавлении в раствор щелочи.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подавляется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 охлаждении раствора, увеличении концентрации соли и подкислении.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5414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52"/>
            <a:ext cx="8786874" cy="291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3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Соль образована катионом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слабого основания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анионом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слабой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кислоты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солей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 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катиону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слабого основания и 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аниону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слабой кислоты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</a:t>
            </a:r>
            <a:endParaRPr lang="en-US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/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COOH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+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ацетат аммония       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этановая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кислота     гидроксид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                             уксусная кислота      аммония    </a:t>
            </a:r>
          </a:p>
          <a:p>
            <a:pPr algn="ctr"/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  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4286256"/>
            <a:ext cx="6643734" cy="108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</a:t>
            </a:r>
            <a:r>
              <a:rPr lang="ru-RU" sz="2700" b="1" u="sng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COOH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</a:t>
            </a:r>
            <a:endParaRPr lang="en-US" sz="27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среда нейтральная рН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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7        </a:t>
            </a:r>
            <a:endParaRPr lang="en-US" sz="2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429124" y="3143248"/>
          <a:ext cx="3786214" cy="1341120"/>
        </p:xfrm>
        <a:graphic>
          <a:graphicData uri="http://schemas.openxmlformats.org/drawingml/2006/table">
            <a:tbl>
              <a:tblPr/>
              <a:tblGrid>
                <a:gridCol w="1880384"/>
                <a:gridCol w="217109"/>
                <a:gridCol w="168872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анион слабой кислоты С</a:t>
                      </a:r>
                      <a:r>
                        <a:rPr lang="en-US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200" b="1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</a:t>
                      </a:r>
                      <a:r>
                        <a:rPr lang="ru-RU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ОН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катион слабого основания </a:t>
                      </a:r>
                      <a:r>
                        <a:rPr lang="en-US" sz="2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NH</a:t>
                      </a:r>
                      <a:r>
                        <a:rPr lang="en-US" sz="2200" b="1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</a:t>
                      </a:r>
                      <a:endParaRPr lang="ru-RU" sz="22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1829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/>
          <p:cNvSpPr/>
          <p:nvPr/>
        </p:nvSpPr>
        <p:spPr>
          <a:xfrm>
            <a:off x="1643042" y="1028721"/>
            <a:ext cx="5761038" cy="5329237"/>
          </a:xfrm>
          <a:prstGeom prst="flowChartConnector">
            <a:avLst/>
          </a:prstGeom>
          <a:solidFill>
            <a:srgbClr val="FFFF99"/>
          </a:solidFill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0" name="Прямая соединительная линия 9"/>
          <p:cNvCxnSpPr>
            <a:stCxn id="4" idx="0"/>
            <a:endCxn id="4" idx="4"/>
          </p:cNvCxnSpPr>
          <p:nvPr/>
        </p:nvCxnSpPr>
        <p:spPr>
          <a:xfrm rot="16200000" flipH="1">
            <a:off x="1858942" y="3693339"/>
            <a:ext cx="5329237" cy="0"/>
          </a:xfrm>
          <a:prstGeom prst="line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0800000" flipH="1">
            <a:off x="1643042" y="3643314"/>
            <a:ext cx="5761038" cy="0"/>
          </a:xfrm>
          <a:prstGeom prst="line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032017" y="2336811"/>
            <a:ext cx="4968875" cy="2663825"/>
          </a:xfrm>
          <a:prstGeom prst="line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2987675" y="1320817"/>
            <a:ext cx="2952750" cy="4608513"/>
          </a:xfrm>
          <a:prstGeom prst="line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121035" y="1392255"/>
            <a:ext cx="2879725" cy="4608513"/>
          </a:xfrm>
          <a:prstGeom prst="line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1979613" y="2336810"/>
            <a:ext cx="5040312" cy="2520950"/>
          </a:xfrm>
          <a:prstGeom prst="line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83" descr="Рисунок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5552" y="1755790"/>
            <a:ext cx="42481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 34">
            <a:hlinkClick r:id="rId2" action="ppaction://hlinksldjump"/>
          </p:cNvPr>
          <p:cNvSpPr/>
          <p:nvPr/>
        </p:nvSpPr>
        <p:spPr>
          <a:xfrm>
            <a:off x="4714876" y="1035120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4" action="ppaction://hlinksldjump"/>
              </a:rPr>
              <a:t>1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6" name="Прямоугольник 35">
            <a:hlinkClick r:id="rId5" action="ppaction://hlinksldjump"/>
          </p:cNvPr>
          <p:cNvSpPr/>
          <p:nvPr/>
        </p:nvSpPr>
        <p:spPr>
          <a:xfrm>
            <a:off x="5857884" y="1535186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6" action="ppaction://hlinksldjump"/>
              </a:rPr>
              <a:t>2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7" name="Прямоугольник 36">
            <a:hlinkClick r:id="rId7" action="ppaction://hlinksldjump"/>
          </p:cNvPr>
          <p:cNvSpPr/>
          <p:nvPr/>
        </p:nvSpPr>
        <p:spPr>
          <a:xfrm>
            <a:off x="6572296" y="2535318"/>
            <a:ext cx="714348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8" action="ppaction://hlinksldjump"/>
              </a:rPr>
              <a:t>3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8" name="Прямоугольник 37">
            <a:hlinkClick r:id="rId9" action="ppaction://hlinksldjump"/>
          </p:cNvPr>
          <p:cNvSpPr/>
          <p:nvPr/>
        </p:nvSpPr>
        <p:spPr>
          <a:xfrm>
            <a:off x="6500826" y="3714752"/>
            <a:ext cx="785818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2" action="ppaction://hlinksldjump"/>
              </a:rPr>
              <a:t>4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9" name="Прямоугольник 38">
            <a:hlinkClick r:id="rId10" action="ppaction://hlinksldjump"/>
          </p:cNvPr>
          <p:cNvSpPr/>
          <p:nvPr/>
        </p:nvSpPr>
        <p:spPr>
          <a:xfrm>
            <a:off x="5786446" y="4786322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5" action="ppaction://hlinksldjump"/>
              </a:rPr>
              <a:t>5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0" name="Прямоугольник 39">
            <a:hlinkClick r:id="rId11" action="ppaction://hlinksldjump"/>
          </p:cNvPr>
          <p:cNvSpPr/>
          <p:nvPr/>
        </p:nvSpPr>
        <p:spPr>
          <a:xfrm>
            <a:off x="4714876" y="5321400"/>
            <a:ext cx="785818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7" action="ppaction://hlinksldjump"/>
              </a:rPr>
              <a:t>6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1" name="Прямоугольник 40">
            <a:hlinkClick r:id="rId12" action="ppaction://hlinksldjump"/>
          </p:cNvPr>
          <p:cNvSpPr/>
          <p:nvPr/>
        </p:nvSpPr>
        <p:spPr>
          <a:xfrm>
            <a:off x="3571868" y="5321400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9" action="ppaction://hlinksldjump"/>
              </a:rPr>
              <a:t>7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3" name="Прямоугольник 42">
            <a:hlinkClick r:id="rId13" action="ppaction://hlinksldjump"/>
          </p:cNvPr>
          <p:cNvSpPr/>
          <p:nvPr/>
        </p:nvSpPr>
        <p:spPr>
          <a:xfrm>
            <a:off x="2357422" y="4678458"/>
            <a:ext cx="785818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10" action="ppaction://hlinksldjump"/>
              </a:rPr>
              <a:t>8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4" name="Прямоугольник 43">
            <a:hlinkClick r:id="rId14" action="ppaction://hlinksldjump"/>
          </p:cNvPr>
          <p:cNvSpPr/>
          <p:nvPr/>
        </p:nvSpPr>
        <p:spPr>
          <a:xfrm>
            <a:off x="1714480" y="3643314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11" action="ppaction://hlinksldjump"/>
              </a:rPr>
              <a:t>9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6" name="Прямоугольник 45">
            <a:hlinkClick r:id="rId15" action="ppaction://hlinksldjump"/>
          </p:cNvPr>
          <p:cNvSpPr/>
          <p:nvPr/>
        </p:nvSpPr>
        <p:spPr>
          <a:xfrm rot="17834073">
            <a:off x="1538991" y="2539879"/>
            <a:ext cx="131734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12" action="ppaction://hlinksldjump"/>
              </a:rPr>
              <a:t>10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51" name="Picture 12" descr="пишу 1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>
            <a:hlinkClick r:id="rId17" action="ppaction://hlinksldjump"/>
          </p:cNvPr>
          <p:cNvSpPr/>
          <p:nvPr/>
        </p:nvSpPr>
        <p:spPr>
          <a:xfrm rot="18788786">
            <a:off x="2190921" y="1453361"/>
            <a:ext cx="1578279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13" action="ppaction://hlinksldjump"/>
              </a:rPr>
              <a:t>11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55" name="Прямоугольник 54">
            <a:hlinkClick r:id="rId18" action="ppaction://hlinksldjump"/>
          </p:cNvPr>
          <p:cNvSpPr/>
          <p:nvPr/>
        </p:nvSpPr>
        <p:spPr>
          <a:xfrm rot="20442931">
            <a:off x="3202468" y="970985"/>
            <a:ext cx="143745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14" action="ppaction://hlinksldjump"/>
              </a:rPr>
              <a:t>12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4429694" y="3573016"/>
            <a:ext cx="214314" cy="16111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WordArt 4"/>
          <p:cNvSpPr>
            <a:spLocks noChangeArrowheads="1" noChangeShapeType="1" noTextEdit="1"/>
          </p:cNvSpPr>
          <p:nvPr/>
        </p:nvSpPr>
        <p:spPr bwMode="auto">
          <a:xfrm>
            <a:off x="214282" y="142852"/>
            <a:ext cx="8643998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3" name="WordArt 4"/>
          <p:cNvSpPr>
            <a:spLocks noChangeArrowheads="1" noChangeShapeType="1" noTextEdit="1"/>
          </p:cNvSpPr>
          <p:nvPr/>
        </p:nvSpPr>
        <p:spPr bwMode="auto">
          <a:xfrm>
            <a:off x="1214414" y="6429396"/>
            <a:ext cx="6072230" cy="3571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Вернуться к номеру задания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5" name="Стрелка вправо 44"/>
          <p:cNvSpPr/>
          <p:nvPr/>
        </p:nvSpPr>
        <p:spPr>
          <a:xfrm rot="10800000">
            <a:off x="714348" y="6500834"/>
            <a:ext cx="428628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hlinkClick r:id="rId19" action="ppaction://hlinksldjump"/>
          </p:cNvPr>
          <p:cNvSpPr/>
          <p:nvPr/>
        </p:nvSpPr>
        <p:spPr>
          <a:xfrm>
            <a:off x="111494" y="6237312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0" name="Управляющая кнопка: назад 4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7" name="Управляющая кнопка: домой 56">
            <a:hlinkClick r:id="rId2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989102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800000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700000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6700000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00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400000">
                                      <p:cBhvr>
                                        <p:cTn id="3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3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800000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600000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0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238" y="90498"/>
            <a:ext cx="88842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700" b="1" u="sng" dirty="0">
                <a:latin typeface="Arial" pitchFamily="34" charset="0"/>
                <a:cs typeface="Arial" pitchFamily="34" charset="0"/>
              </a:rPr>
              <a:t>По элементному составу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сложные вещества принято делить на двухэлементные и многоэлементные.</a:t>
            </a:r>
          </a:p>
          <a:p>
            <a:pPr indent="449263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Двухэлементные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бинарные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–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соединения, состоящие из атомов двух элементов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84" y="2060848"/>
            <a:ext cx="8858312" cy="381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6163" y="1878238"/>
            <a:ext cx="8616407" cy="470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9D234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Номенклатура бинарных соединений</a:t>
            </a:r>
            <a:endParaRPr lang="ru-RU" sz="30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9D2349"/>
              </a:soli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5" descr="D:\23.05.13-домашние документы\Виртуальные лекции 28.07.11\Химия\сложные в-ва\7617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846" t="76250" r="6599" b="4838"/>
          <a:stretch/>
        </p:blipFill>
        <p:spPr bwMode="auto">
          <a:xfrm>
            <a:off x="2876491" y="5733256"/>
            <a:ext cx="3435750" cy="107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72201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1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5715016"/>
            <a:ext cx="3857652" cy="92869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5715016"/>
            <a:ext cx="3857652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3" action="ppaction://hlinksldjump"/>
              </a:rPr>
              <a:t>Правильный ответ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1027410"/>
            <a:ext cx="8786874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Распределите этикетки между пробирками: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Этикетки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</a:t>
            </a:r>
            <a:r>
              <a:rPr lang="ru-RU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endParaRPr lang="ru-RU" sz="2800" b="1" baseline="-25000" dirty="0" smtClean="0">
              <a:ln w="1143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Пробирки с веществами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3" name="Picture 1" descr="D:\23.05.13-домашние документы\Виртуальные лекции 28.07.11\Химия\сложные в-ва\основания\никеля\NiOH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143248"/>
            <a:ext cx="642942" cy="185738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8914" name="Picture 2" descr="D:\23.05.13-домашние документы\Виртуальные лекции 28.07.11\Химия\сложные в-ва\основания\алюминия\220px-Aluminum_hydroxide.JPG"/>
          <p:cNvPicPr>
            <a:picLocks noChangeAspect="1" noChangeArrowheads="1"/>
          </p:cNvPicPr>
          <p:nvPr/>
        </p:nvPicPr>
        <p:blipFill>
          <a:blip r:embed="rId5" cstate="print"/>
          <a:srcRect l="73107" t="18952" r="5763" b="5241"/>
          <a:stretch>
            <a:fillRect/>
          </a:stretch>
        </p:blipFill>
        <p:spPr bwMode="auto">
          <a:xfrm>
            <a:off x="2500298" y="3000372"/>
            <a:ext cx="676677" cy="221457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8915" name="Picture 3" descr="D:\23.05.13-домашние документы\Виртуальные лекции 28.07.11\Химия\сложные в-ва\основания\железа\2FeCl3+3Na2CO3 + 3H2O = 2 Fe(OH)3 ↓+ 6 NaCl + 3 CO2↑.gif"/>
          <p:cNvPicPr>
            <a:picLocks noChangeAspect="1" noChangeArrowheads="1"/>
          </p:cNvPicPr>
          <p:nvPr/>
        </p:nvPicPr>
        <p:blipFill>
          <a:blip r:embed="rId6" cstate="print"/>
          <a:srcRect l="10000" r="14999" b="7954"/>
          <a:stretch>
            <a:fillRect/>
          </a:stretch>
        </p:blipFill>
        <p:spPr bwMode="auto">
          <a:xfrm>
            <a:off x="6643702" y="3143248"/>
            <a:ext cx="642942" cy="192882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8916" name="Picture 4" descr="D:\23.05.13-домашние документы\Виртуальные лекции 28.07.11\Химия\сложные в-ва\основания\щелочи\640508.jpeg"/>
          <p:cNvPicPr>
            <a:picLocks noChangeAspect="1" noChangeArrowheads="1"/>
          </p:cNvPicPr>
          <p:nvPr/>
        </p:nvPicPr>
        <p:blipFill>
          <a:blip r:embed="rId7" cstate="print"/>
          <a:srcRect l="31305" t="8639" r="20308" b="4503"/>
          <a:stretch>
            <a:fillRect/>
          </a:stretch>
        </p:blipFill>
        <p:spPr bwMode="auto">
          <a:xfrm>
            <a:off x="4500562" y="3143248"/>
            <a:ext cx="622202" cy="192882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Овал 15">
            <a:hlinkClick r:id="rId8" action="ppaction://hlinksldjump"/>
          </p:cNvPr>
          <p:cNvSpPr/>
          <p:nvPr/>
        </p:nvSpPr>
        <p:spPr>
          <a:xfrm>
            <a:off x="196979" y="6093296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8489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D:\23.05.13-домашние документы\Виртуальные лекции 28.07.11\Химия\сложные в-ва\основания\никеля\NiOH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7180" y="357166"/>
            <a:ext cx="753118" cy="185738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571472" y="2214554"/>
            <a:ext cx="3357586" cy="861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5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5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гидроксид никеля (</a:t>
            </a:r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500" b="1" baseline="-25000" dirty="0">
              <a:ln w="1143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D:\23.05.13-домашние документы\Виртуальные лекции 28.07.11\Химия\сложные в-ва\основания\алюминия\220px-Aluminum_hydroxide.JPG"/>
          <p:cNvPicPr>
            <a:picLocks noChangeAspect="1" noChangeArrowheads="1"/>
          </p:cNvPicPr>
          <p:nvPr/>
        </p:nvPicPr>
        <p:blipFill>
          <a:blip r:embed="rId4" cstate="print"/>
          <a:srcRect l="73107" t="18952" r="5763" b="5241"/>
          <a:stretch>
            <a:fillRect/>
          </a:stretch>
        </p:blipFill>
        <p:spPr bwMode="auto">
          <a:xfrm>
            <a:off x="5538397" y="214290"/>
            <a:ext cx="676677" cy="221457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Прямоугольник 12"/>
          <p:cNvSpPr/>
          <p:nvPr/>
        </p:nvSpPr>
        <p:spPr>
          <a:xfrm>
            <a:off x="4357686" y="2428868"/>
            <a:ext cx="3357586" cy="861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5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гидроксид алюминия</a:t>
            </a:r>
            <a:endParaRPr lang="ru-RU" sz="2500" b="1" baseline="-25000" dirty="0">
              <a:ln w="1143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D:\23.05.13-домашние документы\Виртуальные лекции 28.07.11\Химия\сложные в-ва\основания\железа\2FeCl3+3Na2CO3 + 3H2O = 2 Fe(OH)3 ↓+ 6 NaCl + 3 CO2↑.gif"/>
          <p:cNvPicPr>
            <a:picLocks noChangeAspect="1" noChangeArrowheads="1"/>
          </p:cNvPicPr>
          <p:nvPr/>
        </p:nvPicPr>
        <p:blipFill>
          <a:blip r:embed="rId5" cstate="print"/>
          <a:srcRect l="10000" r="14999" b="7954"/>
          <a:stretch>
            <a:fillRect/>
          </a:stretch>
        </p:blipFill>
        <p:spPr bwMode="auto">
          <a:xfrm>
            <a:off x="1785918" y="3214686"/>
            <a:ext cx="642942" cy="192882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Прямоугольник 15"/>
          <p:cNvSpPr/>
          <p:nvPr/>
        </p:nvSpPr>
        <p:spPr>
          <a:xfrm>
            <a:off x="357158" y="5143512"/>
            <a:ext cx="3357586" cy="861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5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5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гидроксид железа (</a:t>
            </a:r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500" b="1" baseline="-25000" dirty="0">
              <a:ln w="1143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4" descr="D:\23.05.13-домашние документы\Виртуальные лекции 28.07.11\Химия\сложные в-ва\основания\щелочи\640508.jpeg"/>
          <p:cNvPicPr>
            <a:picLocks noChangeAspect="1" noChangeArrowheads="1"/>
          </p:cNvPicPr>
          <p:nvPr/>
        </p:nvPicPr>
        <p:blipFill>
          <a:blip r:embed="rId6" cstate="print"/>
          <a:srcRect l="31305" t="8639" r="20308" b="4503"/>
          <a:stretch>
            <a:fillRect/>
          </a:stretch>
        </p:blipFill>
        <p:spPr bwMode="auto">
          <a:xfrm>
            <a:off x="5521434" y="3286124"/>
            <a:ext cx="622202" cy="192882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Прямоугольник 17"/>
          <p:cNvSpPr/>
          <p:nvPr/>
        </p:nvSpPr>
        <p:spPr>
          <a:xfrm>
            <a:off x="4286248" y="5286388"/>
            <a:ext cx="3357586" cy="861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500" b="1" baseline="-2500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гидроксид натрия</a:t>
            </a:r>
            <a:endParaRPr lang="ru-RU" sz="2500" b="1" baseline="-25000" dirty="0">
              <a:ln w="1143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Овал 19">
            <a:hlinkClick r:id="rId7" action="ppaction://hlinksldjump"/>
          </p:cNvPr>
          <p:cNvSpPr/>
          <p:nvPr/>
        </p:nvSpPr>
        <p:spPr>
          <a:xfrm>
            <a:off x="196979" y="6165304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37407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2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5715016"/>
            <a:ext cx="3857652" cy="92869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5715016"/>
            <a:ext cx="3857652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3" action="ppaction://hlinksldjump"/>
              </a:rPr>
              <a:t>Правильный ответ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14290"/>
            <a:ext cx="7205660" cy="534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3" name="Овал 12">
            <a:hlinkClick r:id="rId5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591058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1738" y="238125"/>
            <a:ext cx="420052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Овал 11">
            <a:hlinkClick r:id="rId4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39573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3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5715016"/>
            <a:ext cx="3857652" cy="92869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5715016"/>
            <a:ext cx="3857652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3" action="ppaction://hlinksldjump"/>
              </a:rPr>
              <a:t>Правильный ответ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1027410"/>
            <a:ext cx="8786874" cy="181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Распределите этикетки между веществами: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Этикетки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en-US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ru-RU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SiO</a:t>
            </a:r>
            <a:r>
              <a:rPr lang="en-US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ru-RU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2800" b="1" dirty="0" smtClean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Вещества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7" name="Picture 1" descr="D:\23.05.13-домашние документы\Виртуальные лекции 28.07.11\Химия\сложные в-ва\оксиды\оксиды алюминия\alumina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143248"/>
            <a:ext cx="1714512" cy="1164333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6" name="Picture 16" descr="Кварцевый песок для фильтров бассейна 25кг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3143248"/>
            <a:ext cx="1357298" cy="135729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3143248"/>
            <a:ext cx="1415098" cy="13402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3000372"/>
            <a:ext cx="996188" cy="179069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5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3286124"/>
            <a:ext cx="1714479" cy="1285860"/>
          </a:xfrm>
          <a:prstGeom prst="rect">
            <a:avLst/>
          </a:prstGeom>
          <a:noFill/>
        </p:spPr>
      </p:pic>
      <p:sp>
        <p:nvSpPr>
          <p:cNvPr id="19" name="Овал 18">
            <a:hlinkClick r:id="rId9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7080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D:\23.05.13-домашние документы\Виртуальные лекции 28.07.11\Химия\сложные в-ва\оксиды\оксиды алюминия\alumin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2214578" cy="150393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1000108"/>
            <a:ext cx="1508579" cy="14287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3" name="Прямоугольник 12"/>
          <p:cNvSpPr/>
          <p:nvPr/>
        </p:nvSpPr>
        <p:spPr>
          <a:xfrm>
            <a:off x="6357950" y="2500306"/>
            <a:ext cx="2714644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оксид железа (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3643314"/>
            <a:ext cx="996188" cy="179069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Прямоугольник 15"/>
          <p:cNvSpPr/>
          <p:nvPr/>
        </p:nvSpPr>
        <p:spPr>
          <a:xfrm>
            <a:off x="1071538" y="5500702"/>
            <a:ext cx="2174784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en-US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оксид азота (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Picture 16" descr="Кварцевый песок для фильтров бассейна 25кг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1000108"/>
            <a:ext cx="1500174" cy="150017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8" name="Прямоугольник 17"/>
          <p:cNvSpPr/>
          <p:nvPr/>
        </p:nvSpPr>
        <p:spPr>
          <a:xfrm>
            <a:off x="428596" y="2643182"/>
            <a:ext cx="2714644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оксид алюминия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00430" y="2571744"/>
            <a:ext cx="2857520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SiO</a:t>
            </a:r>
            <a:r>
              <a:rPr lang="en-US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оксид кремния (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" name="Picture 5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857628"/>
            <a:ext cx="1714479" cy="128586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4572000" y="5143512"/>
            <a:ext cx="2286016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– оксид водорода (вода)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Овал 22">
            <a:hlinkClick r:id="rId8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93367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4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5715016"/>
            <a:ext cx="3857652" cy="92869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5715016"/>
            <a:ext cx="3857652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3" action="ppaction://hlinksldjump"/>
              </a:rPr>
              <a:t>Правильный ответ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32769" name="Picture 1" descr="D:\23.05.13-домашние документы\Виртуальные лекции 28.07.11\Химия\сложные в-ва\кислоты\Серная кислота\33.png"/>
          <p:cNvPicPr>
            <a:picLocks noChangeAspect="1" noChangeArrowheads="1"/>
          </p:cNvPicPr>
          <p:nvPr/>
        </p:nvPicPr>
        <p:blipFill>
          <a:blip r:embed="rId4" cstate="print"/>
          <a:srcRect l="12617" r="20093"/>
          <a:stretch>
            <a:fillRect/>
          </a:stretch>
        </p:blipFill>
        <p:spPr bwMode="auto">
          <a:xfrm>
            <a:off x="3071802" y="642918"/>
            <a:ext cx="2357454" cy="2743795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5" name="Прямоугольник 14"/>
          <p:cNvSpPr/>
          <p:nvPr/>
        </p:nvSpPr>
        <p:spPr>
          <a:xfrm>
            <a:off x="214282" y="3429000"/>
            <a:ext cx="878687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Назовите кислоту и все натриевые соли этой кислоты.</a:t>
            </a:r>
          </a:p>
        </p:txBody>
      </p:sp>
      <p:sp>
        <p:nvSpPr>
          <p:cNvPr id="13" name="Овал 12">
            <a:hlinkClick r:id="rId5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67523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D:\23.05.13-домашние документы\Виртуальные лекции 28.07.11\Химия\сложные в-ва\кислоты\Серная кислота\33.png"/>
          <p:cNvPicPr>
            <a:picLocks noChangeAspect="1" noChangeArrowheads="1"/>
          </p:cNvPicPr>
          <p:nvPr/>
        </p:nvPicPr>
        <p:blipFill>
          <a:blip r:embed="rId3" cstate="print"/>
          <a:srcRect l="12617" r="20093"/>
          <a:stretch>
            <a:fillRect/>
          </a:stretch>
        </p:blipFill>
        <p:spPr bwMode="auto">
          <a:xfrm>
            <a:off x="285720" y="214290"/>
            <a:ext cx="1595858" cy="1857388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2844" y="2264858"/>
          <a:ext cx="8858312" cy="166420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643074"/>
                <a:gridCol w="1857388"/>
                <a:gridCol w="2571768"/>
                <a:gridCol w="2786082"/>
              </a:tblGrid>
              <a:tr h="4369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Формула кислоты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 кислоты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Формула кислотного остатка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 кислотного остатка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600" b="1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SO</a:t>
                      </a:r>
                      <a:r>
                        <a:rPr lang="ru-RU" sz="2600" b="1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серн</a:t>
                      </a:r>
                      <a:r>
                        <a:rPr lang="ru-RU" sz="26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ая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SO</a:t>
                      </a:r>
                      <a:r>
                        <a:rPr lang="en-US" sz="2600" b="1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baseline="30000" dirty="0"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гидро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сульф</a:t>
                      </a:r>
                      <a:r>
                        <a:rPr lang="ru-RU" sz="26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SO</a:t>
                      </a:r>
                      <a:r>
                        <a:rPr lang="en-US" sz="2600" b="1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baseline="30000" dirty="0">
                          <a:latin typeface="Arial" pitchFamily="34" charset="0"/>
                          <a:cs typeface="Arial" pitchFamily="34" charset="0"/>
                        </a:rPr>
                        <a:t>2–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сульф</a:t>
                      </a:r>
                      <a:r>
                        <a:rPr lang="ru-RU" sz="26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41715" y="4357694"/>
            <a:ext cx="5931560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сульф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натрия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сульф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натрия</a:t>
            </a:r>
            <a:endParaRPr lang="ru-RU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5" name="Овал 14">
            <a:hlinkClick r:id="rId4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793039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71438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5</a:t>
            </a:r>
            <a:endParaRPr lang="ru-RU" sz="6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5715016"/>
            <a:ext cx="3857652" cy="92869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5715016"/>
            <a:ext cx="3857652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haroni" pitchFamily="2" charset="-79"/>
                <a:hlinkClick r:id="rId3" action="ppaction://hlinksldjump"/>
              </a:rPr>
              <a:t>Правильный ответ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1026" name="Picture 2" descr="D:\23.05.13-домашние документы\Виртуальные лекции 28.07.11\Химия\сложные в-ва\соли\карбонаты\Карбонат натр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571744"/>
            <a:ext cx="3410079" cy="192882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5" name="Прямоугольник 14"/>
          <p:cNvSpPr/>
          <p:nvPr/>
        </p:nvSpPr>
        <p:spPr>
          <a:xfrm>
            <a:off x="3714744" y="3429000"/>
            <a:ext cx="1370888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5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5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1285860"/>
            <a:ext cx="878687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Назовите соль и кислоту, от которой она образована.</a:t>
            </a:r>
          </a:p>
        </p:txBody>
      </p:sp>
      <p:sp>
        <p:nvSpPr>
          <p:cNvPr id="13" name="Овал 12">
            <a:hlinkClick r:id="rId5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13831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D:\23.05.13-домашние документы\Виртуальные лекции 28.07.11\Химия\сложные в-ва\соли\карбонаты\Карбонат натр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42852"/>
            <a:ext cx="2542803" cy="1438273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2" name="Прямоугольник 11"/>
          <p:cNvSpPr/>
          <p:nvPr/>
        </p:nvSpPr>
        <p:spPr>
          <a:xfrm>
            <a:off x="571472" y="4429132"/>
            <a:ext cx="4791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карбон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натрия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786182" y="571480"/>
            <a:ext cx="1370888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5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5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42844" y="2264858"/>
          <a:ext cx="8858312" cy="174345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643074"/>
                <a:gridCol w="1857388"/>
                <a:gridCol w="2571768"/>
                <a:gridCol w="2786082"/>
              </a:tblGrid>
              <a:tr h="4369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Формула кислоты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 кислоты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Формула кислотного остатка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 кислотного остатка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600" b="1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600" b="1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угольн</a:t>
                      </a:r>
                      <a:r>
                        <a:rPr lang="ru-RU" sz="26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ая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600" b="1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600" b="1" baseline="30000" dirty="0"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гидро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карбон</a:t>
                      </a:r>
                      <a:r>
                        <a:rPr lang="ru-RU" sz="26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en-US" sz="2600" b="1" dirty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600" b="1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600" b="1" baseline="30000" dirty="0">
                          <a:latin typeface="Arial" pitchFamily="34" charset="0"/>
                          <a:cs typeface="Arial" pitchFamily="34" charset="0"/>
                        </a:rPr>
                        <a:t>2–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карбон</a:t>
                      </a:r>
                      <a:r>
                        <a:rPr lang="ru-RU" sz="26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/>
                </a:tc>
              </a:tr>
            </a:tbl>
          </a:graphicData>
        </a:graphic>
      </p:graphicFrame>
      <p:sp>
        <p:nvSpPr>
          <p:cNvPr id="17" name="Овал 16">
            <a:hlinkClick r:id="rId4" action="ppaction://hlinksldjump"/>
          </p:cNvPr>
          <p:cNvSpPr/>
          <p:nvPr/>
        </p:nvSpPr>
        <p:spPr>
          <a:xfrm>
            <a:off x="196979" y="6193679"/>
            <a:ext cx="500066" cy="500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508833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5803025</TotalTime>
  <Words>9508</Words>
  <Application>Microsoft Office PowerPoint</Application>
  <PresentationFormat>Экран (4:3)</PresentationFormat>
  <Paragraphs>2055</Paragraphs>
  <Slides>207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207</vt:i4>
      </vt:variant>
    </vt:vector>
  </HeadingPairs>
  <TitlesOfParts>
    <vt:vector size="208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ikuzmina</cp:lastModifiedBy>
  <cp:revision>2117</cp:revision>
  <dcterms:created xsi:type="dcterms:W3CDTF">2015-12-13T09:17:19Z</dcterms:created>
  <dcterms:modified xsi:type="dcterms:W3CDTF">2021-04-23T06:38:41Z</dcterms:modified>
</cp:coreProperties>
</file>