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79"/>
  </p:notesMasterIdLst>
  <p:sldIdLst>
    <p:sldId id="913" r:id="rId2"/>
    <p:sldId id="772" r:id="rId3"/>
    <p:sldId id="464" r:id="rId4"/>
    <p:sldId id="521" r:id="rId5"/>
    <p:sldId id="844" r:id="rId6"/>
    <p:sldId id="845" r:id="rId7"/>
    <p:sldId id="846" r:id="rId8"/>
    <p:sldId id="847" r:id="rId9"/>
    <p:sldId id="848" r:id="rId10"/>
    <p:sldId id="849" r:id="rId11"/>
    <p:sldId id="850" r:id="rId12"/>
    <p:sldId id="851" r:id="rId13"/>
    <p:sldId id="852" r:id="rId14"/>
    <p:sldId id="853" r:id="rId15"/>
    <p:sldId id="854" r:id="rId16"/>
    <p:sldId id="856" r:id="rId17"/>
    <p:sldId id="857" r:id="rId18"/>
    <p:sldId id="858" r:id="rId19"/>
    <p:sldId id="859" r:id="rId20"/>
    <p:sldId id="904" r:id="rId21"/>
    <p:sldId id="905" r:id="rId22"/>
    <p:sldId id="864" r:id="rId23"/>
    <p:sldId id="906" r:id="rId24"/>
    <p:sldId id="860" r:id="rId25"/>
    <p:sldId id="861" r:id="rId26"/>
    <p:sldId id="862" r:id="rId27"/>
    <p:sldId id="866" r:id="rId28"/>
    <p:sldId id="901" r:id="rId29"/>
    <p:sldId id="907" r:id="rId30"/>
    <p:sldId id="908" r:id="rId31"/>
    <p:sldId id="903" r:id="rId32"/>
    <p:sldId id="902" r:id="rId33"/>
    <p:sldId id="897" r:id="rId34"/>
    <p:sldId id="899" r:id="rId35"/>
    <p:sldId id="869" r:id="rId36"/>
    <p:sldId id="910" r:id="rId37"/>
    <p:sldId id="911" r:id="rId38"/>
    <p:sldId id="912" r:id="rId39"/>
    <p:sldId id="915" r:id="rId40"/>
    <p:sldId id="916" r:id="rId41"/>
    <p:sldId id="926" r:id="rId42"/>
    <p:sldId id="927" r:id="rId43"/>
    <p:sldId id="928" r:id="rId44"/>
    <p:sldId id="929" r:id="rId45"/>
    <p:sldId id="930" r:id="rId46"/>
    <p:sldId id="917" r:id="rId47"/>
    <p:sldId id="918" r:id="rId48"/>
    <p:sldId id="919" r:id="rId49"/>
    <p:sldId id="920" r:id="rId50"/>
    <p:sldId id="921" r:id="rId51"/>
    <p:sldId id="922" r:id="rId52"/>
    <p:sldId id="923" r:id="rId53"/>
    <p:sldId id="924" r:id="rId54"/>
    <p:sldId id="925" r:id="rId55"/>
    <p:sldId id="870" r:id="rId56"/>
    <p:sldId id="871" r:id="rId57"/>
    <p:sldId id="879" r:id="rId58"/>
    <p:sldId id="880" r:id="rId59"/>
    <p:sldId id="881" r:id="rId60"/>
    <p:sldId id="882" r:id="rId61"/>
    <p:sldId id="883" r:id="rId62"/>
    <p:sldId id="884" r:id="rId63"/>
    <p:sldId id="885" r:id="rId64"/>
    <p:sldId id="886" r:id="rId65"/>
    <p:sldId id="887" r:id="rId66"/>
    <p:sldId id="888" r:id="rId67"/>
    <p:sldId id="889" r:id="rId68"/>
    <p:sldId id="890" r:id="rId69"/>
    <p:sldId id="914" r:id="rId70"/>
    <p:sldId id="872" r:id="rId71"/>
    <p:sldId id="891" r:id="rId72"/>
    <p:sldId id="892" r:id="rId73"/>
    <p:sldId id="893" r:id="rId74"/>
    <p:sldId id="894" r:id="rId75"/>
    <p:sldId id="895" r:id="rId76"/>
    <p:sldId id="896" r:id="rId77"/>
    <p:sldId id="771" r:id="rId7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0DA3"/>
    <a:srgbClr val="CC0066"/>
    <a:srgbClr val="4B5834"/>
    <a:srgbClr val="1D6F1D"/>
    <a:srgbClr val="009644"/>
    <a:srgbClr val="87871D"/>
    <a:srgbClr val="3366FF"/>
    <a:srgbClr val="C1EFFF"/>
    <a:srgbClr val="FF6600"/>
    <a:srgbClr val="ABE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86" autoAdjust="0"/>
    <p:restoredTop sz="96069" autoAdjust="0"/>
  </p:normalViewPr>
  <p:slideViewPr>
    <p:cSldViewPr>
      <p:cViewPr varScale="1">
        <p:scale>
          <a:sx n="66" d="100"/>
          <a:sy n="66" d="100"/>
        </p:scale>
        <p:origin x="-135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0F4A82-1BBA-4657-864F-4FC09618B5E3}" type="datetimeFigureOut">
              <a:rPr lang="ru-RU" smtClean="0"/>
              <a:pPr/>
              <a:t>18.04.2021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28D397-F940-47CA-BE73-DC8A778F4CDD}" type="slidenum">
              <a:rPr lang="ru-RU" smtClean="0"/>
              <a:pPr/>
              <a:t>‹#›</a:t>
            </a:fld>
            <a:endParaRPr lang="ru-RU"/>
          </a:p>
        </p:txBody>
      </p:sp>
    </p:spTree>
    <p:extLst>
      <p:ext uri="{BB962C8B-B14F-4D97-AF65-F5344CB8AC3E}">
        <p14:creationId xmlns:p14="http://schemas.microsoft.com/office/powerpoint/2010/main" val="2817345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71</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72</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73</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74</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75</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C6BAA9B1-AE0F-46CB-BF4C-698A9A7AB1AC}"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C6BAA9B1-AE0F-46CB-BF4C-698A9A7AB1AC}"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C6BAA9B1-AE0F-46CB-BF4C-698A9A7AB1AC}"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transition>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7BEA076-BF9E-4CA3-8DF4-94D08D2A4707}" type="datetimeFigureOut">
              <a:rPr lang="ru-RU" smtClean="0"/>
              <a:pPr/>
              <a:t>18.04.2021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6BAA9B1-AE0F-46CB-BF4C-698A9A7AB1AC}"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wheel spokes="1"/>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gif"/><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7.gif"/><Relationship Id="rId7" Type="http://schemas.openxmlformats.org/officeDocument/2006/relationships/image" Target="../media/image40.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29.jpeg"/><Relationship Id="rId9"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6.gif"/><Relationship Id="rId4" Type="http://schemas.openxmlformats.org/officeDocument/2006/relationships/image" Target="../media/image45.gif"/></Relationships>
</file>

<file path=ppt/slides/_rels/slide15.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7.gif"/><Relationship Id="rId7" Type="http://schemas.openxmlformats.org/officeDocument/2006/relationships/image" Target="../media/image50.gi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49.gif"/><Relationship Id="rId10" Type="http://schemas.openxmlformats.org/officeDocument/2006/relationships/slide" Target="slide4.xml"/><Relationship Id="rId4" Type="http://schemas.openxmlformats.org/officeDocument/2006/relationships/image" Target="../media/image48.gif"/><Relationship Id="rId9" Type="http://schemas.openxmlformats.org/officeDocument/2006/relationships/image" Target="../media/image52.gif"/></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58.gif"/><Relationship Id="rId7" Type="http://schemas.openxmlformats.org/officeDocument/2006/relationships/slide" Target="slide4.xml"/><Relationship Id="rId2" Type="http://schemas.openxmlformats.org/officeDocument/2006/relationships/image" Target="../media/image57.gif"/><Relationship Id="rId1" Type="http://schemas.openxmlformats.org/officeDocument/2006/relationships/slideLayout" Target="../slideLayouts/slideLayout2.xml"/><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59.gif"/></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7.gif"/></Relationships>
</file>

<file path=ppt/slides/_rels/slide2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microsoft.com/office/2007/relationships/hdphoto" Target="../media/hdphoto2.wdp"/><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66.gif"/><Relationship Id="rId5" Type="http://schemas.openxmlformats.org/officeDocument/2006/relationships/image" Target="../media/image65.gif"/><Relationship Id="rId4" Type="http://schemas.openxmlformats.org/officeDocument/2006/relationships/image" Target="../media/image64.gif"/></Relationships>
</file>

<file path=ppt/slides/_rels/slide2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1.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7.gif"/></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71.gif"/></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gif"/><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3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5" Type="http://schemas.openxmlformats.org/officeDocument/2006/relationships/slide" Target="slide4.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34.xml"/><Relationship Id="rId18" Type="http://schemas.openxmlformats.org/officeDocument/2006/relationships/slide" Target="slide4.xml"/><Relationship Id="rId3" Type="http://schemas.openxmlformats.org/officeDocument/2006/relationships/image" Target="../media/image6.gif"/><Relationship Id="rId7" Type="http://schemas.openxmlformats.org/officeDocument/2006/relationships/slide" Target="slide17.xml"/><Relationship Id="rId12" Type="http://schemas.openxmlformats.org/officeDocument/2006/relationships/slide" Target="slide31.xml"/><Relationship Id="rId17" Type="http://schemas.openxmlformats.org/officeDocument/2006/relationships/slide" Target="slide69.xml"/><Relationship Id="rId2" Type="http://schemas.openxmlformats.org/officeDocument/2006/relationships/notesSlide" Target="../notesSlides/notesSlide2.xml"/><Relationship Id="rId16" Type="http://schemas.openxmlformats.org/officeDocument/2006/relationships/slide" Target="slide55.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27.xml"/><Relationship Id="rId5" Type="http://schemas.openxmlformats.org/officeDocument/2006/relationships/slide" Target="slide5.xml"/><Relationship Id="rId15" Type="http://schemas.openxmlformats.org/officeDocument/2006/relationships/slide" Target="slide39.xml"/><Relationship Id="rId10" Type="http://schemas.openxmlformats.org/officeDocument/2006/relationships/slide" Target="slide24.xml"/><Relationship Id="rId4" Type="http://schemas.openxmlformats.org/officeDocument/2006/relationships/slide" Target="slide3.xml"/><Relationship Id="rId9" Type="http://schemas.openxmlformats.org/officeDocument/2006/relationships/slide" Target="slide20.xml"/><Relationship Id="rId14" Type="http://schemas.openxmlformats.org/officeDocument/2006/relationships/slide" Target="slide36.xml"/></Relationships>
</file>

<file path=ppt/slides/_rels/slide4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78.jpeg"/><Relationship Id="rId1" Type="http://schemas.openxmlformats.org/officeDocument/2006/relationships/slideLayout" Target="../slideLayouts/slideLayout1.xml"/><Relationship Id="rId4" Type="http://schemas.openxmlformats.org/officeDocument/2006/relationships/slide" Target="slide4.xml"/></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slide" Target="slide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8.png"/><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chemege.ru/wp-content/uploads/2018/09/%D0%BE%D0%B2%D1%80.jpg" TargetMode="Externa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7.gif"/><Relationship Id="rId4" Type="http://schemas.microsoft.com/office/2007/relationships/hdphoto" Target="../media/hdphoto6.wdp"/></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chemege.ru/wp-content/uploads/2018/09/%D0%BE%D0%BA%D0%B8%D1%81%D0%BB%D0%B8%D1%82%D0%B5%D0%BB%D0%B8-%D0%B8-%D0%B2%D0%BE%D1%81%D1%81%D1%82%D0%B0%D0%BD%D0%BE%D0%B2%D0%B8%D1%82%D0%B5%D0%BB%D0%B8.jpg" TargetMode="External"/><Relationship Id="rId1" Type="http://schemas.openxmlformats.org/officeDocument/2006/relationships/slideLayout" Target="../slideLayouts/slideLayout1.xml"/><Relationship Id="rId5" Type="http://schemas.openxmlformats.org/officeDocument/2006/relationships/slide" Target="slide4.xml"/><Relationship Id="rId4" Type="http://schemas.openxmlformats.org/officeDocument/2006/relationships/image" Target="../media/image7.gif"/></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chemege.ru/wp-content/uploads/2018/09/%D0%BB%D0%B0%D0%B1-%D0%BE%D0%BA%D0%B8%D1%81%D0%BB%D0%B8%D1%82%D0%B5%D0%BB%D0%B8-%D0%B8-%D0%B2%D0%BE%D1%81%D1%81%D1%82%D0%B0%D0%BD%D0%BE%D0%B2%D0%B8%D1%82%D0%B5%D0%BB%D0%B8.jpg" TargetMode="Externa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0.gif"/><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chemege.ru/wp-content/uploads/2018/09/%D0%BA%D0%BB%D0%B0%D1%81%D1%81%D0%B8%D1%84%D0%B8%D0%BA%D0%B0%D1%86%D0%B8%D1%8F-%D0%BE%D0%B2%D1%80.jpg" TargetMode="Externa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3.gif"/><Relationship Id="rId4" Type="http://schemas.openxmlformats.org/officeDocument/2006/relationships/image" Target="../media/image12.gif"/></Relationships>
</file>

<file path=ppt/slides/_rels/slide6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97.jpeg"/></Relationships>
</file>

<file path=ppt/slides/_rels/slide6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6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6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6.gif"/><Relationship Id="rId4" Type="http://schemas.openxmlformats.org/officeDocument/2006/relationships/image" Target="../media/image15.gif"/></Relationships>
</file>

<file path=ppt/slides/_rels/slide7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0.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2.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3.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4.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5.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6.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gif"/><Relationship Id="rId7" Type="http://schemas.openxmlformats.org/officeDocument/2006/relationships/image" Target="../media/image21.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gif"/><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7.gif"/><Relationship Id="rId11" Type="http://schemas.openxmlformats.org/officeDocument/2006/relationships/slide" Target="slide4.xml"/><Relationship Id="rId5" Type="http://schemas.openxmlformats.org/officeDocument/2006/relationships/image" Target="../media/image25.jpeg"/><Relationship Id="rId10" Type="http://schemas.openxmlformats.org/officeDocument/2006/relationships/image" Target="../media/image28.gif"/><Relationship Id="rId4" Type="http://schemas.openxmlformats.org/officeDocument/2006/relationships/image" Target="../media/image24.gif"/><Relationship Id="rId9"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7"/>
          <p:cNvSpPr>
            <a:spLocks noChangeArrowheads="1" noChangeShapeType="1" noTextEdit="1"/>
          </p:cNvSpPr>
          <p:nvPr/>
        </p:nvSpPr>
        <p:spPr bwMode="auto">
          <a:xfrm>
            <a:off x="1643042" y="2214554"/>
            <a:ext cx="6572296" cy="571504"/>
          </a:xfrm>
          <a:prstGeom prst="rect">
            <a:avLst/>
          </a:prstGeom>
        </p:spPr>
        <p:txBody>
          <a:bodyPr wrap="none" fromWordArt="1">
            <a:prstTxWarp prst="textPlain">
              <a:avLst>
                <a:gd name="adj" fmla="val 50000"/>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endParaRPr lang="ru-RU" sz="3600" b="1" kern="10" dirty="0">
              <a:ln w="28575">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sp>
        <p:nvSpPr>
          <p:cNvPr id="21" name="Прямоугольник 20"/>
          <p:cNvSpPr/>
          <p:nvPr/>
        </p:nvSpPr>
        <p:spPr>
          <a:xfrm>
            <a:off x="357126" y="0"/>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cs typeface="Arial" pitchFamily="34" charset="0"/>
            </a:endParaRPr>
          </a:p>
        </p:txBody>
      </p:sp>
      <p:sp>
        <p:nvSpPr>
          <p:cNvPr id="22"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2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2" descr="Новости Белгорода - Ежедневная лента новостей о событиях в Белгороде и области. Белгородские новости: политика, экономика, культ"/>
          <p:cNvPicPr>
            <a:picLocks noChangeAspect="1" noChangeArrowheads="1"/>
          </p:cNvPicPr>
          <p:nvPr/>
        </p:nvPicPr>
        <p:blipFill>
          <a:blip r:embed="rId3" cstate="print"/>
          <a:srcRect/>
          <a:stretch>
            <a:fillRect/>
          </a:stretch>
        </p:blipFill>
        <p:spPr bwMode="auto">
          <a:xfrm>
            <a:off x="2627784" y="2694925"/>
            <a:ext cx="3857652" cy="2462267"/>
          </a:xfrm>
          <a:prstGeom prst="rect">
            <a:avLst/>
          </a:prstGeom>
          <a:noFill/>
        </p:spPr>
      </p:pic>
      <p:pic>
        <p:nvPicPr>
          <p:cNvPr id="11" name="Picture 21" descr="химик"/>
          <p:cNvPicPr>
            <a:picLocks noChangeAspect="1" noChangeArrowheads="1" noCrop="1"/>
          </p:cNvPicPr>
          <p:nvPr/>
        </p:nvPicPr>
        <p:blipFill>
          <a:blip r:embed="rId4" cstate="print"/>
          <a:srcRect/>
          <a:stretch>
            <a:fillRect/>
          </a:stretch>
        </p:blipFill>
        <p:spPr bwMode="auto">
          <a:xfrm>
            <a:off x="3851920" y="4133502"/>
            <a:ext cx="914400" cy="1455738"/>
          </a:xfrm>
          <a:prstGeom prst="rect">
            <a:avLst/>
          </a:prstGeom>
          <a:noFill/>
          <a:ln w="9525">
            <a:noFill/>
            <a:miter lim="800000"/>
            <a:headEnd/>
            <a:tailEnd/>
          </a:ln>
        </p:spPr>
      </p:pic>
      <p:sp>
        <p:nvSpPr>
          <p:cNvPr id="13" name="Прямоугольник 12"/>
          <p:cNvSpPr/>
          <p:nvPr/>
        </p:nvSpPr>
        <p:spPr>
          <a:xfrm>
            <a:off x="179513" y="2041684"/>
            <a:ext cx="8662890" cy="52322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0000"/>
              </a:lnSpc>
            </a:pPr>
            <a:r>
              <a:rPr lang="ru-RU" sz="4000" b="1" dirty="0" smtClean="0">
                <a:ln w="11430">
                  <a:solidFill>
                    <a:sysClr val="windowText" lastClr="000000"/>
                  </a:solidFill>
                </a:ln>
                <a:solidFill>
                  <a:srgbClr val="CC0066"/>
                </a:solidFill>
                <a:effectLst>
                  <a:outerShdw blurRad="80000" dist="40000" dir="5040000" algn="tl">
                    <a:srgbClr val="000000">
                      <a:alpha val="30000"/>
                    </a:srgbClr>
                  </a:outerShdw>
                </a:effectLst>
                <a:latin typeface="Arial Black" pitchFamily="34" charset="0"/>
                <a:cs typeface="Arial" pitchFamily="34" charset="0"/>
              </a:rPr>
              <a:t>Тема «</a:t>
            </a:r>
            <a:r>
              <a:rPr lang="ru-RU" sz="4000" b="1" kern="10" dirty="0">
                <a:ln w="11430">
                  <a:solidFill>
                    <a:sysClr val="windowText" lastClr="000000"/>
                  </a:solidFill>
                </a:ln>
                <a:solidFill>
                  <a:srgbClr val="CC0066"/>
                </a:solidFill>
                <a:effectLst>
                  <a:outerShdw blurRad="80000" dist="40000" dir="5040000" algn="tl">
                    <a:srgbClr val="000000">
                      <a:alpha val="30000"/>
                    </a:srgbClr>
                  </a:outerShdw>
                </a:effectLst>
                <a:latin typeface="Arial Black" pitchFamily="34" charset="0"/>
              </a:rPr>
              <a:t>Химические </a:t>
            </a:r>
            <a:r>
              <a:rPr lang="ru-RU" sz="4000" b="1" kern="10" dirty="0" smtClean="0">
                <a:ln w="11430">
                  <a:solidFill>
                    <a:sysClr val="windowText" lastClr="000000"/>
                  </a:solidFill>
                </a:ln>
                <a:solidFill>
                  <a:srgbClr val="CC0066"/>
                </a:solidFill>
                <a:effectLst>
                  <a:outerShdw blurRad="80000" dist="40000" dir="5040000" algn="tl">
                    <a:srgbClr val="000000">
                      <a:alpha val="30000"/>
                    </a:srgbClr>
                  </a:outerShdw>
                </a:effectLst>
                <a:latin typeface="Arial Black" pitchFamily="34" charset="0"/>
              </a:rPr>
              <a:t>реакции</a:t>
            </a:r>
            <a:r>
              <a:rPr lang="ru-RU" sz="4000" b="1" dirty="0" smtClean="0">
                <a:ln w="11430">
                  <a:solidFill>
                    <a:sysClr val="windowText" lastClr="000000"/>
                  </a:solidFill>
                </a:ln>
                <a:solidFill>
                  <a:srgbClr val="CC0066"/>
                </a:solidFill>
                <a:effectLst>
                  <a:outerShdw blurRad="80000" dist="40000" dir="5040000" algn="tl">
                    <a:srgbClr val="000000">
                      <a:alpha val="30000"/>
                    </a:srgbClr>
                  </a:outerShdw>
                </a:effectLst>
                <a:latin typeface="Arial Black" pitchFamily="34" charset="0"/>
                <a:cs typeface="Arial" pitchFamily="34" charset="0"/>
              </a:rPr>
              <a:t>»</a:t>
            </a:r>
          </a:p>
        </p:txBody>
      </p:sp>
      <p:sp>
        <p:nvSpPr>
          <p:cNvPr id="14" name="Прямоугольник 13"/>
          <p:cNvSpPr/>
          <p:nvPr/>
        </p:nvSpPr>
        <p:spPr>
          <a:xfrm>
            <a:off x="2483768" y="5436513"/>
            <a:ext cx="3888432"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2021 г.</a:t>
            </a:r>
          </a:p>
        </p:txBody>
      </p:sp>
      <p:sp>
        <p:nvSpPr>
          <p:cNvPr id="12" name="Прямоугольник 11"/>
          <p:cNvSpPr/>
          <p:nvPr/>
        </p:nvSpPr>
        <p:spPr>
          <a:xfrm>
            <a:off x="249622" y="973177"/>
            <a:ext cx="8786874" cy="101566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5000"/>
              </a:lnSpc>
            </a:pPr>
            <a:r>
              <a:rPr lang="ru-RU" sz="40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Дисциплины: «Химия» и «Естествознание – Химия»</a:t>
            </a:r>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672102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6215074" y="5429264"/>
            <a:ext cx="649287" cy="1295400"/>
          </a:xfrm>
          <a:prstGeom prst="rect">
            <a:avLst/>
          </a:prstGeom>
          <a:noFill/>
          <a:ln w="9525">
            <a:noFill/>
            <a:miter lim="800000"/>
            <a:headEnd/>
            <a:tailEnd/>
          </a:ln>
        </p:spPr>
      </p:pic>
      <p:sp>
        <p:nvSpPr>
          <p:cNvPr id="7" name="Прямоугольник 6"/>
          <p:cNvSpPr/>
          <p:nvPr/>
        </p:nvSpPr>
        <p:spPr>
          <a:xfrm>
            <a:off x="71406" y="71414"/>
            <a:ext cx="8941871" cy="593496"/>
          </a:xfrm>
          <a:prstGeom prst="rect">
            <a:avLst/>
          </a:prstGeom>
        </p:spPr>
        <p:txBody>
          <a:bodyPr wrap="non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3800" b="1" dirty="0" smtClean="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2">
                      <a:satMod val="175000"/>
                      <a:alpha val="40000"/>
                    </a:schemeClr>
                  </a:glow>
                </a:effectLst>
                <a:latin typeface="Arial Black" pitchFamily="34" charset="0"/>
                <a:ea typeface="Times New Roman" pitchFamily="18" charset="0"/>
                <a:cs typeface="Arial" pitchFamily="34" charset="0"/>
              </a:rPr>
              <a:t>Признаки химических реакций</a:t>
            </a:r>
            <a:endParaRPr lang="ru-RU" sz="3800" b="1" dirty="0" smtClean="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2">
                    <a:satMod val="175000"/>
                    <a:alpha val="40000"/>
                  </a:schemeClr>
                </a:glow>
              </a:effectLst>
              <a:latin typeface="Arial Black" pitchFamily="34" charset="0"/>
              <a:cs typeface="Arial" pitchFamily="34" charset="0"/>
            </a:endParaRPr>
          </a:p>
        </p:txBody>
      </p:sp>
      <p:sp>
        <p:nvSpPr>
          <p:cNvPr id="9" name="Прямоугольник 8"/>
          <p:cNvSpPr/>
          <p:nvPr/>
        </p:nvSpPr>
        <p:spPr>
          <a:xfrm>
            <a:off x="142844" y="714356"/>
            <a:ext cx="8858312" cy="3270895"/>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О протекании химических реакций можно судить по ряду внешних признаков. Рассмотрим основные </a:t>
            </a:r>
            <a:r>
              <a:rPr lang="ru-RU" sz="27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признаки химических реакций</a:t>
            </a:r>
            <a:r>
              <a:rPr lang="ru-RU" sz="2700" b="1" i="1" dirty="0" smtClean="0">
                <a:latin typeface="Arial" pitchFamily="34" charset="0"/>
                <a:ea typeface="Times New Roman" pitchFamily="18" charset="0"/>
                <a:cs typeface="Arial" pitchFamily="34" charset="0"/>
              </a:rPr>
              <a:t>.</a:t>
            </a:r>
            <a:endParaRPr lang="ru-RU" sz="2700" b="1" dirty="0" smtClean="0">
              <a:latin typeface="Arial" pitchFamily="34" charset="0"/>
              <a:ea typeface="Times New Roman" pitchFamily="18" charset="0"/>
              <a:cs typeface="Arial" pitchFamily="34" charset="0"/>
            </a:endParaRPr>
          </a:p>
          <a:p>
            <a:pPr lvl="0" indent="450850" algn="just" eaLnBrk="0" fontAlgn="base" hangingPunct="0">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Изменение цвета</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Если к бесцветному раствору иодида калия прибавить хлорную воду, то в результате химической реакции образуется раствор </a:t>
            </a:r>
            <a:r>
              <a:rPr lang="ru-RU" sz="2700" b="1" dirty="0" err="1" smtClean="0">
                <a:latin typeface="Arial" pitchFamily="34" charset="0"/>
                <a:ea typeface="Times New Roman" pitchFamily="18" charset="0"/>
                <a:cs typeface="Arial" pitchFamily="34" charset="0"/>
              </a:rPr>
              <a:t>иода</a:t>
            </a:r>
            <a:r>
              <a:rPr lang="ru-RU" sz="2700" b="1" dirty="0" smtClean="0">
                <a:latin typeface="Arial" pitchFamily="34" charset="0"/>
                <a:ea typeface="Times New Roman" pitchFamily="18" charset="0"/>
                <a:cs typeface="Arial" pitchFamily="34" charset="0"/>
              </a:rPr>
              <a:t> красно-коричневого цвета. При растворении никеля в соляной кислоте образуется раствор изумрудно-зелёного цвета.</a:t>
            </a:r>
            <a:r>
              <a:rPr lang="ru-RU" sz="2700" b="1" dirty="0" smtClean="0">
                <a:latin typeface="Arial" pitchFamily="34" charset="0"/>
                <a:cs typeface="Arial" pitchFamily="34" charset="0"/>
              </a:rPr>
              <a:t> </a:t>
            </a:r>
          </a:p>
        </p:txBody>
      </p:sp>
      <p:pic>
        <p:nvPicPr>
          <p:cNvPr id="14" name="Picture 3" descr="D:\23.05.13-домашние документы\Виртуальные лекции 28.07.11\Химия\сложные в-ва\кислоты\Соляная кислота\image002.jpg"/>
          <p:cNvPicPr>
            <a:picLocks noChangeAspect="1" noChangeArrowheads="1"/>
          </p:cNvPicPr>
          <p:nvPr/>
        </p:nvPicPr>
        <p:blipFill>
          <a:blip r:embed="rId3" cstate="print"/>
          <a:srcRect l="24383" r="40149"/>
          <a:stretch>
            <a:fillRect/>
          </a:stretch>
        </p:blipFill>
        <p:spPr bwMode="auto">
          <a:xfrm>
            <a:off x="2643174" y="4214818"/>
            <a:ext cx="1143008" cy="24003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3" descr="D:\23.05.13-домашние документы\Виртуальные лекции 28.07.11\Химия\сложные в-ва\кислоты\Соляная кислота\image002.jpg"/>
          <p:cNvPicPr>
            <a:picLocks noChangeAspect="1" noChangeArrowheads="1"/>
          </p:cNvPicPr>
          <p:nvPr/>
        </p:nvPicPr>
        <p:blipFill>
          <a:blip r:embed="rId3" cstate="print"/>
          <a:srcRect l="59851" t="53571" r="17981"/>
          <a:stretch>
            <a:fillRect/>
          </a:stretch>
        </p:blipFill>
        <p:spPr bwMode="auto">
          <a:xfrm>
            <a:off x="4572000" y="5286388"/>
            <a:ext cx="714380" cy="111441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6804" name="Picture 4" descr="D:\23.05.13-домашние документы\Виртуальные лекции 28.07.11\Химия\сложные в-ва\соли\хлориды\NiCl2•6Н2О.jpg"/>
          <p:cNvPicPr>
            <a:picLocks noChangeAspect="1" noChangeArrowheads="1"/>
          </p:cNvPicPr>
          <p:nvPr/>
        </p:nvPicPr>
        <p:blipFill>
          <a:blip r:embed="rId4" cstate="print"/>
          <a:srcRect l="10714" t="4360" r="7856" b="4069"/>
          <a:stretch>
            <a:fillRect/>
          </a:stretch>
        </p:blipFill>
        <p:spPr bwMode="auto">
          <a:xfrm>
            <a:off x="7286644" y="4143380"/>
            <a:ext cx="1486591" cy="1643074"/>
          </a:xfrm>
          <a:prstGeom prst="round2DiagRect">
            <a:avLst/>
          </a:prstGeom>
          <a:noFill/>
          <a:scene3d>
            <a:camera prst="orthographicFront"/>
            <a:lightRig rig="threePt" dir="t"/>
          </a:scene3d>
          <a:sp3d>
            <a:bevelT/>
          </a:sp3d>
        </p:spPr>
      </p:pic>
      <p:pic>
        <p:nvPicPr>
          <p:cNvPr id="17" name="Picture 2"/>
          <p:cNvPicPr>
            <a:picLocks noChangeAspect="1" noChangeArrowheads="1"/>
          </p:cNvPicPr>
          <p:nvPr/>
        </p:nvPicPr>
        <p:blipFill>
          <a:blip r:embed="rId5" cstate="print"/>
          <a:srcRect/>
          <a:stretch>
            <a:fillRect/>
          </a:stretch>
        </p:blipFill>
        <p:spPr bwMode="auto">
          <a:xfrm>
            <a:off x="4786314" y="3929066"/>
            <a:ext cx="904875" cy="523875"/>
          </a:xfrm>
          <a:prstGeom prst="ellipse">
            <a:avLst/>
          </a:prstGeom>
          <a:noFill/>
          <a:ln w="9525">
            <a:noFill/>
            <a:miter lim="800000"/>
            <a:headEnd/>
            <a:tailEnd/>
          </a:ln>
          <a:effectLst/>
        </p:spPr>
      </p:pic>
      <p:pic>
        <p:nvPicPr>
          <p:cNvPr id="18" name="Picture 6"/>
          <p:cNvPicPr>
            <a:picLocks noChangeAspect="1" noChangeArrowheads="1"/>
          </p:cNvPicPr>
          <p:nvPr/>
        </p:nvPicPr>
        <p:blipFill>
          <a:blip r:embed="rId6" cstate="print"/>
          <a:srcRect/>
          <a:stretch>
            <a:fillRect/>
          </a:stretch>
        </p:blipFill>
        <p:spPr bwMode="auto">
          <a:xfrm>
            <a:off x="4857752" y="4672023"/>
            <a:ext cx="199495" cy="185737"/>
          </a:xfrm>
          <a:prstGeom prst="ellipse">
            <a:avLst/>
          </a:prstGeom>
          <a:noFill/>
          <a:ln w="9525">
            <a:noFill/>
            <a:miter lim="800000"/>
            <a:headEnd/>
            <a:tailEnd/>
          </a:ln>
          <a:effectLst/>
          <a:scene3d>
            <a:camera prst="orthographicFront"/>
            <a:lightRig rig="threePt" dir="t"/>
          </a:scene3d>
          <a:sp3d>
            <a:bevelT/>
          </a:sp3d>
        </p:spPr>
      </p:pic>
      <p:pic>
        <p:nvPicPr>
          <p:cNvPr id="19" name="Picture 6"/>
          <p:cNvPicPr>
            <a:picLocks noChangeAspect="1" noChangeArrowheads="1"/>
          </p:cNvPicPr>
          <p:nvPr/>
        </p:nvPicPr>
        <p:blipFill>
          <a:blip r:embed="rId6" cstate="print"/>
          <a:srcRect/>
          <a:stretch>
            <a:fillRect/>
          </a:stretch>
        </p:blipFill>
        <p:spPr bwMode="auto">
          <a:xfrm>
            <a:off x="5015447" y="4143380"/>
            <a:ext cx="199495" cy="185737"/>
          </a:xfrm>
          <a:prstGeom prst="ellipse">
            <a:avLst/>
          </a:prstGeom>
          <a:noFill/>
          <a:ln w="9525">
            <a:noFill/>
            <a:miter lim="800000"/>
            <a:headEnd/>
            <a:tailEnd/>
          </a:ln>
          <a:effectLst/>
          <a:scene3d>
            <a:camera prst="orthographicFront"/>
            <a:lightRig rig="threePt" dir="t"/>
          </a:scene3d>
          <a:sp3d>
            <a:bevelT/>
          </a:sp3d>
        </p:spPr>
      </p:pic>
      <p:pic>
        <p:nvPicPr>
          <p:cNvPr id="20" name="Picture 6"/>
          <p:cNvPicPr>
            <a:picLocks noChangeAspect="1" noChangeArrowheads="1"/>
          </p:cNvPicPr>
          <p:nvPr/>
        </p:nvPicPr>
        <p:blipFill>
          <a:blip r:embed="rId6" cstate="print"/>
          <a:srcRect/>
          <a:stretch>
            <a:fillRect/>
          </a:stretch>
        </p:blipFill>
        <p:spPr bwMode="auto">
          <a:xfrm>
            <a:off x="5214942" y="3957643"/>
            <a:ext cx="199495" cy="185737"/>
          </a:xfrm>
          <a:prstGeom prst="ellipse">
            <a:avLst/>
          </a:prstGeom>
          <a:noFill/>
          <a:ln w="9525">
            <a:noFill/>
            <a:miter lim="800000"/>
            <a:headEnd/>
            <a:tailEnd/>
          </a:ln>
          <a:effectLst/>
          <a:scene3d>
            <a:camera prst="orthographicFront"/>
            <a:lightRig rig="threePt" dir="t"/>
          </a:scene3d>
          <a:sp3d>
            <a:bevelT/>
          </a:sp3d>
        </p:spPr>
      </p:pic>
      <p:pic>
        <p:nvPicPr>
          <p:cNvPr id="21" name="Picture 6"/>
          <p:cNvPicPr>
            <a:picLocks noChangeAspect="1" noChangeArrowheads="1"/>
          </p:cNvPicPr>
          <p:nvPr/>
        </p:nvPicPr>
        <p:blipFill>
          <a:blip r:embed="rId6" cstate="print"/>
          <a:srcRect/>
          <a:stretch>
            <a:fillRect/>
          </a:stretch>
        </p:blipFill>
        <p:spPr bwMode="auto">
          <a:xfrm>
            <a:off x="5214942" y="4100519"/>
            <a:ext cx="199495" cy="185737"/>
          </a:xfrm>
          <a:prstGeom prst="ellipse">
            <a:avLst/>
          </a:prstGeom>
          <a:noFill/>
          <a:ln w="9525">
            <a:noFill/>
            <a:miter lim="800000"/>
            <a:headEnd/>
            <a:tailEnd/>
          </a:ln>
          <a:effectLst/>
          <a:scene3d>
            <a:camera prst="orthographicFront"/>
            <a:lightRig rig="threePt" dir="t"/>
          </a:scene3d>
          <a:sp3d>
            <a:bevelT/>
          </a:sp3d>
        </p:spPr>
      </p:pic>
      <p:pic>
        <p:nvPicPr>
          <p:cNvPr id="22" name="Picture 6"/>
          <p:cNvPicPr>
            <a:picLocks noChangeAspect="1" noChangeArrowheads="1"/>
          </p:cNvPicPr>
          <p:nvPr/>
        </p:nvPicPr>
        <p:blipFill>
          <a:blip r:embed="rId6" cstate="print"/>
          <a:srcRect/>
          <a:stretch>
            <a:fillRect/>
          </a:stretch>
        </p:blipFill>
        <p:spPr bwMode="auto">
          <a:xfrm>
            <a:off x="5357818" y="4000504"/>
            <a:ext cx="199495" cy="185737"/>
          </a:xfrm>
          <a:prstGeom prst="ellipse">
            <a:avLst/>
          </a:prstGeom>
          <a:noFill/>
          <a:ln w="9525">
            <a:noFill/>
            <a:miter lim="800000"/>
            <a:headEnd/>
            <a:tailEnd/>
          </a:ln>
          <a:effectLst/>
          <a:scene3d>
            <a:camera prst="orthographicFront"/>
            <a:lightRig rig="threePt" dir="t"/>
          </a:scene3d>
          <a:sp3d>
            <a:bevelT/>
          </a:sp3d>
        </p:spPr>
      </p:pic>
      <p:sp>
        <p:nvSpPr>
          <p:cNvPr id="23" name="Прямоугольник 22"/>
          <p:cNvSpPr/>
          <p:nvPr/>
        </p:nvSpPr>
        <p:spPr>
          <a:xfrm>
            <a:off x="6215074" y="3857628"/>
            <a:ext cx="559769" cy="4770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5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Ni</a:t>
            </a:r>
            <a:endParaRPr lang="ru-RU" sz="25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ndParaRPr>
          </a:p>
        </p:txBody>
      </p:sp>
      <p:cxnSp>
        <p:nvCxnSpPr>
          <p:cNvPr id="25" name="Прямая со стрелкой 24"/>
          <p:cNvCxnSpPr/>
          <p:nvPr/>
        </p:nvCxnSpPr>
        <p:spPr>
          <a:xfrm rot="10800000">
            <a:off x="5572132" y="4143380"/>
            <a:ext cx="857256" cy="14446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6" name="Picture 6"/>
          <p:cNvPicPr>
            <a:picLocks noChangeAspect="1" noChangeArrowheads="1"/>
          </p:cNvPicPr>
          <p:nvPr/>
        </p:nvPicPr>
        <p:blipFill>
          <a:blip r:embed="rId6" cstate="print"/>
          <a:srcRect/>
          <a:stretch>
            <a:fillRect/>
          </a:stretch>
        </p:blipFill>
        <p:spPr bwMode="auto">
          <a:xfrm>
            <a:off x="5015447" y="3957643"/>
            <a:ext cx="199495" cy="185737"/>
          </a:xfrm>
          <a:prstGeom prst="ellipse">
            <a:avLst/>
          </a:prstGeom>
          <a:noFill/>
          <a:ln w="9525">
            <a:noFill/>
            <a:miter lim="800000"/>
            <a:headEnd/>
            <a:tailEnd/>
          </a:ln>
          <a:effectLst/>
          <a:scene3d>
            <a:camera prst="orthographicFront"/>
            <a:lightRig rig="threePt" dir="t"/>
          </a:scene3d>
          <a:sp3d>
            <a:bevelT/>
          </a:sp3d>
        </p:spPr>
      </p:pic>
      <p:cxnSp>
        <p:nvCxnSpPr>
          <p:cNvPr id="27" name="Прямая со стрелкой 26"/>
          <p:cNvCxnSpPr/>
          <p:nvPr/>
        </p:nvCxnSpPr>
        <p:spPr>
          <a:xfrm>
            <a:off x="3857620" y="5857892"/>
            <a:ext cx="714380"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76809" name="Picture 9"/>
          <p:cNvPicPr>
            <a:picLocks noChangeAspect="1" noChangeArrowheads="1"/>
          </p:cNvPicPr>
          <p:nvPr/>
        </p:nvPicPr>
        <p:blipFill>
          <a:blip r:embed="rId7" cstate="print"/>
          <a:srcRect/>
          <a:stretch>
            <a:fillRect/>
          </a:stretch>
        </p:blipFill>
        <p:spPr bwMode="auto">
          <a:xfrm>
            <a:off x="4572000" y="5286388"/>
            <a:ext cx="695325" cy="1123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4" name="Прямоугольник 33"/>
          <p:cNvSpPr/>
          <p:nvPr/>
        </p:nvSpPr>
        <p:spPr>
          <a:xfrm>
            <a:off x="7572396" y="5786454"/>
            <a:ext cx="1059906" cy="4770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5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NiCl</a:t>
            </a:r>
            <a:r>
              <a:rPr lang="en-US" sz="25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2</a:t>
            </a:r>
            <a:endParaRPr lang="ru-RU" sz="2500" b="1" baseline="-25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ndParaRPr>
          </a:p>
        </p:txBody>
      </p:sp>
      <p:pic>
        <p:nvPicPr>
          <p:cNvPr id="36" name="Picture 6"/>
          <p:cNvPicPr>
            <a:picLocks noChangeAspect="1" noChangeArrowheads="1"/>
          </p:cNvPicPr>
          <p:nvPr/>
        </p:nvPicPr>
        <p:blipFill>
          <a:blip r:embed="rId6" cstate="print"/>
          <a:srcRect/>
          <a:stretch>
            <a:fillRect/>
          </a:stretch>
        </p:blipFill>
        <p:spPr bwMode="auto">
          <a:xfrm>
            <a:off x="4857752" y="4814899"/>
            <a:ext cx="199495" cy="185737"/>
          </a:xfrm>
          <a:prstGeom prst="ellipse">
            <a:avLst/>
          </a:prstGeom>
          <a:noFill/>
          <a:ln w="9525">
            <a:noFill/>
            <a:miter lim="800000"/>
            <a:headEnd/>
            <a:tailEnd/>
          </a:ln>
          <a:effectLst/>
          <a:scene3d>
            <a:camera prst="orthographicFront"/>
            <a:lightRig rig="threePt" dir="t"/>
          </a:scene3d>
          <a:sp3d>
            <a:bevelT/>
          </a:sp3d>
        </p:spPr>
      </p:pic>
      <p:pic>
        <p:nvPicPr>
          <p:cNvPr id="37" name="Picture 9"/>
          <p:cNvPicPr>
            <a:picLocks noChangeAspect="1" noChangeArrowheads="1"/>
          </p:cNvPicPr>
          <p:nvPr/>
        </p:nvPicPr>
        <p:blipFill>
          <a:blip r:embed="rId7" cstate="print"/>
          <a:srcRect/>
          <a:stretch>
            <a:fillRect/>
          </a:stretch>
        </p:blipFill>
        <p:spPr bwMode="auto">
          <a:xfrm>
            <a:off x="4572000" y="5286388"/>
            <a:ext cx="695325" cy="1123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8" name="Picture 9"/>
          <p:cNvPicPr>
            <a:picLocks noChangeAspect="1" noChangeArrowheads="1"/>
          </p:cNvPicPr>
          <p:nvPr/>
        </p:nvPicPr>
        <p:blipFill>
          <a:blip r:embed="rId7" cstate="print"/>
          <a:srcRect/>
          <a:stretch>
            <a:fillRect/>
          </a:stretch>
        </p:blipFill>
        <p:spPr bwMode="auto">
          <a:xfrm>
            <a:off x="4572000" y="5286388"/>
            <a:ext cx="695325" cy="1123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9" name="Picture 6"/>
          <p:cNvPicPr>
            <a:picLocks noChangeAspect="1" noChangeArrowheads="1"/>
          </p:cNvPicPr>
          <p:nvPr/>
        </p:nvPicPr>
        <p:blipFill>
          <a:blip r:embed="rId6" cstate="print"/>
          <a:srcRect/>
          <a:stretch>
            <a:fillRect/>
          </a:stretch>
        </p:blipFill>
        <p:spPr bwMode="auto">
          <a:xfrm>
            <a:off x="4857752" y="4814899"/>
            <a:ext cx="199495" cy="185737"/>
          </a:xfrm>
          <a:prstGeom prst="ellipse">
            <a:avLst/>
          </a:prstGeom>
          <a:noFill/>
          <a:ln w="9525">
            <a:noFill/>
            <a:miter lim="800000"/>
            <a:headEnd/>
            <a:tailEnd/>
          </a:ln>
          <a:effectLst/>
          <a:scene3d>
            <a:camera prst="orthographicFront"/>
            <a:lightRig rig="threePt" dir="t"/>
          </a:scene3d>
          <a:sp3d>
            <a:bevelT/>
          </a:sp3d>
        </p:spPr>
      </p:pic>
      <p:cxnSp>
        <p:nvCxnSpPr>
          <p:cNvPr id="40" name="Прямая со стрелкой 39"/>
          <p:cNvCxnSpPr/>
          <p:nvPr/>
        </p:nvCxnSpPr>
        <p:spPr>
          <a:xfrm rot="5400000">
            <a:off x="4692859" y="4522587"/>
            <a:ext cx="1071570" cy="456032"/>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8" name="Управляющая кнопка: далее 2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9" name="Управляющая кнопка: назад 2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1" name="Управляющая кнопка: домой 30">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0.00278 -0.07917 L -0.00278 0.20416 " pathEditMode="relative" rAng="0" ptsTypes="AA">
                                      <p:cBhvr>
                                        <p:cTn id="15" dur="2000" fill="hold"/>
                                        <p:tgtEl>
                                          <p:spTgt spid="18"/>
                                        </p:tgtEl>
                                        <p:attrNameLst>
                                          <p:attrName>ppt_x</p:attrName>
                                          <p:attrName>ppt_y</p:attrName>
                                        </p:attrNameLst>
                                      </p:cBhvr>
                                      <p:rCtr x="0" y="142"/>
                                    </p:animMotion>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par>
                          <p:cTn id="20" fill="hold">
                            <p:stCondLst>
                              <p:cond delay="4500"/>
                            </p:stCondLst>
                            <p:childTnLst>
                              <p:par>
                                <p:cTn id="21" presetID="1" presetClass="entr" presetSubtype="0" fill="hold" nodeType="afterEffect">
                                  <p:stCondLst>
                                    <p:cond delay="0"/>
                                  </p:stCondLst>
                                  <p:childTnLst>
                                    <p:set>
                                      <p:cBhvr>
                                        <p:cTn id="22" dur="1" fill="hold">
                                          <p:stCondLst>
                                            <p:cond delay="0"/>
                                          </p:stCondLst>
                                        </p:cTn>
                                        <p:tgtEl>
                                          <p:spTgt spid="76809"/>
                                        </p:tgtEl>
                                        <p:attrNameLst>
                                          <p:attrName>style.visibility</p:attrName>
                                        </p:attrNameLst>
                                      </p:cBhvr>
                                      <p:to>
                                        <p:strVal val="visible"/>
                                      </p:to>
                                    </p:set>
                                  </p:childTnLst>
                                </p:cTn>
                              </p:par>
                            </p:childTnLst>
                          </p:cTn>
                        </p:par>
                        <p:par>
                          <p:cTn id="23" fill="hold">
                            <p:stCondLst>
                              <p:cond delay="4500"/>
                            </p:stCondLst>
                            <p:childTnLst>
                              <p:par>
                                <p:cTn id="24" presetID="10" presetClass="exit" presetSubtype="0" fill="hold" nodeType="afterEffect">
                                  <p:stCondLst>
                                    <p:cond delay="0"/>
                                  </p:stCondLst>
                                  <p:childTnLst>
                                    <p:animEffect transition="out" filter="fade">
                                      <p:cBhvr>
                                        <p:cTn id="25" dur="5000"/>
                                        <p:tgtEl>
                                          <p:spTgt spid="76809"/>
                                        </p:tgtEl>
                                      </p:cBhvr>
                                    </p:animEffect>
                                    <p:set>
                                      <p:cBhvr>
                                        <p:cTn id="26" dur="1" fill="hold">
                                          <p:stCondLst>
                                            <p:cond delay="4999"/>
                                          </p:stCondLst>
                                        </p:cTn>
                                        <p:tgtEl>
                                          <p:spTgt spid="76809"/>
                                        </p:tgtEl>
                                        <p:attrNameLst>
                                          <p:attrName>style.visibility</p:attrName>
                                        </p:attrNameLst>
                                      </p:cBhvr>
                                      <p:to>
                                        <p:strVal val="hidden"/>
                                      </p:to>
                                    </p:set>
                                  </p:childTnLst>
                                </p:cTn>
                              </p:par>
                            </p:childTnLst>
                          </p:cTn>
                        </p:par>
                        <p:par>
                          <p:cTn id="27" fill="hold">
                            <p:stCondLst>
                              <p:cond delay="9500"/>
                            </p:stCondLst>
                            <p:childTnLst>
                              <p:par>
                                <p:cTn id="28" presetID="1"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par>
                          <p:cTn id="30" fill="hold">
                            <p:stCondLst>
                              <p:cond delay="9500"/>
                            </p:stCondLst>
                            <p:childTnLst>
                              <p:par>
                                <p:cTn id="31" presetID="42" presetClass="path" presetSubtype="0" accel="50000" decel="50000" fill="hold" nodeType="afterEffect">
                                  <p:stCondLst>
                                    <p:cond delay="0"/>
                                  </p:stCondLst>
                                  <p:childTnLst>
                                    <p:animMotion origin="layout" path="M -0.00277 -0.10139 L -0.00277 0.18194 " pathEditMode="relative" rAng="0" ptsTypes="AA">
                                      <p:cBhvr>
                                        <p:cTn id="32" dur="2000" fill="hold"/>
                                        <p:tgtEl>
                                          <p:spTgt spid="36"/>
                                        </p:tgtEl>
                                        <p:attrNameLst>
                                          <p:attrName>ppt_x</p:attrName>
                                          <p:attrName>ppt_y</p:attrName>
                                        </p:attrNameLst>
                                      </p:cBhvr>
                                      <p:rCtr x="0" y="142"/>
                                    </p:animMotion>
                                  </p:childTnLst>
                                </p:cTn>
                              </p:par>
                            </p:childTnLst>
                          </p:cTn>
                        </p:par>
                        <p:par>
                          <p:cTn id="33" fill="hold">
                            <p:stCondLst>
                              <p:cond delay="11500"/>
                            </p:stCondLst>
                            <p:childTnLst>
                              <p:par>
                                <p:cTn id="34" presetID="10" presetClass="exit" presetSubtype="0" fill="hold" nodeType="afterEffect">
                                  <p:stCondLst>
                                    <p:cond delay="0"/>
                                  </p:stCondLst>
                                  <p:childTnLst>
                                    <p:animEffect transition="out" filter="fade">
                                      <p:cBhvr>
                                        <p:cTn id="35" dur="2000"/>
                                        <p:tgtEl>
                                          <p:spTgt spid="36"/>
                                        </p:tgtEl>
                                      </p:cBhvr>
                                    </p:animEffect>
                                    <p:set>
                                      <p:cBhvr>
                                        <p:cTn id="36" dur="1" fill="hold">
                                          <p:stCondLst>
                                            <p:cond delay="1999"/>
                                          </p:stCondLst>
                                        </p:cTn>
                                        <p:tgtEl>
                                          <p:spTgt spid="36"/>
                                        </p:tgtEl>
                                        <p:attrNameLst>
                                          <p:attrName>style.visibility</p:attrName>
                                        </p:attrNameLst>
                                      </p:cBhvr>
                                      <p:to>
                                        <p:strVal val="hidden"/>
                                      </p:to>
                                    </p:set>
                                  </p:childTnLst>
                                </p:cTn>
                              </p:par>
                            </p:childTnLst>
                          </p:cTn>
                        </p:par>
                        <p:par>
                          <p:cTn id="37" fill="hold">
                            <p:stCondLst>
                              <p:cond delay="13500"/>
                            </p:stCondLst>
                            <p:childTnLst>
                              <p:par>
                                <p:cTn id="38" presetID="1" presetClass="entr" presetSubtype="0"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childTnLst>
                          </p:cTn>
                        </p:par>
                        <p:par>
                          <p:cTn id="40" fill="hold">
                            <p:stCondLst>
                              <p:cond delay="13500"/>
                            </p:stCondLst>
                            <p:childTnLst>
                              <p:par>
                                <p:cTn id="41" presetID="10" presetClass="exit" presetSubtype="0" fill="hold" nodeType="afterEffect">
                                  <p:stCondLst>
                                    <p:cond delay="0"/>
                                  </p:stCondLst>
                                  <p:childTnLst>
                                    <p:animEffect transition="out" filter="fade">
                                      <p:cBhvr>
                                        <p:cTn id="42" dur="5000"/>
                                        <p:tgtEl>
                                          <p:spTgt spid="38"/>
                                        </p:tgtEl>
                                      </p:cBhvr>
                                    </p:animEffect>
                                    <p:set>
                                      <p:cBhvr>
                                        <p:cTn id="43" dur="1" fill="hold">
                                          <p:stCondLst>
                                            <p:cond delay="4999"/>
                                          </p:stCondLst>
                                        </p:cTn>
                                        <p:tgtEl>
                                          <p:spTgt spid="38"/>
                                        </p:tgtEl>
                                        <p:attrNameLst>
                                          <p:attrName>style.visibility</p:attrName>
                                        </p:attrNameLst>
                                      </p:cBhvr>
                                      <p:to>
                                        <p:strVal val="hidden"/>
                                      </p:to>
                                    </p:set>
                                  </p:childTnLst>
                                </p:cTn>
                              </p:par>
                            </p:childTnLst>
                          </p:cTn>
                        </p:par>
                        <p:par>
                          <p:cTn id="44" fill="hold">
                            <p:stCondLst>
                              <p:cond delay="18500"/>
                            </p:stCondLst>
                            <p:childTnLst>
                              <p:par>
                                <p:cTn id="45" presetID="1"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par>
                          <p:cTn id="47" fill="hold">
                            <p:stCondLst>
                              <p:cond delay="18500"/>
                            </p:stCondLst>
                            <p:childTnLst>
                              <p:par>
                                <p:cTn id="48" presetID="42" presetClass="path" presetSubtype="0" accel="50000" decel="50000" fill="hold" nodeType="afterEffect">
                                  <p:stCondLst>
                                    <p:cond delay="0"/>
                                  </p:stCondLst>
                                  <p:childTnLst>
                                    <p:animMotion origin="layout" path="M -0.00277 -0.10139 L -0.00277 0.18194 " pathEditMode="relative" rAng="0" ptsTypes="AA">
                                      <p:cBhvr>
                                        <p:cTn id="49" dur="2000" fill="hold"/>
                                        <p:tgtEl>
                                          <p:spTgt spid="39"/>
                                        </p:tgtEl>
                                        <p:attrNameLst>
                                          <p:attrName>ppt_x</p:attrName>
                                          <p:attrName>ppt_y</p:attrName>
                                        </p:attrNameLst>
                                      </p:cBhvr>
                                      <p:rCtr x="0" y="142"/>
                                    </p:animMotion>
                                  </p:childTnLst>
                                </p:cTn>
                              </p:par>
                            </p:childTnLst>
                          </p:cTn>
                        </p:par>
                        <p:par>
                          <p:cTn id="50" fill="hold">
                            <p:stCondLst>
                              <p:cond delay="205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par>
                          <p:cTn id="54" fill="hold">
                            <p:stCondLst>
                              <p:cond delay="22500"/>
                            </p:stCondLst>
                            <p:childTnLst>
                              <p:par>
                                <p:cTn id="55" presetID="1" presetClass="entr" presetSubtype="0"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142844" y="222463"/>
            <a:ext cx="8786874" cy="20544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3000" b="1" i="0" u="none" strike="noStrike" cap="none" normalizeH="0" baseline="0" dirty="0" smtClean="0">
                <a:ln>
                  <a:solidFill>
                    <a:sysClr val="windowText" lastClr="000000"/>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Образование осадка.</a:t>
            </a:r>
            <a:r>
              <a:rPr kumimoji="0" lang="ru-RU" sz="3000" b="1" i="0" u="none" strike="noStrike" cap="none" normalizeH="0" baseline="0"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a:t>
            </a:r>
            <a:r>
              <a:rPr kumimoji="0" lang="ru-RU" sz="3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Если к бесцветному раствору иодида калия прибавить бесцветный раствор нитрата свинца (</a:t>
            </a:r>
            <a:r>
              <a:rPr kumimoji="0" lang="en-US" sz="3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II</a:t>
            </a:r>
            <a:r>
              <a:rPr kumimoji="0" lang="ru-RU" sz="3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то образуется осадок жёлтого цвета.</a:t>
            </a:r>
            <a:endParaRPr kumimoji="0" lang="ru-RU" sz="3000" b="1" i="0" u="none" strike="noStrike" cap="none" normalizeH="0" baseline="0" dirty="0" smtClean="0">
              <a:ln>
                <a:noFill/>
              </a:ln>
              <a:solidFill>
                <a:schemeClr val="tx1"/>
              </a:solidFill>
              <a:effectLst/>
              <a:latin typeface="Arial" pitchFamily="34" charset="0"/>
              <a:cs typeface="Arial" pitchFamily="34" charset="0"/>
            </a:endParaRPr>
          </a:p>
        </p:txBody>
      </p:sp>
      <p:pic>
        <p:nvPicPr>
          <p:cNvPr id="75784" name="Picture 8" descr="http://khimie.ru/wp-content/uploads/2011/11/rastvor-yodida-svintsa.jpg"/>
          <p:cNvPicPr>
            <a:picLocks noChangeAspect="1" noChangeArrowheads="1"/>
          </p:cNvPicPr>
          <p:nvPr/>
        </p:nvPicPr>
        <p:blipFill>
          <a:blip r:embed="rId2" cstate="print"/>
          <a:srcRect/>
          <a:stretch>
            <a:fillRect/>
          </a:stretch>
        </p:blipFill>
        <p:spPr bwMode="auto">
          <a:xfrm>
            <a:off x="4714876" y="3500438"/>
            <a:ext cx="1409700" cy="14859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Прямоугольник 16"/>
          <p:cNvSpPr/>
          <p:nvPr/>
        </p:nvSpPr>
        <p:spPr>
          <a:xfrm>
            <a:off x="1071554" y="2255687"/>
            <a:ext cx="6929454"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err="1"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Pb</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(NO</a:t>
            </a:r>
            <a:r>
              <a:rPr lang="en-US" sz="28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r>
              <a:rPr lang="en-US" sz="28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+ 2KI = </a:t>
            </a:r>
            <a:r>
              <a:rPr lang="en-US" sz="2800" b="1"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PbI</a:t>
            </a:r>
            <a:r>
              <a:rPr lang="en-US" sz="2800" b="1" baseline="-25000"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2</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+ 2KNO</a:t>
            </a:r>
            <a:r>
              <a:rPr lang="en-US" sz="28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endParaRPr lang="ru-RU"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73730" name="Picture 2" descr="D:\23.05.13-домашние документы\Виртуальные лекции 28.07.11\Химия\Реакции\082.gif"/>
          <p:cNvPicPr>
            <a:picLocks noChangeAspect="1" noChangeArrowheads="1"/>
          </p:cNvPicPr>
          <p:nvPr/>
        </p:nvPicPr>
        <p:blipFill>
          <a:blip r:embed="rId3" cstate="print"/>
          <a:srcRect l="21756" t="35938" r="57633" b="4687"/>
          <a:stretch>
            <a:fillRect/>
          </a:stretch>
        </p:blipFill>
        <p:spPr bwMode="auto">
          <a:xfrm>
            <a:off x="357158" y="3214686"/>
            <a:ext cx="1214446" cy="21431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6" descr="Золотой дождь - осаждение иодида свинца"/>
          <p:cNvPicPr>
            <a:picLocks noChangeAspect="1" noChangeArrowheads="1"/>
          </p:cNvPicPr>
          <p:nvPr/>
        </p:nvPicPr>
        <p:blipFill>
          <a:blip r:embed="rId4" cstate="print"/>
          <a:srcRect l="19866" r="8147"/>
          <a:stretch>
            <a:fillRect/>
          </a:stretch>
        </p:blipFill>
        <p:spPr bwMode="auto">
          <a:xfrm>
            <a:off x="7286644" y="3357562"/>
            <a:ext cx="1577068" cy="164307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9" name="Прямоугольник 18"/>
          <p:cNvSpPr/>
          <p:nvPr/>
        </p:nvSpPr>
        <p:spPr>
          <a:xfrm>
            <a:off x="6215074" y="3925677"/>
            <a:ext cx="1045479" cy="646331"/>
          </a:xfrm>
          <a:prstGeom prst="rect">
            <a:avLst/>
          </a:prstGeom>
        </p:spPr>
        <p:txBody>
          <a:bodyPr wrap="none">
            <a:spAutoFit/>
            <a:scene3d>
              <a:camera prst="orthographicFront"/>
              <a:lightRig rig="threePt" dir="t"/>
            </a:scene3d>
            <a:sp3d extrusionH="57150">
              <a:bevelT w="38100" h="38100" prst="angle"/>
            </a:sp3d>
          </a:bodyPr>
          <a:lstStyle/>
          <a:p>
            <a:r>
              <a:rPr lang="ru-RU" sz="36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или</a:t>
            </a:r>
            <a:endParaRPr lang="ru-RU" sz="3600" dirty="0">
              <a:ln w="11430">
                <a:solidFill>
                  <a:srgbClr val="C00000"/>
                </a:solidFill>
              </a:ln>
              <a:solidFill>
                <a:schemeClr val="accent2">
                  <a:lumMod val="50000"/>
                </a:schemeClr>
              </a:solidFill>
            </a:endParaRPr>
          </a:p>
        </p:txBody>
      </p:sp>
      <p:sp>
        <p:nvSpPr>
          <p:cNvPr id="20" name="Прямоугольник 19"/>
          <p:cNvSpPr/>
          <p:nvPr/>
        </p:nvSpPr>
        <p:spPr>
          <a:xfrm>
            <a:off x="1644671" y="3891511"/>
            <a:ext cx="784189" cy="1323439"/>
          </a:xfrm>
          <a:prstGeom prst="rect">
            <a:avLst/>
          </a:prstGeom>
        </p:spPr>
        <p:txBody>
          <a:bodyPr wrap="none">
            <a:spAutoFit/>
            <a:scene3d>
              <a:camera prst="orthographicFront"/>
              <a:lightRig rig="threePt" dir="t"/>
            </a:scene3d>
            <a:sp3d extrusionH="57150">
              <a:bevelT w="38100" h="38100" prst="angle"/>
            </a:sp3d>
          </a:bodyPr>
          <a:lstStyle/>
          <a:p>
            <a:r>
              <a:rPr lang="ru-RU" sz="80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a:t>
            </a:r>
            <a:endParaRPr lang="ru-RU" sz="8000" dirty="0">
              <a:ln w="11430">
                <a:solidFill>
                  <a:srgbClr val="C00000"/>
                </a:solidFill>
              </a:ln>
              <a:solidFill>
                <a:schemeClr val="accent2">
                  <a:lumMod val="50000"/>
                </a:schemeClr>
              </a:solidFill>
            </a:endParaRPr>
          </a:p>
        </p:txBody>
      </p:sp>
      <p:pic>
        <p:nvPicPr>
          <p:cNvPr id="21" name="Picture 2" descr="D:\23.05.13-домашние документы\Виртуальные лекции 28.07.11\Химия\Реакции\082.gif"/>
          <p:cNvPicPr>
            <a:picLocks noChangeAspect="1" noChangeArrowheads="1"/>
          </p:cNvPicPr>
          <p:nvPr/>
        </p:nvPicPr>
        <p:blipFill>
          <a:blip r:embed="rId3" cstate="print"/>
          <a:srcRect l="21756" t="35938" r="57633" b="4687"/>
          <a:stretch>
            <a:fillRect/>
          </a:stretch>
        </p:blipFill>
        <p:spPr bwMode="auto">
          <a:xfrm>
            <a:off x="2500298" y="3214686"/>
            <a:ext cx="1214446" cy="21431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Прямоугольник 22"/>
          <p:cNvSpPr/>
          <p:nvPr/>
        </p:nvSpPr>
        <p:spPr>
          <a:xfrm>
            <a:off x="3714744" y="3643314"/>
            <a:ext cx="1096775" cy="1200329"/>
          </a:xfrm>
          <a:prstGeom prst="rect">
            <a:avLst/>
          </a:prstGeom>
        </p:spPr>
        <p:txBody>
          <a:bodyPr wrap="none">
            <a:spAutoFit/>
            <a:scene3d>
              <a:camera prst="orthographicFront"/>
              <a:lightRig rig="threePt" dir="t"/>
            </a:scene3d>
            <a:sp3d extrusionH="57150">
              <a:bevelT w="38100" h="38100"/>
            </a:sp3d>
          </a:bodyPr>
          <a:lstStyle/>
          <a:p>
            <a:r>
              <a:rPr lang="ru-RU" sz="72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sym typeface="Symbol"/>
              </a:rPr>
              <a:t></a:t>
            </a:r>
            <a:endParaRPr lang="ru-RU" sz="7200" dirty="0">
              <a:ln w="11430">
                <a:solidFill>
                  <a:srgbClr val="C00000"/>
                </a:solidFill>
              </a:ln>
              <a:solidFill>
                <a:schemeClr val="accent2">
                  <a:lumMod val="50000"/>
                </a:schemeClr>
              </a:solidFill>
            </a:endParaRPr>
          </a:p>
        </p:txBody>
      </p:sp>
      <p:sp>
        <p:nvSpPr>
          <p:cNvPr id="25" name="Прямоугольник 24"/>
          <p:cNvSpPr/>
          <p:nvPr/>
        </p:nvSpPr>
        <p:spPr>
          <a:xfrm>
            <a:off x="71406" y="5500702"/>
            <a:ext cx="2000264"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err="1"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Pb</a:t>
            </a: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(NO</a:t>
            </a:r>
            <a:r>
              <a:rPr lang="en-US" sz="32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r>
              <a:rPr lang="en-US" sz="32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6" name="Прямоугольник 25"/>
          <p:cNvSpPr/>
          <p:nvPr/>
        </p:nvSpPr>
        <p:spPr>
          <a:xfrm>
            <a:off x="4929190" y="5273117"/>
            <a:ext cx="1000132"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PbI</a:t>
            </a:r>
            <a:r>
              <a:rPr lang="en-US" sz="3200" b="1" baseline="-25000"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2</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7" name="Прямоугольник 26"/>
          <p:cNvSpPr/>
          <p:nvPr/>
        </p:nvSpPr>
        <p:spPr>
          <a:xfrm>
            <a:off x="2714612" y="5500702"/>
            <a:ext cx="785818"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KI</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2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29" name="Управляющая кнопка: далее 2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1" name="Управляющая кнопка: назад 3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2" name="Управляющая кнопка: домой 31">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9" name="Picture 2" descr="Почему наука - это круто (27 гиф)"/>
          <p:cNvPicPr>
            <a:picLocks noChangeAspect="1" noChangeArrowheads="1" noCrop="1"/>
          </p:cNvPicPr>
          <p:nvPr/>
        </p:nvPicPr>
        <p:blipFill>
          <a:blip r:embed="rId3" cstate="print"/>
          <a:srcRect/>
          <a:stretch>
            <a:fillRect/>
          </a:stretch>
        </p:blipFill>
        <p:spPr bwMode="auto">
          <a:xfrm>
            <a:off x="0" y="4114799"/>
            <a:ext cx="4876800" cy="2743201"/>
          </a:xfrm>
          <a:prstGeom prst="rect">
            <a:avLst/>
          </a:prstGeom>
          <a:noFill/>
        </p:spPr>
      </p:pic>
      <p:sp>
        <p:nvSpPr>
          <p:cNvPr id="10" name="Прямоугольник 9"/>
          <p:cNvSpPr/>
          <p:nvPr/>
        </p:nvSpPr>
        <p:spPr>
          <a:xfrm>
            <a:off x="3428992" y="5000636"/>
            <a:ext cx="1441036"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Газ </a:t>
            </a:r>
            <a:r>
              <a:rPr lang="en-US" sz="26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NO</a:t>
            </a:r>
            <a:r>
              <a:rPr lang="ru-RU" sz="2600" b="1" baseline="-3000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endParaRPr lang="ru-RU"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cxnSp>
        <p:nvCxnSpPr>
          <p:cNvPr id="16" name="Прямая со стрелкой 15"/>
          <p:cNvCxnSpPr/>
          <p:nvPr/>
        </p:nvCxnSpPr>
        <p:spPr>
          <a:xfrm rot="10800000" flipV="1">
            <a:off x="3071802" y="5429264"/>
            <a:ext cx="857256"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8" name="Picture 3" descr="D:\23.05.13-домашние документы\Виртуальные лекции 28.07.11\Химия\сложные в-ва\кислоты\Соляная кислота\image002.jpg"/>
          <p:cNvPicPr>
            <a:picLocks noChangeAspect="1" noChangeArrowheads="1"/>
          </p:cNvPicPr>
          <p:nvPr/>
        </p:nvPicPr>
        <p:blipFill>
          <a:blip r:embed="rId4" cstate="print"/>
          <a:srcRect l="24383" r="40149"/>
          <a:stretch>
            <a:fillRect/>
          </a:stretch>
        </p:blipFill>
        <p:spPr bwMode="auto">
          <a:xfrm>
            <a:off x="7643834" y="2500306"/>
            <a:ext cx="1143008" cy="24003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6" name="Picture 2"/>
          <p:cNvPicPr>
            <a:picLocks noChangeAspect="1" noChangeArrowheads="1"/>
          </p:cNvPicPr>
          <p:nvPr/>
        </p:nvPicPr>
        <p:blipFill>
          <a:blip r:embed="rId5" cstate="print"/>
          <a:srcRect/>
          <a:stretch>
            <a:fillRect/>
          </a:stretch>
        </p:blipFill>
        <p:spPr bwMode="auto">
          <a:xfrm>
            <a:off x="6643702" y="4572008"/>
            <a:ext cx="638175" cy="1038225"/>
          </a:xfrm>
          <a:prstGeom prst="rect">
            <a:avLst/>
          </a:prstGeom>
          <a:noFill/>
          <a:ln w="9525">
            <a:noFill/>
            <a:miter lim="800000"/>
            <a:headEnd/>
            <a:tailEnd/>
          </a:ln>
          <a:effectLst/>
        </p:spPr>
      </p:pic>
      <p:pic>
        <p:nvPicPr>
          <p:cNvPr id="1027" name="Picture 3" descr="D:\23.05.13-домашние документы\Виртуальные лекции 28.07.11\Химия\Вещества\мел\0009-002-Mel.jpg"/>
          <p:cNvPicPr>
            <a:picLocks noChangeAspect="1" noChangeArrowheads="1"/>
          </p:cNvPicPr>
          <p:nvPr/>
        </p:nvPicPr>
        <p:blipFill>
          <a:blip r:embed="rId6" cstate="print"/>
          <a:srcRect/>
          <a:stretch>
            <a:fillRect/>
          </a:stretch>
        </p:blipFill>
        <p:spPr bwMode="auto">
          <a:xfrm>
            <a:off x="6143636" y="2571744"/>
            <a:ext cx="1238232" cy="928674"/>
          </a:xfrm>
          <a:prstGeom prst="ellipse">
            <a:avLst/>
          </a:prstGeom>
          <a:noFill/>
          <a:scene3d>
            <a:camera prst="orthographicFront"/>
            <a:lightRig rig="threePt" dir="t"/>
          </a:scene3d>
          <a:sp3d>
            <a:bevelT prst="angle"/>
          </a:sp3d>
        </p:spPr>
      </p:pic>
      <p:pic>
        <p:nvPicPr>
          <p:cNvPr id="1028"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sp>
        <p:nvSpPr>
          <p:cNvPr id="19" name="Прямоугольник 18"/>
          <p:cNvSpPr/>
          <p:nvPr/>
        </p:nvSpPr>
        <p:spPr>
          <a:xfrm>
            <a:off x="3857620" y="2567946"/>
            <a:ext cx="2285434" cy="43242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5000"/>
              </a:lnSpc>
            </a:pPr>
            <a:r>
              <a:rPr lang="ru-RU" sz="26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Мел – </a:t>
            </a:r>
            <a:r>
              <a:rPr lang="ru-RU" sz="2600" b="1" dirty="0" err="1"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СаС</a:t>
            </a:r>
            <a:r>
              <a:rPr lang="en-US" sz="26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O</a:t>
            </a:r>
            <a:r>
              <a:rPr lang="ru-RU" sz="2600" b="1" baseline="-3000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3</a:t>
            </a:r>
            <a:endParaRPr lang="ru-RU"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cxnSp>
        <p:nvCxnSpPr>
          <p:cNvPr id="23" name="Прямая со стрелкой 22"/>
          <p:cNvCxnSpPr/>
          <p:nvPr/>
        </p:nvCxnSpPr>
        <p:spPr>
          <a:xfrm>
            <a:off x="3857620" y="3000372"/>
            <a:ext cx="2571768"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4"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pic>
        <p:nvPicPr>
          <p:cNvPr id="25"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pic>
        <p:nvPicPr>
          <p:cNvPr id="26"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pic>
        <p:nvPicPr>
          <p:cNvPr id="27"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pic>
        <p:nvPicPr>
          <p:cNvPr id="28"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sp>
        <p:nvSpPr>
          <p:cNvPr id="31" name="Овал 30"/>
          <p:cNvSpPr/>
          <p:nvPr/>
        </p:nvSpPr>
        <p:spPr>
          <a:xfrm>
            <a:off x="7000892" y="5286388"/>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6858016" y="5214950"/>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6812297" y="5143512"/>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p:cNvSpPr/>
          <p:nvPr/>
        </p:nvSpPr>
        <p:spPr>
          <a:xfrm>
            <a:off x="6883735" y="5367350"/>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p:cNvSpPr/>
          <p:nvPr/>
        </p:nvSpPr>
        <p:spPr>
          <a:xfrm>
            <a:off x="7010416" y="5367350"/>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35"/>
          <p:cNvSpPr/>
          <p:nvPr/>
        </p:nvSpPr>
        <p:spPr>
          <a:xfrm>
            <a:off x="7026611" y="5169231"/>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36"/>
          <p:cNvSpPr/>
          <p:nvPr/>
        </p:nvSpPr>
        <p:spPr>
          <a:xfrm>
            <a:off x="6883735" y="5072074"/>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8" name="Прямая со стрелкой 37"/>
          <p:cNvCxnSpPr/>
          <p:nvPr/>
        </p:nvCxnSpPr>
        <p:spPr>
          <a:xfrm rot="10800000" flipV="1">
            <a:off x="7143768" y="4786322"/>
            <a:ext cx="857256"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a:off x="5929322" y="4643446"/>
            <a:ext cx="857256" cy="57150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p:nvPr/>
        </p:nvCxnSpPr>
        <p:spPr>
          <a:xfrm rot="16200000" flipH="1">
            <a:off x="6107917" y="3821909"/>
            <a:ext cx="1214446" cy="285752"/>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5" name="Прямоугольник 44"/>
          <p:cNvSpPr/>
          <p:nvPr/>
        </p:nvSpPr>
        <p:spPr>
          <a:xfrm>
            <a:off x="5072066" y="4214818"/>
            <a:ext cx="1441036"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Газ С</a:t>
            </a:r>
            <a:r>
              <a:rPr lang="en-US" sz="26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O</a:t>
            </a:r>
            <a:r>
              <a:rPr lang="ru-RU" sz="2600" b="1" baseline="-3000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endParaRPr lang="ru-RU"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pic>
        <p:nvPicPr>
          <p:cNvPr id="48" name="Picture 2" descr="E:\Материалы для презентаций 19.07.11\12.11.11\ris110.gif"/>
          <p:cNvPicPr>
            <a:picLocks noChangeAspect="1" noChangeArrowheads="1" noCrop="1"/>
          </p:cNvPicPr>
          <p:nvPr/>
        </p:nvPicPr>
        <p:blipFill>
          <a:blip r:embed="rId8" cstate="print"/>
          <a:srcRect/>
          <a:stretch>
            <a:fillRect/>
          </a:stretch>
        </p:blipFill>
        <p:spPr bwMode="auto">
          <a:xfrm>
            <a:off x="1500166" y="2214554"/>
            <a:ext cx="1905000" cy="1905000"/>
          </a:xfrm>
          <a:prstGeom prst="rect">
            <a:avLst/>
          </a:prstGeom>
          <a:noFill/>
        </p:spPr>
      </p:pic>
      <p:sp>
        <p:nvSpPr>
          <p:cNvPr id="49" name="Прямоугольник 48"/>
          <p:cNvSpPr/>
          <p:nvPr/>
        </p:nvSpPr>
        <p:spPr>
          <a:xfrm>
            <a:off x="670187" y="2714620"/>
            <a:ext cx="758541"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НС</a:t>
            </a:r>
            <a:r>
              <a:rPr lang="en-US"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l</a:t>
            </a:r>
            <a:endPar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endParaRPr>
          </a:p>
        </p:txBody>
      </p:sp>
      <p:sp>
        <p:nvSpPr>
          <p:cNvPr id="51" name="Прямоугольник 50"/>
          <p:cNvSpPr/>
          <p:nvPr/>
        </p:nvSpPr>
        <p:spPr>
          <a:xfrm>
            <a:off x="3000364" y="2936557"/>
            <a:ext cx="1181349"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Газ Н</a:t>
            </a:r>
            <a:r>
              <a:rPr lang="ru-RU" sz="2600" b="1" baseline="-30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endPar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endParaRPr>
          </a:p>
        </p:txBody>
      </p:sp>
      <p:sp>
        <p:nvSpPr>
          <p:cNvPr id="52" name="Прямоугольник 51"/>
          <p:cNvSpPr/>
          <p:nvPr/>
        </p:nvSpPr>
        <p:spPr>
          <a:xfrm>
            <a:off x="142844" y="214290"/>
            <a:ext cx="8858312" cy="2211375"/>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Выделение газа. </a:t>
            </a:r>
            <a:r>
              <a:rPr lang="ru-RU" sz="2700" b="1" dirty="0" smtClean="0">
                <a:latin typeface="Arial" pitchFamily="34" charset="0"/>
                <a:ea typeface="Times New Roman" pitchFamily="18" charset="0"/>
                <a:cs typeface="Arial" pitchFamily="34" charset="0"/>
              </a:rPr>
              <a:t>Если в пробирку с соляной кислотой поместить кусочек мела (карбонат кальция), то мы увидим бурное выделение углекислого газа. Железный гвоздь или кусочки цинка, опущенные в раствор соляной кислоты, покрываются пузырьками газа. Это водород.</a:t>
            </a:r>
            <a:endParaRPr lang="ru-RU" sz="2700" b="1" dirty="0" smtClean="0">
              <a:latin typeface="Arial" pitchFamily="34" charset="0"/>
              <a:cs typeface="Arial" pitchFamily="34" charset="0"/>
            </a:endParaRPr>
          </a:p>
        </p:txBody>
      </p:sp>
      <p:cxnSp>
        <p:nvCxnSpPr>
          <p:cNvPr id="53" name="Прямая со стрелкой 52"/>
          <p:cNvCxnSpPr/>
          <p:nvPr/>
        </p:nvCxnSpPr>
        <p:spPr>
          <a:xfrm>
            <a:off x="714348" y="3143248"/>
            <a:ext cx="1285884"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p:nvPr/>
        </p:nvCxnSpPr>
        <p:spPr>
          <a:xfrm rot="10800000">
            <a:off x="2786050" y="3357562"/>
            <a:ext cx="1143008"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p:nvPr/>
        </p:nvCxnSpPr>
        <p:spPr>
          <a:xfrm rot="16200000" flipV="1">
            <a:off x="1964513" y="3536157"/>
            <a:ext cx="285752"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p:nvPr/>
        </p:nvCxnSpPr>
        <p:spPr>
          <a:xfrm flipV="1">
            <a:off x="2214546" y="3571876"/>
            <a:ext cx="500066"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3" name="Управляющая кнопка: далее 4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6" name="Управляющая кнопка: назад 4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7" name="Управляющая кнопка: домой 46">
            <a:hlinkClick r:id="rId9"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8.33333E-7 3.33333E-6 L 0.00313 0.30439 " pathEditMode="relative" rAng="0" ptsTypes="AA">
                                      <p:cBhvr>
                                        <p:cTn id="9" dur="2000" fill="hold"/>
                                        <p:tgtEl>
                                          <p:spTgt spid="1028"/>
                                        </p:tgtEl>
                                        <p:attrNameLst>
                                          <p:attrName>ppt_x</p:attrName>
                                          <p:attrName>ppt_y</p:attrName>
                                        </p:attrNameLst>
                                      </p:cBhvr>
                                      <p:rCtr x="200" y="15200"/>
                                    </p:animMotion>
                                  </p:childTnLst>
                                </p:cTn>
                              </p:par>
                            </p:childTnLst>
                          </p:cTn>
                        </p:par>
                        <p:par>
                          <p:cTn id="10" fill="hold">
                            <p:stCondLst>
                              <p:cond delay="2000"/>
                            </p:stCondLst>
                            <p:childTnLst>
                              <p:par>
                                <p:cTn id="11" presetID="10" presetClass="exit" presetSubtype="0" fill="hold" nodeType="afterEffect">
                                  <p:stCondLst>
                                    <p:cond delay="0"/>
                                  </p:stCondLst>
                                  <p:childTnLst>
                                    <p:animEffect transition="out" filter="fade">
                                      <p:cBhvr>
                                        <p:cTn id="12" dur="5000"/>
                                        <p:tgtEl>
                                          <p:spTgt spid="1028"/>
                                        </p:tgtEl>
                                      </p:cBhvr>
                                    </p:animEffect>
                                    <p:set>
                                      <p:cBhvr>
                                        <p:cTn id="13" dur="1" fill="hold">
                                          <p:stCondLst>
                                            <p:cond delay="4999"/>
                                          </p:stCondLst>
                                        </p:cTn>
                                        <p:tgtEl>
                                          <p:spTgt spid="1028"/>
                                        </p:tgtEl>
                                        <p:attrNameLst>
                                          <p:attrName>style.visibility</p:attrName>
                                        </p:attrNameLst>
                                      </p:cBhvr>
                                      <p:to>
                                        <p:strVal val="hidden"/>
                                      </p:to>
                                    </p:set>
                                  </p:childTnLst>
                                </p:cTn>
                              </p:par>
                            </p:childTnLst>
                          </p:cTn>
                        </p:par>
                        <p:par>
                          <p:cTn id="14" fill="hold">
                            <p:stCondLst>
                              <p:cond delay="7000"/>
                            </p:stCondLst>
                            <p:childTnLst>
                              <p:par>
                                <p:cTn id="15" presetID="1"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par>
                          <p:cTn id="17" fill="hold">
                            <p:stCondLst>
                              <p:cond delay="7000"/>
                            </p:stCondLst>
                            <p:childTnLst>
                              <p:par>
                                <p:cTn id="18" presetID="1" presetClass="entr" presetSubtype="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par>
                          <p:cTn id="20" fill="hold">
                            <p:stCondLst>
                              <p:cond delay="7000"/>
                            </p:stCondLst>
                            <p:childTnLst>
                              <p:par>
                                <p:cTn id="21" presetID="1"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par>
                          <p:cTn id="23" fill="hold">
                            <p:stCondLst>
                              <p:cond delay="7000"/>
                            </p:stCondLst>
                            <p:childTnLst>
                              <p:par>
                                <p:cTn id="24" presetID="1" presetClass="entr" presetSubtype="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par>
                          <p:cTn id="29" fill="hold">
                            <p:stCondLst>
                              <p:cond delay="7000"/>
                            </p:stCondLst>
                            <p:childTnLst>
                              <p:par>
                                <p:cTn id="30" presetID="1" presetClass="entr" presetSubtype="0"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childTnLst>
                          </p:cTn>
                        </p:par>
                        <p:par>
                          <p:cTn id="32" fill="hold">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left)">
                                      <p:cBhvr>
                                        <p:cTn id="35" dur="500"/>
                                        <p:tgtEl>
                                          <p:spTgt spid="45"/>
                                        </p:tgtEl>
                                      </p:cBhvr>
                                    </p:animEffect>
                                  </p:childTnLst>
                                </p:cTn>
                              </p:par>
                            </p:childTnLst>
                          </p:cTn>
                        </p:par>
                        <p:par>
                          <p:cTn id="36" fill="hold">
                            <p:stCondLst>
                              <p:cond delay="7500"/>
                            </p:stCondLst>
                            <p:childTnLst>
                              <p:par>
                                <p:cTn id="37" presetID="22" presetClass="entr" presetSubtype="1" fill="hold"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childTnLst>
                          </p:cTn>
                        </p:par>
                        <p:par>
                          <p:cTn id="40" fill="hold">
                            <p:stCondLst>
                              <p:cond delay="8000"/>
                            </p:stCondLst>
                            <p:childTnLst>
                              <p:par>
                                <p:cTn id="41" presetID="1"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par>
                          <p:cTn id="43" fill="hold">
                            <p:stCondLst>
                              <p:cond delay="8000"/>
                            </p:stCondLst>
                            <p:childTnLst>
                              <p:par>
                                <p:cTn id="44" presetID="42" presetClass="path" presetSubtype="0" accel="50000" decel="50000" fill="hold" nodeType="afterEffect">
                                  <p:stCondLst>
                                    <p:cond delay="0"/>
                                  </p:stCondLst>
                                  <p:childTnLst>
                                    <p:animMotion origin="layout" path="M -8.33333E-7 3.33333E-6 L 0.00313 0.30439 " pathEditMode="relative" rAng="0" ptsTypes="AA">
                                      <p:cBhvr>
                                        <p:cTn id="45" dur="2000" fill="hold"/>
                                        <p:tgtEl>
                                          <p:spTgt spid="24"/>
                                        </p:tgtEl>
                                        <p:attrNameLst>
                                          <p:attrName>ppt_x</p:attrName>
                                          <p:attrName>ppt_y</p:attrName>
                                        </p:attrNameLst>
                                      </p:cBhvr>
                                      <p:rCtr x="200" y="15200"/>
                                    </p:animMotion>
                                  </p:childTnLst>
                                </p:cTn>
                              </p:par>
                            </p:childTnLst>
                          </p:cTn>
                        </p:par>
                        <p:par>
                          <p:cTn id="46" fill="hold">
                            <p:stCondLst>
                              <p:cond delay="10000"/>
                            </p:stCondLst>
                            <p:childTnLst>
                              <p:par>
                                <p:cTn id="47" presetID="10" presetClass="exit" presetSubtype="0" fill="hold" nodeType="afterEffect">
                                  <p:stCondLst>
                                    <p:cond delay="0"/>
                                  </p:stCondLst>
                                  <p:childTnLst>
                                    <p:animEffect transition="out" filter="fade">
                                      <p:cBhvr>
                                        <p:cTn id="48" dur="5000"/>
                                        <p:tgtEl>
                                          <p:spTgt spid="24"/>
                                        </p:tgtEl>
                                      </p:cBhvr>
                                    </p:animEffect>
                                    <p:set>
                                      <p:cBhvr>
                                        <p:cTn id="49" dur="1" fill="hold">
                                          <p:stCondLst>
                                            <p:cond delay="4999"/>
                                          </p:stCondLst>
                                        </p:cTn>
                                        <p:tgtEl>
                                          <p:spTgt spid="24"/>
                                        </p:tgtEl>
                                        <p:attrNameLst>
                                          <p:attrName>style.visibility</p:attrName>
                                        </p:attrNameLst>
                                      </p:cBhvr>
                                      <p:to>
                                        <p:strVal val="hidden"/>
                                      </p:to>
                                    </p:set>
                                  </p:childTnLst>
                                </p:cTn>
                              </p:par>
                            </p:childTnLst>
                          </p:cTn>
                        </p:par>
                        <p:par>
                          <p:cTn id="50" fill="hold">
                            <p:stCondLst>
                              <p:cond delay="15000"/>
                            </p:stCondLst>
                            <p:childTnLst>
                              <p:par>
                                <p:cTn id="51" presetID="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par>
                          <p:cTn id="53" fill="hold">
                            <p:stCondLst>
                              <p:cond delay="15000"/>
                            </p:stCondLst>
                            <p:childTnLst>
                              <p:par>
                                <p:cTn id="54" presetID="42" presetClass="path" presetSubtype="0" accel="50000" decel="50000" fill="hold" nodeType="afterEffect">
                                  <p:stCondLst>
                                    <p:cond delay="0"/>
                                  </p:stCondLst>
                                  <p:childTnLst>
                                    <p:animMotion origin="layout" path="M -8.33333E-7 3.33333E-6 L 0.00313 0.30439 " pathEditMode="relative" rAng="0" ptsTypes="AA">
                                      <p:cBhvr>
                                        <p:cTn id="55" dur="2000" fill="hold"/>
                                        <p:tgtEl>
                                          <p:spTgt spid="25"/>
                                        </p:tgtEl>
                                        <p:attrNameLst>
                                          <p:attrName>ppt_x</p:attrName>
                                          <p:attrName>ppt_y</p:attrName>
                                        </p:attrNameLst>
                                      </p:cBhvr>
                                      <p:rCtr x="200" y="15200"/>
                                    </p:animMotion>
                                  </p:childTnLst>
                                </p:cTn>
                              </p:par>
                            </p:childTnLst>
                          </p:cTn>
                        </p:par>
                        <p:par>
                          <p:cTn id="56" fill="hold">
                            <p:stCondLst>
                              <p:cond delay="17000"/>
                            </p:stCondLst>
                            <p:childTnLst>
                              <p:par>
                                <p:cTn id="57" presetID="10" presetClass="exit" presetSubtype="0" fill="hold" nodeType="afterEffect">
                                  <p:stCondLst>
                                    <p:cond delay="0"/>
                                  </p:stCondLst>
                                  <p:childTnLst>
                                    <p:animEffect transition="out" filter="fade">
                                      <p:cBhvr>
                                        <p:cTn id="58" dur="5000"/>
                                        <p:tgtEl>
                                          <p:spTgt spid="25"/>
                                        </p:tgtEl>
                                      </p:cBhvr>
                                    </p:animEffect>
                                    <p:set>
                                      <p:cBhvr>
                                        <p:cTn id="59" dur="1" fill="hold">
                                          <p:stCondLst>
                                            <p:cond delay="4999"/>
                                          </p:stCondLst>
                                        </p:cTn>
                                        <p:tgtEl>
                                          <p:spTgt spid="25"/>
                                        </p:tgtEl>
                                        <p:attrNameLst>
                                          <p:attrName>style.visibility</p:attrName>
                                        </p:attrNameLst>
                                      </p:cBhvr>
                                      <p:to>
                                        <p:strVal val="hidden"/>
                                      </p:to>
                                    </p:set>
                                  </p:childTnLst>
                                </p:cTn>
                              </p:par>
                            </p:childTnLst>
                          </p:cTn>
                        </p:par>
                        <p:par>
                          <p:cTn id="60" fill="hold">
                            <p:stCondLst>
                              <p:cond delay="220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par>
                          <p:cTn id="63" fill="hold">
                            <p:stCondLst>
                              <p:cond delay="22000"/>
                            </p:stCondLst>
                            <p:childTnLst>
                              <p:par>
                                <p:cTn id="64" presetID="42" presetClass="path" presetSubtype="0" accel="50000" decel="50000" fill="hold" nodeType="afterEffect">
                                  <p:stCondLst>
                                    <p:cond delay="0"/>
                                  </p:stCondLst>
                                  <p:childTnLst>
                                    <p:animMotion origin="layout" path="M -8.33333E-7 3.33333E-6 L 0.00313 0.30439 " pathEditMode="relative" rAng="0" ptsTypes="AA">
                                      <p:cBhvr>
                                        <p:cTn id="65" dur="2000" fill="hold"/>
                                        <p:tgtEl>
                                          <p:spTgt spid="26"/>
                                        </p:tgtEl>
                                        <p:attrNameLst>
                                          <p:attrName>ppt_x</p:attrName>
                                          <p:attrName>ppt_y</p:attrName>
                                        </p:attrNameLst>
                                      </p:cBhvr>
                                      <p:rCtr x="200" y="15200"/>
                                    </p:animMotion>
                                  </p:childTnLst>
                                </p:cTn>
                              </p:par>
                            </p:childTnLst>
                          </p:cTn>
                        </p:par>
                        <p:par>
                          <p:cTn id="66" fill="hold">
                            <p:stCondLst>
                              <p:cond delay="24000"/>
                            </p:stCondLst>
                            <p:childTnLst>
                              <p:par>
                                <p:cTn id="67" presetID="10" presetClass="exit" presetSubtype="0" fill="hold" nodeType="afterEffect">
                                  <p:stCondLst>
                                    <p:cond delay="0"/>
                                  </p:stCondLst>
                                  <p:childTnLst>
                                    <p:animEffect transition="out" filter="fade">
                                      <p:cBhvr>
                                        <p:cTn id="68" dur="5000"/>
                                        <p:tgtEl>
                                          <p:spTgt spid="26"/>
                                        </p:tgtEl>
                                      </p:cBhvr>
                                    </p:animEffect>
                                    <p:set>
                                      <p:cBhvr>
                                        <p:cTn id="69" dur="1" fill="hold">
                                          <p:stCondLst>
                                            <p:cond delay="4999"/>
                                          </p:stCondLst>
                                        </p:cTn>
                                        <p:tgtEl>
                                          <p:spTgt spid="26"/>
                                        </p:tgtEl>
                                        <p:attrNameLst>
                                          <p:attrName>style.visibility</p:attrName>
                                        </p:attrNameLst>
                                      </p:cBhvr>
                                      <p:to>
                                        <p:strVal val="hidden"/>
                                      </p:to>
                                    </p:set>
                                  </p:childTnLst>
                                </p:cTn>
                              </p:par>
                            </p:childTnLst>
                          </p:cTn>
                        </p:par>
                        <p:par>
                          <p:cTn id="70" fill="hold">
                            <p:stCondLst>
                              <p:cond delay="29000"/>
                            </p:stCondLst>
                            <p:childTnLst>
                              <p:par>
                                <p:cTn id="71" presetID="1"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childTnLst>
                          </p:cTn>
                        </p:par>
                        <p:par>
                          <p:cTn id="73" fill="hold">
                            <p:stCondLst>
                              <p:cond delay="29000"/>
                            </p:stCondLst>
                            <p:childTnLst>
                              <p:par>
                                <p:cTn id="74" presetID="42" presetClass="path" presetSubtype="0" accel="50000" decel="50000" fill="hold" nodeType="afterEffect">
                                  <p:stCondLst>
                                    <p:cond delay="0"/>
                                  </p:stCondLst>
                                  <p:childTnLst>
                                    <p:animMotion origin="layout" path="M -8.33333E-7 3.33333E-6 L 0.00313 0.30439 " pathEditMode="relative" rAng="0" ptsTypes="AA">
                                      <p:cBhvr>
                                        <p:cTn id="75" dur="2000" fill="hold"/>
                                        <p:tgtEl>
                                          <p:spTgt spid="27"/>
                                        </p:tgtEl>
                                        <p:attrNameLst>
                                          <p:attrName>ppt_x</p:attrName>
                                          <p:attrName>ppt_y</p:attrName>
                                        </p:attrNameLst>
                                      </p:cBhvr>
                                      <p:rCtr x="200" y="15200"/>
                                    </p:animMotion>
                                  </p:childTnLst>
                                </p:cTn>
                              </p:par>
                            </p:childTnLst>
                          </p:cTn>
                        </p:par>
                        <p:par>
                          <p:cTn id="76" fill="hold">
                            <p:stCondLst>
                              <p:cond delay="31000"/>
                            </p:stCondLst>
                            <p:childTnLst>
                              <p:par>
                                <p:cTn id="77" presetID="10" presetClass="exit" presetSubtype="0" fill="hold" nodeType="afterEffect">
                                  <p:stCondLst>
                                    <p:cond delay="0"/>
                                  </p:stCondLst>
                                  <p:childTnLst>
                                    <p:animEffect transition="out" filter="fade">
                                      <p:cBhvr>
                                        <p:cTn id="78" dur="5000"/>
                                        <p:tgtEl>
                                          <p:spTgt spid="27"/>
                                        </p:tgtEl>
                                      </p:cBhvr>
                                    </p:animEffect>
                                    <p:set>
                                      <p:cBhvr>
                                        <p:cTn id="79" dur="1" fill="hold">
                                          <p:stCondLst>
                                            <p:cond delay="4999"/>
                                          </p:stCondLst>
                                        </p:cTn>
                                        <p:tgtEl>
                                          <p:spTgt spid="27"/>
                                        </p:tgtEl>
                                        <p:attrNameLst>
                                          <p:attrName>style.visibility</p:attrName>
                                        </p:attrNameLst>
                                      </p:cBhvr>
                                      <p:to>
                                        <p:strVal val="hidden"/>
                                      </p:to>
                                    </p:set>
                                  </p:childTnLst>
                                </p:cTn>
                              </p:par>
                            </p:childTnLst>
                          </p:cTn>
                        </p:par>
                        <p:par>
                          <p:cTn id="80" fill="hold">
                            <p:stCondLst>
                              <p:cond delay="36000"/>
                            </p:stCondLst>
                            <p:childTnLst>
                              <p:par>
                                <p:cTn id="81" presetID="1" presetClass="entr" presetSubtype="0" fill="hold" nodeType="after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par>
                          <p:cTn id="83" fill="hold">
                            <p:stCondLst>
                              <p:cond delay="36000"/>
                            </p:stCondLst>
                            <p:childTnLst>
                              <p:par>
                                <p:cTn id="84" presetID="42" presetClass="path" presetSubtype="0" accel="50000" decel="50000" fill="hold" nodeType="afterEffect">
                                  <p:stCondLst>
                                    <p:cond delay="0"/>
                                  </p:stCondLst>
                                  <p:childTnLst>
                                    <p:animMotion origin="layout" path="M -8.33333E-7 3.33333E-6 L 0.00313 0.30439 " pathEditMode="relative" rAng="0" ptsTypes="AA">
                                      <p:cBhvr>
                                        <p:cTn id="85" dur="2000" fill="hold"/>
                                        <p:tgtEl>
                                          <p:spTgt spid="28"/>
                                        </p:tgtEl>
                                        <p:attrNameLst>
                                          <p:attrName>ppt_x</p:attrName>
                                          <p:attrName>ppt_y</p:attrName>
                                        </p:attrNameLst>
                                      </p:cBhvr>
                                      <p:rCtr x="200" y="15200"/>
                                    </p:animMotion>
                                  </p:childTnLst>
                                </p:cTn>
                              </p:par>
                            </p:childTnLst>
                          </p:cTn>
                        </p:par>
                        <p:par>
                          <p:cTn id="86" fill="hold">
                            <p:stCondLst>
                              <p:cond delay="38000"/>
                            </p:stCondLst>
                            <p:childTnLst>
                              <p:par>
                                <p:cTn id="87" presetID="10" presetClass="exit" presetSubtype="0" fill="hold" nodeType="afterEffect">
                                  <p:stCondLst>
                                    <p:cond delay="0"/>
                                  </p:stCondLst>
                                  <p:childTnLst>
                                    <p:animEffect transition="out" filter="fade">
                                      <p:cBhvr>
                                        <p:cTn id="88" dur="5000"/>
                                        <p:tgtEl>
                                          <p:spTgt spid="28"/>
                                        </p:tgtEl>
                                      </p:cBhvr>
                                    </p:animEffect>
                                    <p:set>
                                      <p:cBhvr>
                                        <p:cTn id="89" dur="1" fill="hold">
                                          <p:stCondLst>
                                            <p:cond delay="4999"/>
                                          </p:stCondLst>
                                        </p:cTn>
                                        <p:tgtEl>
                                          <p:spTgt spid="28"/>
                                        </p:tgtEl>
                                        <p:attrNameLst>
                                          <p:attrName>style.visibility</p:attrName>
                                        </p:attrNameLst>
                                      </p:cBhvr>
                                      <p:to>
                                        <p:strVal val="hidden"/>
                                      </p:to>
                                    </p:set>
                                  </p:childTnLst>
                                </p:cTn>
                              </p:par>
                            </p:childTnLst>
                          </p:cTn>
                        </p:par>
                        <p:par>
                          <p:cTn id="90" fill="hold">
                            <p:stCondLst>
                              <p:cond delay="43000"/>
                            </p:stCondLst>
                            <p:childTnLst>
                              <p:par>
                                <p:cTn id="91" presetID="1" presetClass="entr" presetSubtype="0" fill="hold" grpId="0" nodeType="afterEffect">
                                  <p:stCondLst>
                                    <p:cond delay="0"/>
                                  </p:stCondLst>
                                  <p:childTnLst>
                                    <p:set>
                                      <p:cBhvr>
                                        <p:cTn id="9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195371"/>
            <a:ext cx="8643998" cy="1661993"/>
          </a:xfrm>
          <a:prstGeom prst="rect">
            <a:avLst/>
          </a:prstGeom>
        </p:spPr>
        <p:txBody>
          <a:bodyPr wrap="square">
            <a:spAutoFit/>
          </a:bodyPr>
          <a:lstStyle/>
          <a:p>
            <a:pPr lvl="0" indent="450850" algn="just" fontAlgn="base">
              <a:lnSpc>
                <a:spcPct val="85000"/>
              </a:lnSpc>
              <a:spcBef>
                <a:spcPct val="0"/>
              </a:spcBef>
              <a:spcAft>
                <a:spcPct val="0"/>
              </a:spcAft>
            </a:pPr>
            <a:r>
              <a:rPr lang="ru-RU" sz="30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Выделение или поглощение теплоты. </a:t>
            </a:r>
            <a:r>
              <a:rPr lang="ru-RU" sz="3000" b="1" dirty="0" smtClean="0">
                <a:latin typeface="Arial" pitchFamily="34" charset="0"/>
                <a:ea typeface="Times New Roman" pitchFamily="18" charset="0"/>
                <a:cs typeface="Arial" pitchFamily="34" charset="0"/>
              </a:rPr>
              <a:t>Если к раствору серной кислоты добавить раствор щёлочи, то пробирка, в которой протекает реакция, станет тёплой.</a:t>
            </a:r>
            <a:endParaRPr lang="ru-RU" sz="3000" b="1" dirty="0" smtClean="0">
              <a:latin typeface="Arial" pitchFamily="34" charset="0"/>
              <a:cs typeface="Arial" pitchFamily="34" charset="0"/>
            </a:endParaRPr>
          </a:p>
        </p:txBody>
      </p:sp>
      <p:pic>
        <p:nvPicPr>
          <p:cNvPr id="2050" name="Picture 2" descr="D:\23.05.13-домашние документы\Виртуальные лекции 28.07.11\Химия\сложные в-ва\кислоты\Серная кислота\33.png"/>
          <p:cNvPicPr>
            <a:picLocks noChangeAspect="1" noChangeArrowheads="1"/>
          </p:cNvPicPr>
          <p:nvPr/>
        </p:nvPicPr>
        <p:blipFill>
          <a:blip r:embed="rId3" cstate="print"/>
          <a:srcRect l="14019" r="43925"/>
          <a:stretch>
            <a:fillRect/>
          </a:stretch>
        </p:blipFill>
        <p:spPr bwMode="auto">
          <a:xfrm>
            <a:off x="500034" y="2500306"/>
            <a:ext cx="1447183" cy="269495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2" descr="D:\23.05.13-домашние документы\Виртуальные лекции 28.07.11\Химия\сложные в-ва\кислоты\Серная кислота\33.png"/>
          <p:cNvPicPr>
            <a:picLocks noChangeAspect="1" noChangeArrowheads="1"/>
          </p:cNvPicPr>
          <p:nvPr/>
        </p:nvPicPr>
        <p:blipFill>
          <a:blip r:embed="rId3" cstate="print"/>
          <a:srcRect l="56075" t="51910" r="22897" b="3341"/>
          <a:stretch>
            <a:fillRect/>
          </a:stretch>
        </p:blipFill>
        <p:spPr bwMode="auto">
          <a:xfrm>
            <a:off x="7072330" y="3000372"/>
            <a:ext cx="514354" cy="157163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51" name="Picture 3" descr="D:\23.05.13-домашние документы\Виртуальные лекции 28.07.11\Химия\сложные в-ва\основания\натрия\Sodiumhydroxide.jpg"/>
          <p:cNvPicPr>
            <a:picLocks noChangeAspect="1" noChangeArrowheads="1"/>
          </p:cNvPicPr>
          <p:nvPr/>
        </p:nvPicPr>
        <p:blipFill>
          <a:blip r:embed="rId4" cstate="print"/>
          <a:srcRect l="11938" r="4495"/>
          <a:stretch>
            <a:fillRect/>
          </a:stretch>
        </p:blipFill>
        <p:spPr bwMode="auto">
          <a:xfrm>
            <a:off x="3071802" y="2285992"/>
            <a:ext cx="1880405" cy="316980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4" name="Прямая со стрелкой 13"/>
          <p:cNvCxnSpPr/>
          <p:nvPr/>
        </p:nvCxnSpPr>
        <p:spPr>
          <a:xfrm>
            <a:off x="5214942" y="3929066"/>
            <a:ext cx="1643074" cy="1588"/>
          </a:xfrm>
          <a:prstGeom prst="straightConnector1">
            <a:avLst/>
          </a:prstGeom>
          <a:ln w="127000">
            <a:solidFill>
              <a:srgbClr val="C00000"/>
            </a:solidFill>
            <a:headEnd type="none"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4214810" y="5442563"/>
            <a:ext cx="4313186" cy="79868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7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Соль – </a:t>
            </a:r>
            <a:r>
              <a:rPr lang="en-US" sz="27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N</a:t>
            </a:r>
            <a:r>
              <a:rPr lang="ru-RU" sz="27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а</a:t>
            </a:r>
            <a:r>
              <a:rPr lang="en-US" sz="2700" b="1" baseline="-3000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r>
              <a:rPr lang="en-US" sz="27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SO</a:t>
            </a:r>
            <a:r>
              <a:rPr lang="en-US" sz="2700" b="1" baseline="-3000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4 </a:t>
            </a:r>
            <a:r>
              <a:rPr lang="en-US" sz="2700" b="1" u="sng" dirty="0" smtClean="0">
                <a:ln w="11430">
                  <a:solidFill>
                    <a:srgbClr val="C00000"/>
                  </a:solidFill>
                </a:ln>
                <a:solidFill>
                  <a:srgbClr val="C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Q</a:t>
            </a:r>
            <a:r>
              <a:rPr lang="en-US" sz="27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 </a:t>
            </a:r>
            <a:r>
              <a:rPr lang="ru-RU" sz="27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r>
              <a:rPr lang="ru-RU" sz="2700" b="1" dirty="0" smtClean="0">
                <a:ln w="11430">
                  <a:solidFill>
                    <a:srgbClr val="C00000"/>
                  </a:solidFill>
                </a:ln>
                <a:solidFill>
                  <a:srgbClr val="C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теплота</a:t>
            </a:r>
            <a:r>
              <a:rPr lang="ru-RU" sz="27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 выделяется)</a:t>
            </a:r>
            <a:endParaRPr lang="ru-RU" sz="27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cxnSp>
        <p:nvCxnSpPr>
          <p:cNvPr id="20" name="Прямая со стрелкой 19"/>
          <p:cNvCxnSpPr/>
          <p:nvPr/>
        </p:nvCxnSpPr>
        <p:spPr>
          <a:xfrm rot="5400000" flipH="1" flipV="1">
            <a:off x="6250793" y="4536289"/>
            <a:ext cx="1285884" cy="642942"/>
          </a:xfrm>
          <a:prstGeom prst="straightConnector1">
            <a:avLst/>
          </a:prstGeom>
          <a:ln w="762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5" name="Прямоугольник 24"/>
          <p:cNvSpPr/>
          <p:nvPr/>
        </p:nvSpPr>
        <p:spPr>
          <a:xfrm>
            <a:off x="2074413" y="3143248"/>
            <a:ext cx="997389" cy="1569660"/>
          </a:xfrm>
          <a:prstGeom prst="rect">
            <a:avLst/>
          </a:prstGeom>
          <a:scene3d>
            <a:camera prst="orthographicFront"/>
            <a:lightRig rig="threePt" dir="t"/>
          </a:scene3d>
          <a:sp3d>
            <a:bevelT prst="angle"/>
          </a:sp3d>
        </p:spPr>
        <p:txBody>
          <a:bodyPr wrap="none">
            <a:spAutoFit/>
            <a:sp3d extrusionH="57150">
              <a:bevelT w="38100" h="38100" prst="angle"/>
            </a:sp3d>
          </a:bodyPr>
          <a:lstStyle/>
          <a:p>
            <a:r>
              <a:rPr lang="en-US" sz="9600" b="1" dirty="0" smtClean="0">
                <a:ln w="11430">
                  <a:solidFill>
                    <a:srgbClr val="A50021"/>
                  </a:solidFill>
                </a:ln>
                <a:solidFill>
                  <a:srgbClr val="A50021"/>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a:t>
            </a:r>
            <a:endParaRPr lang="ru-RU" sz="9600" dirty="0">
              <a:ln w="11430">
                <a:solidFill>
                  <a:srgbClr val="A50021"/>
                </a:solidFill>
              </a:ln>
              <a:solidFill>
                <a:srgbClr val="A50021"/>
              </a:solidFill>
              <a:latin typeface="Arial Black" pitchFamily="34" charset="0"/>
            </a:endParaRPr>
          </a:p>
        </p:txBody>
      </p:sp>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3074" name="Picture 2" descr="D:\23.05.13-домашние документы\Теория горения и взрыва\Анимашки\Горение\спички\117f.gif"/>
          <p:cNvPicPr>
            <a:picLocks noChangeAspect="1" noChangeArrowheads="1" noCrop="1"/>
          </p:cNvPicPr>
          <p:nvPr/>
        </p:nvPicPr>
        <p:blipFill>
          <a:blip r:embed="rId3" cstate="print"/>
          <a:srcRect/>
          <a:stretch>
            <a:fillRect/>
          </a:stretch>
        </p:blipFill>
        <p:spPr bwMode="auto">
          <a:xfrm>
            <a:off x="1785918" y="3000372"/>
            <a:ext cx="1066800" cy="619125"/>
          </a:xfrm>
          <a:prstGeom prst="rect">
            <a:avLst/>
          </a:prstGeom>
          <a:noFill/>
        </p:spPr>
      </p:pic>
      <p:pic>
        <p:nvPicPr>
          <p:cNvPr id="3076" name="Picture 4" descr="D:\23.05.13-домашние документы\Теория горения и взрыва\Анимашки\Горение\h_1372677075_9065955_a81393cd04.jpeg"/>
          <p:cNvPicPr>
            <a:picLocks noChangeAspect="1" noChangeArrowheads="1" noCrop="1"/>
          </p:cNvPicPr>
          <p:nvPr/>
        </p:nvPicPr>
        <p:blipFill>
          <a:blip r:embed="rId4" cstate="print"/>
          <a:srcRect/>
          <a:stretch>
            <a:fillRect/>
          </a:stretch>
        </p:blipFill>
        <p:spPr bwMode="auto">
          <a:xfrm>
            <a:off x="4738714" y="2976584"/>
            <a:ext cx="3619500" cy="3524250"/>
          </a:xfrm>
          <a:prstGeom prst="rect">
            <a:avLst/>
          </a:prstGeom>
          <a:noFill/>
        </p:spPr>
      </p:pic>
      <p:pic>
        <p:nvPicPr>
          <p:cNvPr id="3077" name="Picture 5" descr="D:\23.05.13-домашние документы\Теория горения и взрыва\Анимашки\Горение\Возгорание лития.gif"/>
          <p:cNvPicPr>
            <a:picLocks noChangeAspect="1" noChangeArrowheads="1" noCrop="1"/>
          </p:cNvPicPr>
          <p:nvPr/>
        </p:nvPicPr>
        <p:blipFill>
          <a:blip r:embed="rId5" cstate="print"/>
          <a:srcRect/>
          <a:stretch>
            <a:fillRect/>
          </a:stretch>
        </p:blipFill>
        <p:spPr bwMode="auto">
          <a:xfrm>
            <a:off x="214282" y="3705243"/>
            <a:ext cx="4210050" cy="2295525"/>
          </a:xfrm>
          <a:prstGeom prst="rect">
            <a:avLst/>
          </a:prstGeom>
          <a:noFill/>
        </p:spPr>
      </p:pic>
      <p:sp>
        <p:nvSpPr>
          <p:cNvPr id="14" name="Прямоугольник 13"/>
          <p:cNvSpPr/>
          <p:nvPr/>
        </p:nvSpPr>
        <p:spPr>
          <a:xfrm>
            <a:off x="142844" y="6014067"/>
            <a:ext cx="4357718"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smtClean="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Возгорание лития с образованием оксида</a:t>
            </a:r>
            <a:endParaRPr lang="ru-RU" sz="2600" b="1" dirty="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endParaRPr>
          </a:p>
        </p:txBody>
      </p:sp>
      <p:sp>
        <p:nvSpPr>
          <p:cNvPr id="19" name="Прямоугольник 18"/>
          <p:cNvSpPr/>
          <p:nvPr/>
        </p:nvSpPr>
        <p:spPr>
          <a:xfrm>
            <a:off x="142844" y="272822"/>
            <a:ext cx="8858312" cy="2656112"/>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Излучение света.</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Реакцию, </a:t>
            </a:r>
            <a:r>
              <a:rPr lang="ru-RU" sz="2800" b="1" dirty="0" err="1" smtClean="0">
                <a:latin typeface="Arial" pitchFamily="34" charset="0"/>
                <a:ea typeface="Times New Roman" pitchFamily="18" charset="0"/>
                <a:cs typeface="Arial" pitchFamily="34" charset="0"/>
              </a:rPr>
              <a:t>сопровожда-ющуюся</a:t>
            </a:r>
            <a:r>
              <a:rPr lang="ru-RU" sz="2800" b="1" dirty="0" smtClean="0">
                <a:latin typeface="Arial" pitchFamily="34" charset="0"/>
                <a:ea typeface="Times New Roman" pitchFamily="18" charset="0"/>
                <a:cs typeface="Arial" pitchFamily="34" charset="0"/>
              </a:rPr>
              <a:t> излучением света, Вы наблюдаете всякий раз, когда зажигаете спичку. Если поджечь ленту металла магния, то она будет гореть ярким пламенем с образованием белого вещества – оксида магния. Активные металлы, например литий самовозгораются на воздухе.</a:t>
            </a:r>
            <a:endParaRPr lang="ru-RU" sz="2800" b="1" dirty="0" smtClean="0">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5"/>
          <p:cNvPicPr>
            <a:picLocks noChangeAspect="1" noChangeArrowheads="1"/>
          </p:cNvPicPr>
          <p:nvPr/>
        </p:nvPicPr>
        <p:blipFill>
          <a:blip r:embed="rId2" cstate="print"/>
          <a:srcRect/>
          <a:stretch>
            <a:fillRect/>
          </a:stretch>
        </p:blipFill>
        <p:spPr bwMode="auto">
          <a:xfrm>
            <a:off x="1928794" y="785794"/>
            <a:ext cx="6000792" cy="4232894"/>
          </a:xfrm>
          <a:prstGeom prst="rect">
            <a:avLst/>
          </a:prstGeom>
          <a:noFill/>
          <a:ln w="9525">
            <a:noFill/>
            <a:miter lim="800000"/>
            <a:headEnd/>
            <a:tailEnd/>
          </a:ln>
          <a:effectLst/>
        </p:spPr>
      </p:pic>
      <p:pic>
        <p:nvPicPr>
          <p:cNvPr id="45"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46" name="Picture 3" descr="D:\23.05.13-домашние документы\Лаб. раб YES\Виртуальные лабораторные YES\Анимашки и картинки\Химия\Реакции\анимашки\probirka_jpg.gif"/>
          <p:cNvPicPr>
            <a:picLocks noChangeAspect="1" noChangeArrowheads="1" noCrop="1"/>
          </p:cNvPicPr>
          <p:nvPr/>
        </p:nvPicPr>
        <p:blipFill>
          <a:blip r:embed="rId4" cstate="print"/>
          <a:srcRect/>
          <a:stretch>
            <a:fillRect/>
          </a:stretch>
        </p:blipFill>
        <p:spPr bwMode="auto">
          <a:xfrm>
            <a:off x="8001024" y="500042"/>
            <a:ext cx="619125" cy="1457325"/>
          </a:xfrm>
          <a:prstGeom prst="rect">
            <a:avLst/>
          </a:prstGeom>
          <a:noFill/>
        </p:spPr>
      </p:pic>
      <p:pic>
        <p:nvPicPr>
          <p:cNvPr id="47" name="Picture 9" descr="D:\23.05.13-домашние документы\Лаб. раб YES\Виртуальные лабораторные YES\Анимашки и картинки\Химия\Реакции\анимашки\animashki-napitki-124.gif"/>
          <p:cNvPicPr>
            <a:picLocks noChangeAspect="1" noChangeArrowheads="1" noCrop="1"/>
          </p:cNvPicPr>
          <p:nvPr/>
        </p:nvPicPr>
        <p:blipFill>
          <a:blip r:embed="rId5" cstate="print"/>
          <a:srcRect/>
          <a:stretch>
            <a:fillRect/>
          </a:stretch>
        </p:blipFill>
        <p:spPr bwMode="auto">
          <a:xfrm>
            <a:off x="6858016" y="642918"/>
            <a:ext cx="952500" cy="1143000"/>
          </a:xfrm>
          <a:prstGeom prst="rect">
            <a:avLst/>
          </a:prstGeom>
          <a:noFill/>
        </p:spPr>
      </p:pic>
      <p:pic>
        <p:nvPicPr>
          <p:cNvPr id="48" name="Picture 1" descr="D:\23.05.13-домашние документы\Лаб. раб YES\Виртуальные лабораторные YES\Анимашки и картинки\Химия\Реакции\анимашки\0f4e9970752185d1a9c409c5fa6b6c34-1.gif"/>
          <p:cNvPicPr>
            <a:picLocks noChangeAspect="1" noChangeArrowheads="1" noCrop="1"/>
          </p:cNvPicPr>
          <p:nvPr/>
        </p:nvPicPr>
        <p:blipFill>
          <a:blip r:embed="rId6" cstate="print"/>
          <a:srcRect/>
          <a:stretch>
            <a:fillRect/>
          </a:stretch>
        </p:blipFill>
        <p:spPr bwMode="auto">
          <a:xfrm>
            <a:off x="357158" y="3214686"/>
            <a:ext cx="2236045" cy="1219201"/>
          </a:xfrm>
          <a:prstGeom prst="rect">
            <a:avLst/>
          </a:prstGeom>
          <a:noFill/>
        </p:spPr>
      </p:pic>
      <p:pic>
        <p:nvPicPr>
          <p:cNvPr id="49" name="Picture 14" descr="D:\23.05.13-домашние документы\Лаб. раб YES\Виртуальные лабораторные YES\Анимашки и картинки\Химия\Реакции\анимашки\Ацетон + пенопласт.gif"/>
          <p:cNvPicPr>
            <a:picLocks noChangeAspect="1" noChangeArrowheads="1" noCrop="1"/>
          </p:cNvPicPr>
          <p:nvPr/>
        </p:nvPicPr>
        <p:blipFill>
          <a:blip r:embed="rId7" cstate="print"/>
          <a:srcRect/>
          <a:stretch>
            <a:fillRect/>
          </a:stretch>
        </p:blipFill>
        <p:spPr bwMode="auto">
          <a:xfrm>
            <a:off x="5643570" y="5000636"/>
            <a:ext cx="2214563" cy="1247283"/>
          </a:xfrm>
          <a:prstGeom prst="rect">
            <a:avLst/>
          </a:prstGeom>
          <a:noFill/>
        </p:spPr>
      </p:pic>
      <p:pic>
        <p:nvPicPr>
          <p:cNvPr id="45076" name="Picture 20" descr="D:\23.05.13-домашние документы\Лаб. раб YES\Виртуальные лабораторные YES\Анимашки и картинки\Химия\Реакции\анимашки\Железо + раствор медного купороса.gif"/>
          <p:cNvPicPr>
            <a:picLocks noChangeAspect="1" noChangeArrowheads="1" noCrop="1"/>
          </p:cNvPicPr>
          <p:nvPr/>
        </p:nvPicPr>
        <p:blipFill>
          <a:blip r:embed="rId8" cstate="print"/>
          <a:srcRect/>
          <a:stretch>
            <a:fillRect/>
          </a:stretch>
        </p:blipFill>
        <p:spPr bwMode="auto">
          <a:xfrm>
            <a:off x="857224" y="5000636"/>
            <a:ext cx="2928958" cy="1632696"/>
          </a:xfrm>
          <a:prstGeom prst="rect">
            <a:avLst/>
          </a:prstGeom>
          <a:noFill/>
        </p:spPr>
      </p:pic>
      <p:pic>
        <p:nvPicPr>
          <p:cNvPr id="45078" name="Picture 22" descr="мы любим химию / смешные картинки и другие приколы: комиксы,…"/>
          <p:cNvPicPr>
            <a:picLocks noChangeAspect="1" noChangeArrowheads="1" noCrop="1"/>
          </p:cNvPicPr>
          <p:nvPr/>
        </p:nvPicPr>
        <p:blipFill>
          <a:blip r:embed="rId9" cstate="print"/>
          <a:srcRect/>
          <a:stretch>
            <a:fillRect/>
          </a:stretch>
        </p:blipFill>
        <p:spPr bwMode="auto">
          <a:xfrm>
            <a:off x="142844" y="142852"/>
            <a:ext cx="2638425" cy="1581151"/>
          </a:xfrm>
          <a:prstGeom prst="rect">
            <a:avLst/>
          </a:prstGeom>
          <a:noFill/>
        </p:spPr>
      </p:pic>
      <p:sp>
        <p:nvSpPr>
          <p:cNvPr id="15" name="Прямоугольник 14"/>
          <p:cNvSpPr/>
          <p:nvPr/>
        </p:nvSpPr>
        <p:spPr>
          <a:xfrm>
            <a:off x="3214678" y="0"/>
            <a:ext cx="4795928" cy="90486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2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Признаки проведения </a:t>
            </a:r>
          </a:p>
          <a:p>
            <a:pPr algn="ctr">
              <a:lnSpc>
                <a:spcPct val="80000"/>
              </a:lnSpc>
            </a:pPr>
            <a:r>
              <a:rPr lang="ru-RU" sz="32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химических реакций</a:t>
            </a:r>
            <a:endParaRPr lang="ru-RU" sz="32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10"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7" name="Прямая соединительная линия 6"/>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53602" name="Picture 2"/>
          <p:cNvPicPr>
            <a:picLocks noChangeAspect="1" noChangeArrowheads="1"/>
          </p:cNvPicPr>
          <p:nvPr/>
        </p:nvPicPr>
        <p:blipFill>
          <a:blip r:embed="rId3" cstate="print"/>
          <a:srcRect/>
          <a:stretch>
            <a:fillRect/>
          </a:stretch>
        </p:blipFill>
        <p:spPr bwMode="auto">
          <a:xfrm>
            <a:off x="4644008" y="2132856"/>
            <a:ext cx="4152900" cy="2933700"/>
          </a:xfrm>
          <a:prstGeom prst="rect">
            <a:avLst/>
          </a:prstGeom>
          <a:noFill/>
          <a:ln w="9525">
            <a:noFill/>
            <a:miter lim="800000"/>
            <a:headEnd/>
            <a:tailEnd/>
          </a:ln>
          <a:effectLst/>
        </p:spPr>
      </p:pic>
      <p:pic>
        <p:nvPicPr>
          <p:cNvPr id="15" name="Picture 2"/>
          <p:cNvPicPr>
            <a:picLocks noChangeAspect="1" noChangeArrowheads="1"/>
          </p:cNvPicPr>
          <p:nvPr/>
        </p:nvPicPr>
        <p:blipFill>
          <a:blip r:embed="rId4" cstate="print"/>
          <a:srcRect/>
          <a:stretch>
            <a:fillRect/>
          </a:stretch>
        </p:blipFill>
        <p:spPr bwMode="auto">
          <a:xfrm>
            <a:off x="467544" y="2204864"/>
            <a:ext cx="4019664" cy="2606812"/>
          </a:xfrm>
          <a:prstGeom prst="rect">
            <a:avLst/>
          </a:prstGeom>
          <a:noFill/>
          <a:ln w="9525">
            <a:noFill/>
            <a:miter lim="800000"/>
            <a:headEnd/>
            <a:tailEnd/>
          </a:ln>
          <a:effectLst/>
        </p:spPr>
      </p:pic>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4"/>
          <p:cNvSpPr>
            <a:spLocks noChangeArrowheads="1" noChangeShapeType="1" noTextEdit="1"/>
          </p:cNvSpPr>
          <p:nvPr/>
        </p:nvSpPr>
        <p:spPr bwMode="auto">
          <a:xfrm>
            <a:off x="285720" y="142852"/>
            <a:ext cx="8715436" cy="928694"/>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Проверим, как Вы поняли и запомнили</a:t>
            </a:r>
          </a:p>
          <a:p>
            <a:pPr algn="ctr">
              <a:lnSpc>
                <a:spcPct val="85000"/>
              </a:lnSpc>
            </a:pP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 пройденный материал</a:t>
            </a:r>
            <a:endPar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endParaRPr>
          </a:p>
        </p:txBody>
      </p:sp>
      <p:sp>
        <p:nvSpPr>
          <p:cNvPr id="7" name="Rectangle 6"/>
          <p:cNvSpPr>
            <a:spLocks noChangeArrowheads="1"/>
          </p:cNvSpPr>
          <p:nvPr/>
        </p:nvSpPr>
        <p:spPr bwMode="auto">
          <a:xfrm>
            <a:off x="179388" y="1071546"/>
            <a:ext cx="8856662" cy="4708981"/>
          </a:xfrm>
          <a:prstGeom prst="rect">
            <a:avLst/>
          </a:prstGeom>
          <a:noFill/>
          <a:ln w="9525">
            <a:noFill/>
            <a:miter lim="800000"/>
            <a:headEnd/>
            <a:tailEnd/>
          </a:ln>
          <a:effectLst/>
        </p:spPr>
        <p:txBody>
          <a:bodyPr>
            <a:spAutoFit/>
          </a:bodyPr>
          <a:lstStyle/>
          <a:p>
            <a:pPr lvl="0" indent="452438" algn="just">
              <a:lnSpc>
                <a:spcPct val="80000"/>
              </a:lnSpc>
              <a:buClr>
                <a:srgbClr val="C00000"/>
              </a:buClr>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Решите кроссворд: </a:t>
            </a:r>
            <a:endParaRPr lang="ru-RU" sz="2500" dirty="0" smtClean="0">
              <a:solidFill>
                <a:srgbClr val="FF0000"/>
              </a:solidFill>
              <a:latin typeface="Arial" pitchFamily="34" charset="0"/>
              <a:cs typeface="Arial" pitchFamily="34" charset="0"/>
            </a:endParaRP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1 – … реакция идёт за счёт выделяющейся в ходе её теплоты;</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2 – … </a:t>
            </a:r>
            <a:r>
              <a:rPr lang="ru-RU" sz="2500" b="1" dirty="0" smtClean="0">
                <a:solidFill>
                  <a:schemeClr val="accent6">
                    <a:lumMod val="50000"/>
                  </a:schemeClr>
                </a:solidFill>
                <a:latin typeface="Arial" pitchFamily="34" charset="0"/>
                <a:ea typeface="Times New Roman" pitchFamily="18" charset="0"/>
                <a:cs typeface="Arial" pitchFamily="34" charset="0"/>
              </a:rPr>
              <a:t>в химических превращениях остаются неизменными</a:t>
            </a:r>
            <a:r>
              <a:rPr lang="ru-RU" sz="2500" b="1" dirty="0" smtClean="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3 – эндотермические реакции протекают с поглощением  …</a:t>
            </a:r>
            <a:r>
              <a:rPr lang="en-US" sz="2500" b="1" dirty="0" smtClean="0">
                <a:solidFill>
                  <a:schemeClr val="accent6">
                    <a:lumMod val="50000"/>
                  </a:schemeClr>
                </a:solidFill>
                <a:latin typeface="Arial" pitchFamily="34" charset="0"/>
                <a:cs typeface="Arial" pitchFamily="34" charset="0"/>
              </a:rPr>
              <a:t> </a:t>
            </a:r>
            <a:r>
              <a:rPr lang="ru-RU" sz="2500" b="1" dirty="0" smtClean="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4 – </a:t>
            </a:r>
            <a:r>
              <a:rPr lang="ru-RU" sz="2500" b="1" dirty="0" smtClean="0">
                <a:solidFill>
                  <a:schemeClr val="accent6">
                    <a:lumMod val="50000"/>
                  </a:schemeClr>
                </a:solidFill>
                <a:latin typeface="Arial" pitchFamily="34" charset="0"/>
                <a:ea typeface="Times New Roman" pitchFamily="18" charset="0"/>
                <a:cs typeface="Arial" pitchFamily="34" charset="0"/>
              </a:rPr>
              <a:t>при … явлениях не происходит превращения одних веществ в другие</a:t>
            </a:r>
            <a:r>
              <a:rPr lang="ru-RU" sz="2500" b="1" dirty="0" smtClean="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5 – … </a:t>
            </a:r>
            <a:r>
              <a:rPr lang="ru-RU" sz="2500" b="1" dirty="0" smtClean="0">
                <a:solidFill>
                  <a:schemeClr val="accent6">
                    <a:lumMod val="50000"/>
                  </a:schemeClr>
                </a:solidFill>
                <a:latin typeface="Arial" pitchFamily="34" charset="0"/>
                <a:ea typeface="Times New Roman" pitchFamily="18" charset="0"/>
                <a:cs typeface="Arial" pitchFamily="34" charset="0"/>
              </a:rPr>
              <a:t>свойства вещества – это способность данного вещества превращаться в другие вещества.</a:t>
            </a:r>
            <a:r>
              <a:rPr lang="ru-RU" sz="2500" b="1" dirty="0" smtClean="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6 – для эндотермических реакций требуется непрерывное …</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7 – при протекании эндотермических реакций теплота …</a:t>
            </a:r>
          </a:p>
        </p:txBody>
      </p:sp>
      <p:pic>
        <p:nvPicPr>
          <p:cNvPr id="146434" name="Picture 2"/>
          <p:cNvPicPr>
            <a:picLocks noChangeAspect="1" noChangeArrowheads="1"/>
          </p:cNvPicPr>
          <p:nvPr/>
        </p:nvPicPr>
        <p:blipFill>
          <a:blip r:embed="rId2" cstate="print"/>
          <a:srcRect/>
          <a:stretch>
            <a:fillRect/>
          </a:stretch>
        </p:blipFill>
        <p:spPr bwMode="auto">
          <a:xfrm>
            <a:off x="2357422" y="5443561"/>
            <a:ext cx="3424238" cy="1343025"/>
          </a:xfrm>
          <a:prstGeom prst="rect">
            <a:avLst/>
          </a:prstGeom>
          <a:noFill/>
          <a:ln w="9525">
            <a:noFill/>
            <a:miter lim="800000"/>
            <a:headEnd/>
            <a:tailEnd/>
          </a:ln>
          <a:effectLst/>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pic>
        <p:nvPicPr>
          <p:cNvPr id="8" name="Picture 1"/>
          <p:cNvPicPr>
            <a:picLocks noChangeAspect="1" noChangeArrowheads="1"/>
          </p:cNvPicPr>
          <p:nvPr/>
        </p:nvPicPr>
        <p:blipFill>
          <a:blip r:embed="rId3" cstate="print"/>
          <a:srcRect/>
          <a:stretch>
            <a:fillRect/>
          </a:stretch>
        </p:blipFill>
        <p:spPr bwMode="auto">
          <a:xfrm>
            <a:off x="4714876" y="4572008"/>
            <a:ext cx="4188497" cy="1657947"/>
          </a:xfrm>
          <a:prstGeom prst="rect">
            <a:avLst/>
          </a:prstGeom>
          <a:noFill/>
          <a:ln w="9525">
            <a:noFill/>
            <a:miter lim="800000"/>
            <a:headEnd/>
            <a:tailEnd/>
          </a:ln>
          <a:effectLst/>
        </p:spPr>
      </p:pic>
      <p:cxnSp>
        <p:nvCxnSpPr>
          <p:cNvPr id="13" name="Прямая соединительная линия 12"/>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5" name="Rectangle 6"/>
          <p:cNvSpPr>
            <a:spLocks noChangeArrowheads="1"/>
          </p:cNvSpPr>
          <p:nvPr/>
        </p:nvSpPr>
        <p:spPr bwMode="auto">
          <a:xfrm>
            <a:off x="357158" y="1456687"/>
            <a:ext cx="4321174" cy="4401205"/>
          </a:xfrm>
          <a:prstGeom prst="rect">
            <a:avLst/>
          </a:prstGeom>
          <a:noFill/>
          <a:ln w="9525">
            <a:noFill/>
            <a:miter lim="800000"/>
            <a:headEnd/>
            <a:tailEnd/>
          </a:ln>
          <a:effectLst/>
        </p:spPr>
        <p:txBody>
          <a:bodyPr wrap="square">
            <a:spAutoFit/>
          </a:bodyPr>
          <a:lstStyle/>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1 – … реакция идёт за счёт выделяющейся в ходе её теплоты;</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2 – … </a:t>
            </a:r>
            <a:r>
              <a:rPr lang="ru-RU" sz="2500" b="1" dirty="0" smtClean="0">
                <a:solidFill>
                  <a:schemeClr val="accent6">
                    <a:lumMod val="50000"/>
                  </a:schemeClr>
                </a:solidFill>
                <a:latin typeface="Arial" pitchFamily="34" charset="0"/>
                <a:ea typeface="Times New Roman" pitchFamily="18" charset="0"/>
                <a:cs typeface="Arial" pitchFamily="34" charset="0"/>
              </a:rPr>
              <a:t>в химических превращениях остаются неизменными</a:t>
            </a:r>
            <a:r>
              <a:rPr lang="ru-RU" sz="2500" b="1" dirty="0" smtClean="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3 – эндотермические реакции протекают с поглощением  …</a:t>
            </a:r>
            <a:r>
              <a:rPr lang="en-US" sz="2500" b="1" dirty="0" smtClean="0">
                <a:solidFill>
                  <a:schemeClr val="accent6">
                    <a:lumMod val="50000"/>
                  </a:schemeClr>
                </a:solidFill>
                <a:latin typeface="Arial" pitchFamily="34" charset="0"/>
                <a:cs typeface="Arial" pitchFamily="34" charset="0"/>
              </a:rPr>
              <a:t> </a:t>
            </a:r>
            <a:r>
              <a:rPr lang="ru-RU" sz="2500" b="1" dirty="0" smtClean="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4 – </a:t>
            </a:r>
            <a:r>
              <a:rPr lang="ru-RU" sz="2500" b="1" dirty="0" smtClean="0">
                <a:solidFill>
                  <a:schemeClr val="accent6">
                    <a:lumMod val="50000"/>
                  </a:schemeClr>
                </a:solidFill>
                <a:latin typeface="Arial" pitchFamily="34" charset="0"/>
                <a:ea typeface="Times New Roman" pitchFamily="18" charset="0"/>
                <a:cs typeface="Arial" pitchFamily="34" charset="0"/>
              </a:rPr>
              <a:t>при … явлениях не происходит превращения одних веществ в другие</a:t>
            </a:r>
            <a:r>
              <a:rPr lang="ru-RU" sz="2500" b="1" dirty="0" smtClean="0">
                <a:solidFill>
                  <a:schemeClr val="accent6">
                    <a:lumMod val="50000"/>
                  </a:schemeClr>
                </a:solidFill>
                <a:latin typeface="Arial" pitchFamily="34" charset="0"/>
                <a:cs typeface="Arial" pitchFamily="34" charset="0"/>
              </a:rPr>
              <a:t>;</a:t>
            </a:r>
          </a:p>
        </p:txBody>
      </p:sp>
      <p:sp>
        <p:nvSpPr>
          <p:cNvPr id="18" name="Прямоугольник 17"/>
          <p:cNvSpPr/>
          <p:nvPr/>
        </p:nvSpPr>
        <p:spPr>
          <a:xfrm>
            <a:off x="4643438" y="1285860"/>
            <a:ext cx="4143404" cy="3342453"/>
          </a:xfrm>
          <a:prstGeom prst="rect">
            <a:avLst/>
          </a:prstGeom>
        </p:spPr>
        <p:txBody>
          <a:bodyPr wrap="square">
            <a:spAutoFit/>
          </a:bodyPr>
          <a:lstStyle/>
          <a:p>
            <a:pPr marL="623888" indent="-623888" algn="just">
              <a:lnSpc>
                <a:spcPct val="80000"/>
              </a:lnSpc>
              <a:buClr>
                <a:srgbClr val="C00000"/>
              </a:buClr>
            </a:pPr>
            <a:r>
              <a:rPr lang="ru-RU" sz="2400" b="1" dirty="0" smtClean="0">
                <a:solidFill>
                  <a:schemeClr val="accent6">
                    <a:lumMod val="50000"/>
                  </a:schemeClr>
                </a:solidFill>
                <a:latin typeface="Arial" pitchFamily="34" charset="0"/>
                <a:cs typeface="Arial" pitchFamily="34" charset="0"/>
              </a:rPr>
              <a:t>5 – … </a:t>
            </a:r>
            <a:r>
              <a:rPr lang="ru-RU" sz="2400" b="1" dirty="0" smtClean="0">
                <a:solidFill>
                  <a:schemeClr val="accent6">
                    <a:lumMod val="50000"/>
                  </a:schemeClr>
                </a:solidFill>
                <a:latin typeface="Arial" pitchFamily="34" charset="0"/>
                <a:ea typeface="Times New Roman" pitchFamily="18" charset="0"/>
                <a:cs typeface="Arial" pitchFamily="34" charset="0"/>
              </a:rPr>
              <a:t>свойства вещества – это способность данного вещества превращаться в другие вещества.</a:t>
            </a:r>
            <a:r>
              <a:rPr lang="ru-RU" sz="2400" b="1" dirty="0" smtClean="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400" b="1" dirty="0" smtClean="0">
                <a:solidFill>
                  <a:schemeClr val="accent6">
                    <a:lumMod val="50000"/>
                  </a:schemeClr>
                </a:solidFill>
                <a:latin typeface="Arial" pitchFamily="34" charset="0"/>
                <a:cs typeface="Arial" pitchFamily="34" charset="0"/>
              </a:rPr>
              <a:t>6 – для эндотермических реакций требуется непрерывное …</a:t>
            </a:r>
          </a:p>
          <a:p>
            <a:pPr marL="623888" indent="-623888" algn="just">
              <a:lnSpc>
                <a:spcPct val="80000"/>
              </a:lnSpc>
              <a:buClr>
                <a:srgbClr val="C00000"/>
              </a:buClr>
            </a:pPr>
            <a:r>
              <a:rPr lang="ru-RU" sz="2400" b="1" dirty="0" smtClean="0">
                <a:solidFill>
                  <a:schemeClr val="accent6">
                    <a:lumMod val="50000"/>
                  </a:schemeClr>
                </a:solidFill>
                <a:latin typeface="Arial" pitchFamily="34" charset="0"/>
                <a:cs typeface="Arial" pitchFamily="34" charset="0"/>
              </a:rPr>
              <a:t>7 – при протекании эндотермических реакций теплота …</a:t>
            </a:r>
            <a:endParaRPr lang="ru-RU" sz="2400" dirty="0"/>
          </a:p>
        </p:txBody>
      </p:sp>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диск D\01.03.16-домашние документы\Лаб. раб YES\Виртуальные лабораторные YES\Анимашки и картинки\Химия-картинки\химия-анимашки\реакции\__2.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8920" y="195659"/>
            <a:ext cx="15621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диск D\01.03.16-домашние документы\Лаб. раб YES\Виртуальные лабораторные YES\Анимашки и картинки\Химия-картинки\химия-анимашки\реакции\химия-бихромат-аммония-школа-вулкан-496499.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418" y="107087"/>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диск D\01.03.16-домашние документы\Лаб. раб YES\Виртуальные лабораторные YES\Анимашки и картинки\Химия-картинки\Реакции\анимашки\0_b0d5f_42442640_orig.jpg"/>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18" y="2393087"/>
            <a:ext cx="1428750" cy="44291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диск D\01.03.16-домашние документы\Лаб. раб YES\Виртуальные лабораторные YES\Анимашки и картинки\Химия-картинки\Реакции\анимашки\atom_volcano.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6" y="3734072"/>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диск D\01.03.16-домашние документы\Лаб. раб YES\Виртуальные лабораторные YES\Анимашки и картинки\Химия-картинки\Реакции\анимашки\ammonia_hcl.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902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9"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
        <p:nvSpPr>
          <p:cNvPr id="20" name="Прямоугольник 19"/>
          <p:cNvSpPr/>
          <p:nvPr/>
        </p:nvSpPr>
        <p:spPr>
          <a:xfrm>
            <a:off x="1132079" y="2276872"/>
            <a:ext cx="7904417" cy="13007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4600" b="1"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cs typeface="Arial" pitchFamily="34" charset="0"/>
              </a:rPr>
              <a:t>Классификация химических реакций</a:t>
            </a:r>
            <a:endParaRPr lang="ru-RU" sz="4600" b="1" dirty="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2"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Rectangle 3"/>
          <p:cNvSpPr>
            <a:spLocks noChangeArrowheads="1"/>
          </p:cNvSpPr>
          <p:nvPr/>
        </p:nvSpPr>
        <p:spPr bwMode="auto">
          <a:xfrm>
            <a:off x="2285984" y="283862"/>
            <a:ext cx="6657975" cy="4696670"/>
          </a:xfrm>
          <a:prstGeom prst="rect">
            <a:avLst/>
          </a:prstGeom>
          <a:noFill/>
          <a:ln w="9525">
            <a:noFill/>
            <a:miter lim="800000"/>
            <a:headEnd/>
            <a:tailEnd/>
          </a:ln>
          <a:effectLst/>
        </p:spPr>
        <p:txBody>
          <a:bodyPr>
            <a:spAutoFit/>
          </a:bodyPr>
          <a:lstStyle/>
          <a:p>
            <a:pPr indent="450000" algn="just">
              <a:lnSpc>
                <a:spcPct val="85000"/>
              </a:lnSpc>
            </a:pPr>
            <a:r>
              <a:rPr lang="ru-RU" sz="3200" b="1" dirty="0">
                <a:solidFill>
                  <a:schemeClr val="accent6">
                    <a:lumMod val="50000"/>
                  </a:schemeClr>
                </a:solidFill>
                <a:latin typeface="Arial" pitchFamily="34" charset="0"/>
                <a:cs typeface="Arial" pitchFamily="34" charset="0"/>
              </a:rPr>
              <a:t>Я, Кузьмина Ирина Викторовна, кандидат технических наук с большим опытом преподавания в высшей школе, НКСЭ и на подготовительных курсах. Много знаю, люблю свой предмет, обобщила полезную для Вас информацию </a:t>
            </a:r>
            <a:r>
              <a:rPr lang="ru-RU" sz="3200" b="1" dirty="0" smtClean="0">
                <a:solidFill>
                  <a:schemeClr val="accent6">
                    <a:lumMod val="50000"/>
                  </a:schemeClr>
                </a:solidFill>
                <a:latin typeface="Arial" pitchFamily="34" charset="0"/>
                <a:cs typeface="Arial" pitchFamily="34" charset="0"/>
              </a:rPr>
              <a:t>по дисциплинам </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«Химия» </a:t>
            </a:r>
            <a:r>
              <a:rPr lang="ru-RU" sz="3200" b="1" dirty="0" smtClean="0">
                <a:solidFill>
                  <a:schemeClr val="accent6">
                    <a:lumMod val="50000"/>
                  </a:schemeClr>
                </a:solidFill>
                <a:latin typeface="Arial" pitchFamily="34" charset="0"/>
                <a:cs typeface="Arial" pitchFamily="34" charset="0"/>
              </a:rPr>
              <a:t>и</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«Естествознание»</a:t>
            </a:r>
            <a:r>
              <a:rPr lang="ru-RU" sz="32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3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200" b="1" kern="10" dirty="0" smtClean="0">
              <a:solidFill>
                <a:srgbClr val="FF0000"/>
              </a:solidFill>
              <a:latin typeface="Arial" pitchFamily="34" charset="0"/>
              <a:cs typeface="Arial" pitchFamily="34" charset="0"/>
            </a:endParaRPr>
          </a:p>
        </p:txBody>
      </p:sp>
    </p:spTree>
  </p:cSld>
  <p:clrMapOvr>
    <a:masterClrMapping/>
  </p:clrMapOvr>
  <p:transition>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D:\23.05.13-домашние документы\Виртуальные лекции 2015\Химия\Реакции\aafdc571c117a21c875555476217a9bc.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058" t="8282" r="7968" b="14903"/>
          <a:stretch>
            <a:fillRect/>
          </a:stretch>
        </p:blipFill>
        <p:spPr bwMode="auto">
          <a:xfrm>
            <a:off x="142844" y="1074396"/>
            <a:ext cx="8685875" cy="5378940"/>
          </a:xfrm>
          <a:prstGeom prst="round1Rect">
            <a:avLst/>
          </a:prstGeom>
          <a:noFill/>
          <a:ln>
            <a:noFill/>
          </a:ln>
          <a:effectLst>
            <a:outerShdw blurRad="190500" dist="228600" dir="2700000" algn="ctr">
              <a:srgbClr val="000000">
                <a:alpha val="30000"/>
              </a:srgbClr>
            </a:outerShdw>
          </a:effectLst>
          <a:scene3d>
            <a:camera prst="orthographicFront"/>
            <a:lightRig rig="threePt" dir="t"/>
          </a:scene3d>
          <a:sp3d>
            <a:bevelT prst="angle"/>
          </a:sp3d>
        </p:spPr>
      </p:pic>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71414"/>
            <a:ext cx="8572560" cy="929485"/>
          </a:xfrm>
          <a:prstGeom prst="rect">
            <a:avLst/>
          </a:prstGeom>
        </p:spPr>
        <p:txBody>
          <a:bodyPr wrap="square">
            <a:spAutoFit/>
            <a:scene3d>
              <a:camera prst="orthographicFront"/>
              <a:lightRig rig="threePt" dir="t"/>
            </a:scene3d>
            <a:sp3d extrusionH="57150">
              <a:bevelT w="38100" h="38100" prst="convex"/>
            </a:sp3d>
          </a:bodyPr>
          <a:lstStyle/>
          <a:p>
            <a:pPr lvl="0" algn="ctr" fontAlgn="base">
              <a:lnSpc>
                <a:spcPct val="85000"/>
              </a:lnSpc>
              <a:spcBef>
                <a:spcPct val="0"/>
              </a:spcBef>
              <a:spcAft>
                <a:spcPct val="0"/>
              </a:spcAft>
            </a:pPr>
            <a:r>
              <a:rPr lang="ru-RU" sz="32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Классификация по числу и составу исходных веществ и  продуктов реакции</a:t>
            </a:r>
            <a:endParaRPr lang="ru-RU" sz="32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7281248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50303559"/>
              </p:ext>
            </p:extLst>
          </p:nvPr>
        </p:nvGraphicFramePr>
        <p:xfrm>
          <a:off x="107505" y="151675"/>
          <a:ext cx="8928993" cy="5941621"/>
        </p:xfrm>
        <a:graphic>
          <a:graphicData uri="http://schemas.openxmlformats.org/drawingml/2006/table">
            <a:tbl>
              <a:tblPr firstRow="1" firstCol="1" bandRow="1">
                <a:tableStyleId>{16D9F66E-5EB9-4882-86FB-DCBF35E3C3E4}</a:tableStyleId>
              </a:tblPr>
              <a:tblGrid>
                <a:gridCol w="2032616"/>
                <a:gridCol w="1999831"/>
                <a:gridCol w="2355775"/>
                <a:gridCol w="2540771"/>
              </a:tblGrid>
              <a:tr h="370690">
                <a:tc gridSpan="4">
                  <a:txBody>
                    <a:bodyPr/>
                    <a:lstStyle/>
                    <a:p>
                      <a:pPr algn="ctr">
                        <a:lnSpc>
                          <a:spcPct val="85000"/>
                        </a:lnSpc>
                        <a:spcAft>
                          <a:spcPts val="0"/>
                        </a:spcAft>
                      </a:pPr>
                      <a:r>
                        <a:rPr lang="ru-RU" sz="2600" kern="1200" dirty="0">
                          <a:effectLst/>
                        </a:rPr>
                        <a:t>Тип реакции</a:t>
                      </a:r>
                      <a:endParaRPr lang="ru-RU" sz="2600" b="1" dirty="0">
                        <a:effectLst/>
                        <a:latin typeface="Arial" pitchFamily="34" charset="0"/>
                        <a:ea typeface="Times New Roman"/>
                        <a:cs typeface="Arial" pitchFamily="34" charset="0"/>
                      </a:endParaRPr>
                    </a:p>
                  </a:txBody>
                  <a:tcPr marL="9525" marR="9525" marT="9525" marB="9525" anchor="ctr"/>
                </a:tc>
                <a:tc hMerge="1">
                  <a:txBody>
                    <a:bodyPr/>
                    <a:lstStyle/>
                    <a:p>
                      <a:endParaRPr lang="ru-RU"/>
                    </a:p>
                  </a:txBody>
                  <a:tcPr/>
                </a:tc>
                <a:tc hMerge="1">
                  <a:txBody>
                    <a:bodyPr/>
                    <a:lstStyle/>
                    <a:p>
                      <a:endParaRPr lang="ru-RU"/>
                    </a:p>
                  </a:txBody>
                  <a:tcPr/>
                </a:tc>
                <a:tc hMerge="1">
                  <a:txBody>
                    <a:bodyPr/>
                    <a:lstStyle/>
                    <a:p>
                      <a:endParaRPr lang="ru-RU"/>
                    </a:p>
                  </a:txBody>
                  <a:tcPr/>
                </a:tc>
              </a:tr>
              <a:tr h="370690">
                <a:tc>
                  <a:txBody>
                    <a:bodyPr/>
                    <a:lstStyle/>
                    <a:p>
                      <a:pPr algn="ctr">
                        <a:lnSpc>
                          <a:spcPct val="85000"/>
                        </a:lnSpc>
                        <a:spcAft>
                          <a:spcPts val="0"/>
                        </a:spcAft>
                      </a:pPr>
                      <a:r>
                        <a:rPr lang="ru-RU" sz="2600" b="1" kern="1200" dirty="0">
                          <a:solidFill>
                            <a:srgbClr val="FF0000"/>
                          </a:solidFill>
                          <a:effectLst>
                            <a:outerShdw blurRad="38100" dist="38100" dir="2700000" algn="tl">
                              <a:srgbClr val="000000">
                                <a:alpha val="43137"/>
                              </a:srgbClr>
                            </a:outerShdw>
                          </a:effectLst>
                        </a:rPr>
                        <a:t>соединения</a:t>
                      </a:r>
                      <a:endParaRPr lang="ru-RU" sz="26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500" b="1" kern="1200" dirty="0">
                          <a:solidFill>
                            <a:srgbClr val="FF0000"/>
                          </a:solidFill>
                          <a:effectLst>
                            <a:outerShdw blurRad="38100" dist="38100" dir="2700000" algn="tl">
                              <a:srgbClr val="000000">
                                <a:alpha val="43137"/>
                              </a:srgbClr>
                            </a:outerShdw>
                          </a:effectLst>
                        </a:rPr>
                        <a:t>разложения</a:t>
                      </a:r>
                      <a:endParaRPr lang="ru-RU" sz="25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solidFill>
                            <a:srgbClr val="FF0000"/>
                          </a:solidFill>
                          <a:effectLst>
                            <a:outerShdw blurRad="38100" dist="38100" dir="2700000" algn="tl">
                              <a:srgbClr val="000000">
                                <a:alpha val="43137"/>
                              </a:srgbClr>
                            </a:outerShdw>
                          </a:effectLst>
                        </a:rPr>
                        <a:t>замещения</a:t>
                      </a:r>
                      <a:endParaRPr lang="ru-RU" sz="26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solidFill>
                            <a:srgbClr val="FF0000"/>
                          </a:solidFill>
                          <a:effectLst>
                            <a:outerShdw blurRad="38100" dist="38100" dir="2700000" algn="tl">
                              <a:srgbClr val="000000">
                                <a:alpha val="43137"/>
                              </a:srgbClr>
                            </a:outerShdw>
                          </a:effectLst>
                        </a:rPr>
                        <a:t>обмена</a:t>
                      </a:r>
                      <a:endParaRPr lang="ru-RU" sz="26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9525" marR="9525" marT="9525" marB="9525" anchor="ctr"/>
                </a:tc>
              </a:tr>
              <a:tr h="370690">
                <a:tc gridSpan="4">
                  <a:txBody>
                    <a:bodyPr/>
                    <a:lstStyle/>
                    <a:p>
                      <a:pPr algn="ctr">
                        <a:lnSpc>
                          <a:spcPct val="85000"/>
                        </a:lnSpc>
                        <a:spcAft>
                          <a:spcPts val="0"/>
                        </a:spcAft>
                      </a:pPr>
                      <a:r>
                        <a:rPr lang="ru-RU" sz="2600" b="1" kern="1200" dirty="0">
                          <a:effectLst/>
                        </a:rPr>
                        <a:t>Механизм (схема) проведения реакции</a:t>
                      </a:r>
                      <a:endParaRPr lang="ru-RU" sz="2600" b="1" dirty="0">
                        <a:effectLst/>
                        <a:latin typeface="Arial" pitchFamily="34" charset="0"/>
                        <a:ea typeface="Times New Roman"/>
                        <a:cs typeface="Arial" pitchFamily="34" charset="0"/>
                      </a:endParaRPr>
                    </a:p>
                  </a:txBody>
                  <a:tcPr marL="9525" marR="9525" marT="9525" marB="9525" anchor="ctr"/>
                </a:tc>
                <a:tc hMerge="1">
                  <a:txBody>
                    <a:bodyPr/>
                    <a:lstStyle/>
                    <a:p>
                      <a:endParaRPr lang="ru-RU"/>
                    </a:p>
                  </a:txBody>
                  <a:tcPr/>
                </a:tc>
                <a:tc hMerge="1">
                  <a:txBody>
                    <a:bodyPr/>
                    <a:lstStyle/>
                    <a:p>
                      <a:endParaRPr lang="ru-RU"/>
                    </a:p>
                  </a:txBody>
                  <a:tcPr/>
                </a:tc>
                <a:tc hMerge="1">
                  <a:txBody>
                    <a:bodyPr/>
                    <a:lstStyle/>
                    <a:p>
                      <a:endParaRPr lang="ru-RU"/>
                    </a:p>
                  </a:txBody>
                  <a:tcPr/>
                </a:tc>
              </a:tr>
              <a:tr h="316277">
                <a:tc>
                  <a:txBody>
                    <a:bodyPr/>
                    <a:lstStyle/>
                    <a:p>
                      <a:pPr algn="ctr">
                        <a:lnSpc>
                          <a:spcPct val="85000"/>
                        </a:lnSpc>
                        <a:spcAft>
                          <a:spcPts val="0"/>
                        </a:spcAft>
                      </a:pPr>
                      <a:r>
                        <a:rPr lang="ru-RU" sz="2200" b="1" kern="1200" dirty="0">
                          <a:effectLst/>
                        </a:rPr>
                        <a:t>A + B = AB</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ru-RU" sz="2200" b="1" kern="1200" dirty="0">
                          <a:effectLst/>
                        </a:rPr>
                        <a:t>AB = A + B</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ru-RU" sz="2200" b="1" kern="1200" dirty="0">
                          <a:effectLst/>
                        </a:rPr>
                        <a:t>A + BC = AC + B</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ru-RU" sz="2200" b="1" kern="1200" dirty="0">
                          <a:effectLst/>
                        </a:rPr>
                        <a:t>AB+CD = AD+CB</a:t>
                      </a:r>
                      <a:endParaRPr lang="ru-RU" sz="2200" b="1" dirty="0">
                        <a:effectLst/>
                        <a:latin typeface="Arial" pitchFamily="34" charset="0"/>
                        <a:ea typeface="Times New Roman"/>
                        <a:cs typeface="Arial" pitchFamily="34" charset="0"/>
                      </a:endParaRPr>
                    </a:p>
                  </a:txBody>
                  <a:tcPr marL="9525" marR="9525" marT="9525" marB="9525"/>
                </a:tc>
              </a:tr>
              <a:tr h="370690">
                <a:tc gridSpan="4">
                  <a:txBody>
                    <a:bodyPr/>
                    <a:lstStyle/>
                    <a:p>
                      <a:pPr algn="ctr">
                        <a:lnSpc>
                          <a:spcPct val="85000"/>
                        </a:lnSpc>
                        <a:spcAft>
                          <a:spcPts val="0"/>
                        </a:spcAft>
                      </a:pPr>
                      <a:r>
                        <a:rPr lang="ru-RU" sz="2600" b="1" kern="1200" dirty="0">
                          <a:effectLst/>
                        </a:rPr>
                        <a:t>Описание механизма проведения реакции</a:t>
                      </a:r>
                      <a:endParaRPr lang="ru-RU" sz="2600" b="1" dirty="0">
                        <a:effectLst/>
                        <a:latin typeface="Arial" pitchFamily="34" charset="0"/>
                        <a:ea typeface="Times New Roman"/>
                        <a:cs typeface="Arial" pitchFamily="34" charset="0"/>
                      </a:endParaRPr>
                    </a:p>
                  </a:txBody>
                  <a:tcPr marL="9525" marR="9525" marT="9525" marB="9525" anchor="ctr"/>
                </a:tc>
                <a:tc hMerge="1">
                  <a:txBody>
                    <a:bodyPr/>
                    <a:lstStyle/>
                    <a:p>
                      <a:endParaRPr lang="ru-RU"/>
                    </a:p>
                  </a:txBody>
                  <a:tcPr/>
                </a:tc>
                <a:tc hMerge="1">
                  <a:txBody>
                    <a:bodyPr/>
                    <a:lstStyle/>
                    <a:p>
                      <a:endParaRPr lang="ru-RU"/>
                    </a:p>
                  </a:txBody>
                  <a:tcPr/>
                </a:tc>
                <a:tc hMerge="1">
                  <a:txBody>
                    <a:bodyPr/>
                    <a:lstStyle/>
                    <a:p>
                      <a:endParaRPr lang="ru-RU"/>
                    </a:p>
                  </a:txBody>
                  <a:tcPr/>
                </a:tc>
              </a:tr>
              <a:tr h="3013319">
                <a:tc>
                  <a:txBody>
                    <a:bodyPr/>
                    <a:lstStyle/>
                    <a:p>
                      <a:pPr algn="ctr">
                        <a:lnSpc>
                          <a:spcPct val="85000"/>
                        </a:lnSpc>
                        <a:spcAft>
                          <a:spcPts val="0"/>
                        </a:spcAft>
                      </a:pPr>
                      <a:r>
                        <a:rPr lang="ru-RU" sz="2600" b="1" kern="1200" dirty="0">
                          <a:effectLst/>
                        </a:rPr>
                        <a:t>Из нескольких простых или сложных веществ образуется одно сложное</a:t>
                      </a:r>
                      <a:endParaRPr lang="ru-RU" sz="2600" b="1" dirty="0">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effectLst/>
                        </a:rPr>
                        <a:t>Из сложного вещества образуется несколько простых или сложных веществ</a:t>
                      </a:r>
                      <a:endParaRPr lang="ru-RU" sz="2600" b="1" dirty="0">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effectLst/>
                        </a:rPr>
                        <a:t>Атом простого вещества замещает один из атомов сложного</a:t>
                      </a:r>
                      <a:endParaRPr lang="ru-RU" sz="2600" b="1" dirty="0">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effectLst/>
                        </a:rPr>
                        <a:t>Сложные вещества обмениваются своими составными частями</a:t>
                      </a:r>
                      <a:endParaRPr lang="ru-RU" sz="2600" b="1" dirty="0">
                        <a:effectLst/>
                        <a:latin typeface="Arial" pitchFamily="34" charset="0"/>
                        <a:ea typeface="Times New Roman"/>
                        <a:cs typeface="Arial" pitchFamily="34" charset="0"/>
                      </a:endParaRPr>
                    </a:p>
                  </a:txBody>
                  <a:tcPr marL="9525" marR="9525" marT="9525" marB="9525" anchor="ctr"/>
                </a:tc>
              </a:tr>
              <a:tr h="370690">
                <a:tc gridSpan="4">
                  <a:txBody>
                    <a:bodyPr/>
                    <a:lstStyle/>
                    <a:p>
                      <a:pPr algn="ctr">
                        <a:lnSpc>
                          <a:spcPct val="85000"/>
                        </a:lnSpc>
                        <a:spcAft>
                          <a:spcPts val="0"/>
                        </a:spcAft>
                      </a:pPr>
                      <a:r>
                        <a:rPr lang="ru-RU" sz="2600" b="1" kern="1200" dirty="0" smtClean="0">
                          <a:effectLst/>
                        </a:rPr>
                        <a:t>Примеры</a:t>
                      </a:r>
                      <a:endParaRPr lang="ru-RU" sz="2600" b="1" dirty="0">
                        <a:effectLst/>
                        <a:latin typeface="Arial" pitchFamily="34" charset="0"/>
                        <a:ea typeface="Times New Roman"/>
                        <a:cs typeface="Arial" pitchFamily="34" charset="0"/>
                      </a:endParaRPr>
                    </a:p>
                  </a:txBody>
                  <a:tcPr marL="9525" marR="9525" marT="9525" marB="9525"/>
                </a:tc>
                <a:tc hMerge="1">
                  <a:txBody>
                    <a:bodyPr/>
                    <a:lstStyle/>
                    <a:p>
                      <a:pPr algn="ctr">
                        <a:spcAft>
                          <a:spcPts val="0"/>
                        </a:spcAft>
                      </a:pPr>
                      <a:endParaRPr lang="ru-RU" sz="2600" b="1" dirty="0">
                        <a:effectLst/>
                        <a:latin typeface="Arial" pitchFamily="34" charset="0"/>
                        <a:ea typeface="Times New Roman"/>
                        <a:cs typeface="Arial" pitchFamily="34" charset="0"/>
                      </a:endParaRPr>
                    </a:p>
                  </a:txBody>
                  <a:tcPr marL="9525" marR="9525" marT="9525" marB="9525"/>
                </a:tc>
                <a:tc hMerge="1">
                  <a:txBody>
                    <a:bodyPr/>
                    <a:lstStyle/>
                    <a:p>
                      <a:pPr algn="ctr">
                        <a:spcAft>
                          <a:spcPts val="0"/>
                        </a:spcAft>
                      </a:pPr>
                      <a:endParaRPr lang="ru-RU" sz="2600" b="1" dirty="0">
                        <a:effectLst/>
                        <a:latin typeface="Arial" pitchFamily="34" charset="0"/>
                        <a:ea typeface="Times New Roman"/>
                        <a:cs typeface="Arial" pitchFamily="34" charset="0"/>
                      </a:endParaRPr>
                    </a:p>
                  </a:txBody>
                  <a:tcPr marL="9525" marR="9525" marT="9525" marB="9525"/>
                </a:tc>
                <a:tc hMerge="1">
                  <a:txBody>
                    <a:bodyPr/>
                    <a:lstStyle/>
                    <a:p>
                      <a:pPr algn="ctr">
                        <a:spcAft>
                          <a:spcPts val="0"/>
                        </a:spcAft>
                      </a:pPr>
                      <a:endParaRPr lang="ru-RU" sz="2600" b="1" dirty="0">
                        <a:effectLst/>
                        <a:latin typeface="Arial" pitchFamily="34" charset="0"/>
                        <a:ea typeface="Times New Roman"/>
                        <a:cs typeface="Arial" pitchFamily="34" charset="0"/>
                      </a:endParaRPr>
                    </a:p>
                  </a:txBody>
                  <a:tcPr marL="9525" marR="9525" marT="9525" marB="9525"/>
                </a:tc>
              </a:tr>
              <a:tr h="721608">
                <a:tc>
                  <a:txBody>
                    <a:bodyPr/>
                    <a:lstStyle/>
                    <a:p>
                      <a:pPr algn="ctr">
                        <a:lnSpc>
                          <a:spcPct val="85000"/>
                        </a:lnSpc>
                        <a:spcAft>
                          <a:spcPts val="0"/>
                        </a:spcAft>
                      </a:pPr>
                      <a:r>
                        <a:rPr lang="en-US" sz="2200" b="1" kern="1200" dirty="0" smtClean="0">
                          <a:effectLst/>
                        </a:rPr>
                        <a:t>2Cu</a:t>
                      </a:r>
                      <a:r>
                        <a:rPr lang="ru-RU" sz="2200" b="1" kern="1200" dirty="0" smtClean="0">
                          <a:effectLst/>
                        </a:rPr>
                        <a:t> </a:t>
                      </a:r>
                      <a:r>
                        <a:rPr lang="ru-RU" sz="2200" b="1" kern="1200" dirty="0">
                          <a:effectLst/>
                        </a:rPr>
                        <a:t>+ </a:t>
                      </a:r>
                      <a:r>
                        <a:rPr lang="en-US" sz="2200" b="1" kern="1200" dirty="0" smtClean="0">
                          <a:effectLst/>
                        </a:rPr>
                        <a:t>O</a:t>
                      </a:r>
                      <a:r>
                        <a:rPr lang="en-US" sz="2200" b="1" kern="1200" baseline="-25000" dirty="0" smtClean="0">
                          <a:effectLst/>
                        </a:rPr>
                        <a:t>2</a:t>
                      </a:r>
                      <a:r>
                        <a:rPr lang="ru-RU" sz="2200" b="1" kern="1200" dirty="0" smtClean="0">
                          <a:effectLst/>
                        </a:rPr>
                        <a:t> </a:t>
                      </a:r>
                      <a:r>
                        <a:rPr lang="ru-RU" sz="2200" b="1" kern="1200" dirty="0">
                          <a:effectLst/>
                        </a:rPr>
                        <a:t>= </a:t>
                      </a:r>
                      <a:r>
                        <a:rPr lang="en-US" sz="2200" b="1" kern="1200" dirty="0" smtClean="0">
                          <a:effectLst/>
                        </a:rPr>
                        <a:t>=2CuO</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en-US" sz="2200" b="1" kern="1200" dirty="0" smtClean="0">
                          <a:effectLst/>
                        </a:rPr>
                        <a:t>CaCO</a:t>
                      </a:r>
                      <a:r>
                        <a:rPr lang="en-US" sz="2200" b="1" kern="1200" baseline="-25000" dirty="0" smtClean="0">
                          <a:effectLst/>
                        </a:rPr>
                        <a:t>3</a:t>
                      </a:r>
                      <a:r>
                        <a:rPr lang="ru-RU" sz="2200" b="1" kern="1200" dirty="0" smtClean="0">
                          <a:effectLst/>
                        </a:rPr>
                        <a:t> </a:t>
                      </a:r>
                      <a:r>
                        <a:rPr lang="ru-RU" sz="2200" b="1" kern="1200" dirty="0">
                          <a:effectLst/>
                        </a:rPr>
                        <a:t>= </a:t>
                      </a:r>
                      <a:r>
                        <a:rPr lang="en-US" sz="2200" b="1" kern="1200" dirty="0" err="1" smtClean="0">
                          <a:effectLst/>
                        </a:rPr>
                        <a:t>CaO</a:t>
                      </a:r>
                      <a:r>
                        <a:rPr lang="ru-RU" sz="2200" b="1" kern="1200" dirty="0" smtClean="0">
                          <a:effectLst/>
                        </a:rPr>
                        <a:t> </a:t>
                      </a:r>
                      <a:r>
                        <a:rPr lang="ru-RU" sz="2200" b="1" kern="1200" dirty="0">
                          <a:effectLst/>
                        </a:rPr>
                        <a:t>+ </a:t>
                      </a:r>
                      <a:r>
                        <a:rPr lang="en-US" sz="2200" b="1" kern="1200" dirty="0" smtClean="0">
                          <a:effectLst/>
                        </a:rPr>
                        <a:t>CO</a:t>
                      </a:r>
                      <a:r>
                        <a:rPr lang="en-US" sz="2200" b="1" kern="1200" baseline="-25000" dirty="0" smtClean="0">
                          <a:effectLst/>
                        </a:rPr>
                        <a:t>2</a:t>
                      </a:r>
                      <a:endParaRPr lang="ru-RU" sz="2200" b="1" baseline="-25000"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en-US" sz="2200" b="1" kern="1200" dirty="0" smtClean="0">
                          <a:effectLst/>
                        </a:rPr>
                        <a:t>Fe</a:t>
                      </a:r>
                      <a:r>
                        <a:rPr lang="ru-RU" sz="2200" b="1" kern="1200" dirty="0" smtClean="0">
                          <a:effectLst/>
                        </a:rPr>
                        <a:t> </a:t>
                      </a:r>
                      <a:r>
                        <a:rPr lang="ru-RU" sz="2200" b="1" kern="1200" dirty="0">
                          <a:effectLst/>
                        </a:rPr>
                        <a:t>+ </a:t>
                      </a:r>
                      <a:r>
                        <a:rPr lang="en-US" sz="2200" b="1" kern="1200" dirty="0" smtClean="0">
                          <a:effectLst/>
                        </a:rPr>
                        <a:t>2HCl</a:t>
                      </a:r>
                      <a:r>
                        <a:rPr lang="ru-RU" sz="2200" b="1" kern="1200" dirty="0" smtClean="0">
                          <a:effectLst/>
                        </a:rPr>
                        <a:t> </a:t>
                      </a:r>
                      <a:r>
                        <a:rPr lang="ru-RU" sz="2200" b="1" kern="1200" dirty="0">
                          <a:effectLst/>
                        </a:rPr>
                        <a:t>= </a:t>
                      </a:r>
                      <a:r>
                        <a:rPr lang="en-US" sz="2200" b="1" kern="1200" dirty="0" smtClean="0">
                          <a:effectLst/>
                        </a:rPr>
                        <a:t>=FeCl</a:t>
                      </a:r>
                      <a:r>
                        <a:rPr lang="en-US" sz="2200" b="1" kern="1200" baseline="-25000" dirty="0" smtClean="0">
                          <a:effectLst/>
                        </a:rPr>
                        <a:t>2</a:t>
                      </a:r>
                      <a:r>
                        <a:rPr lang="ru-RU" sz="2200" b="1" kern="1200" dirty="0" smtClean="0">
                          <a:effectLst/>
                        </a:rPr>
                        <a:t> </a:t>
                      </a:r>
                      <a:r>
                        <a:rPr lang="ru-RU" sz="2200" b="1" kern="1200" dirty="0">
                          <a:effectLst/>
                        </a:rPr>
                        <a:t>+ </a:t>
                      </a:r>
                      <a:r>
                        <a:rPr lang="en-US" sz="2200" b="1" kern="1200" dirty="0" smtClean="0">
                          <a:effectLst/>
                        </a:rPr>
                        <a:t>H</a:t>
                      </a:r>
                      <a:r>
                        <a:rPr lang="en-US" sz="2200" b="1" kern="1200" baseline="-25000" dirty="0" smtClean="0">
                          <a:effectLst/>
                        </a:rPr>
                        <a:t>2</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en-US" sz="2200" b="1" kern="1200" dirty="0" smtClean="0">
                          <a:effectLst/>
                        </a:rPr>
                        <a:t>2NaOH </a:t>
                      </a:r>
                      <a:r>
                        <a:rPr lang="ru-RU" sz="2200" b="1" kern="1200" dirty="0" smtClean="0">
                          <a:effectLst/>
                        </a:rPr>
                        <a:t>+</a:t>
                      </a:r>
                      <a:r>
                        <a:rPr lang="en-US" sz="2200" b="1" kern="1200" dirty="0" smtClean="0">
                          <a:effectLst/>
                        </a:rPr>
                        <a:t> CuSO</a:t>
                      </a:r>
                      <a:r>
                        <a:rPr lang="en-US" sz="2200" b="1" kern="1200" baseline="-25000" dirty="0" smtClean="0">
                          <a:effectLst/>
                        </a:rPr>
                        <a:t>4</a:t>
                      </a:r>
                      <a:r>
                        <a:rPr lang="ru-RU" sz="2200" b="1" kern="1200" dirty="0" smtClean="0">
                          <a:effectLst/>
                        </a:rPr>
                        <a:t> </a:t>
                      </a:r>
                      <a:r>
                        <a:rPr lang="ru-RU" sz="2200" b="1" kern="1200" dirty="0">
                          <a:effectLst/>
                        </a:rPr>
                        <a:t>= </a:t>
                      </a:r>
                      <a:r>
                        <a:rPr lang="en-US" sz="2200" b="1" kern="1200" dirty="0" smtClean="0">
                          <a:effectLst/>
                        </a:rPr>
                        <a:t>Na</a:t>
                      </a:r>
                      <a:r>
                        <a:rPr lang="en-US" sz="2200" b="1" kern="1200" baseline="-25000" dirty="0" smtClean="0">
                          <a:effectLst/>
                        </a:rPr>
                        <a:t>2</a:t>
                      </a:r>
                      <a:r>
                        <a:rPr lang="en-US" sz="2200" b="1" kern="1200" dirty="0" smtClean="0">
                          <a:effectLst/>
                        </a:rPr>
                        <a:t>SO</a:t>
                      </a:r>
                      <a:r>
                        <a:rPr lang="en-US" sz="2200" b="1" kern="1200" baseline="-25000" dirty="0" smtClean="0">
                          <a:effectLst/>
                        </a:rPr>
                        <a:t>4</a:t>
                      </a:r>
                      <a:r>
                        <a:rPr lang="en-US" sz="2200" b="1" kern="1200" dirty="0" smtClean="0">
                          <a:effectLst/>
                        </a:rPr>
                        <a:t> </a:t>
                      </a:r>
                      <a:r>
                        <a:rPr lang="ru-RU" sz="2200" b="1" kern="1200" dirty="0" smtClean="0">
                          <a:effectLst/>
                        </a:rPr>
                        <a:t>+</a:t>
                      </a:r>
                      <a:r>
                        <a:rPr lang="en-US" sz="2200" b="1" kern="1200" dirty="0" smtClean="0">
                          <a:effectLst/>
                        </a:rPr>
                        <a:t> H</a:t>
                      </a:r>
                      <a:r>
                        <a:rPr lang="en-US" sz="2200" b="1" kern="1200" baseline="-25000" dirty="0" smtClean="0">
                          <a:effectLst/>
                        </a:rPr>
                        <a:t>2</a:t>
                      </a:r>
                      <a:r>
                        <a:rPr lang="en-US" sz="2200" b="1" kern="1200" dirty="0" smtClean="0">
                          <a:effectLst/>
                        </a:rPr>
                        <a:t>O</a:t>
                      </a:r>
                      <a:endParaRPr lang="ru-RU" sz="2200" b="1" dirty="0">
                        <a:effectLst/>
                        <a:latin typeface="Arial" pitchFamily="34" charset="0"/>
                        <a:ea typeface="Times New Roman"/>
                        <a:cs typeface="Arial" pitchFamily="34" charset="0"/>
                      </a:endParaRPr>
                    </a:p>
                  </a:txBody>
                  <a:tcPr marL="9525" marR="9525" marT="9525" marB="9525"/>
                </a:tc>
              </a:tr>
            </a:tbl>
          </a:graphicData>
        </a:graphic>
      </p:graphicFrame>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816368361"/>
      </p:ext>
    </p:extLst>
  </p:cSld>
  <p:clrMapOvr>
    <a:masterClrMapping/>
  </p:clrMapOvr>
  <p:transition>
    <p:wheel spokes="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0" name="Picture 20" descr="D:\23.05.13-домашние документы\Лаб. раб YES\Виртуальные лабораторные YES\Анимашки и картинки\Химия\Реакции\анимашки\Железо + раствор медного купороса.gif"/>
          <p:cNvPicPr>
            <a:picLocks noChangeAspect="1" noChangeArrowheads="1" noCrop="1"/>
          </p:cNvPicPr>
          <p:nvPr/>
        </p:nvPicPr>
        <p:blipFill>
          <a:blip r:embed="rId3" cstate="print"/>
          <a:srcRect/>
          <a:stretch>
            <a:fillRect/>
          </a:stretch>
        </p:blipFill>
        <p:spPr bwMode="auto">
          <a:xfrm>
            <a:off x="6215042" y="3284984"/>
            <a:ext cx="2928958" cy="1632696"/>
          </a:xfrm>
          <a:prstGeom prst="rect">
            <a:avLst/>
          </a:prstGeom>
          <a:noFill/>
        </p:spPr>
      </p:pic>
      <p:pic>
        <p:nvPicPr>
          <p:cNvPr id="14" name="Picture 1" descr="D:\23.05.13-домашние документы\Виртуальные лекции 2015\Химия\Реакции\Признаки и классификация реакций\1-12-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Lst>
          </a:blip>
          <a:srcRect t="8584" b="5348"/>
          <a:stretch/>
        </p:blipFill>
        <p:spPr bwMode="auto">
          <a:xfrm>
            <a:off x="772253" y="116632"/>
            <a:ext cx="5505777" cy="6624736"/>
          </a:xfrm>
          <a:prstGeom prst="rect">
            <a:avLst/>
          </a:prstGeom>
          <a:noFill/>
          <a:ln w="57150">
            <a:solidFill>
              <a:srgbClr val="002060"/>
            </a:solidFill>
          </a:ln>
          <a:scene3d>
            <a:camera prst="orthographicFront"/>
            <a:lightRig rig="threePt" dir="t"/>
          </a:scene3d>
          <a:sp3d>
            <a:bevelT prst="angle"/>
          </a:sp3d>
        </p:spPr>
      </p:pic>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14290"/>
            <a:ext cx="8858312" cy="484748"/>
          </a:xfrm>
          <a:prstGeom prst="rect">
            <a:avLst/>
          </a:prstGeom>
        </p:spPr>
        <p:txBody>
          <a:bodyPr wrap="square">
            <a:spAutoFit/>
          </a:bodyPr>
          <a:lstStyle/>
          <a:p>
            <a:pPr lvl="0" indent="450850" algn="just" fontAlgn="base">
              <a:lnSpc>
                <a:spcPct val="85000"/>
              </a:lnSpc>
              <a:spcBef>
                <a:spcPct val="0"/>
              </a:spcBef>
              <a:spcAft>
                <a:spcPct val="0"/>
              </a:spcAft>
            </a:pPr>
            <a:r>
              <a:rPr lang="ru-RU" sz="3000" b="1" dirty="0" smtClean="0">
                <a:solidFill>
                  <a:schemeClr val="accent6">
                    <a:lumMod val="50000"/>
                  </a:schemeClr>
                </a:solidFill>
                <a:latin typeface="Arial" pitchFamily="34" charset="0"/>
                <a:ea typeface="Times New Roman" pitchFamily="18" charset="0"/>
                <a:cs typeface="Arial" pitchFamily="34" charset="0"/>
              </a:rPr>
              <a:t>Какой тип реакции образования воды? </a:t>
            </a:r>
            <a:endParaRPr lang="ru-RU" sz="3000" b="1" dirty="0" smtClean="0">
              <a:solidFill>
                <a:schemeClr val="accent6">
                  <a:lumMod val="50000"/>
                </a:schemeClr>
              </a:solidFill>
              <a:latin typeface="Arial" pitchFamily="34" charset="0"/>
              <a:cs typeface="Arial" pitchFamily="34" charset="0"/>
            </a:endParaRPr>
          </a:p>
        </p:txBody>
      </p:sp>
      <p:pic>
        <p:nvPicPr>
          <p:cNvPr id="54279" name="Picture 7" descr="D:\23.05.13-домашние документы\Лаб. раб YES\Виртуальные лабораторные YES\Анимашки и картинки\Химия\Реакции\анимашки\atom_volcano.gif"/>
          <p:cNvPicPr>
            <a:picLocks noChangeAspect="1" noChangeArrowheads="1" noCrop="1"/>
          </p:cNvPicPr>
          <p:nvPr/>
        </p:nvPicPr>
        <p:blipFill>
          <a:blip r:embed="rId3" cstate="print"/>
          <a:srcRect/>
          <a:stretch>
            <a:fillRect/>
          </a:stretch>
        </p:blipFill>
        <p:spPr bwMode="auto">
          <a:xfrm>
            <a:off x="0" y="4000500"/>
            <a:ext cx="1905000" cy="2857500"/>
          </a:xfrm>
          <a:prstGeom prst="rect">
            <a:avLst/>
          </a:prstGeom>
          <a:noFill/>
        </p:spPr>
      </p:pic>
      <p:pic>
        <p:nvPicPr>
          <p:cNvPr id="14" name="Picture 5" descr="D:\23.05.13-домашние документы\Лаб. раб YES\Виртуальные лабораторные YES\Анимашки и картинки\Вода, жидкости,\Рисунок1.gif"/>
          <p:cNvPicPr>
            <a:picLocks noChangeAspect="1" noChangeArrowheads="1" noCrop="1"/>
          </p:cNvPicPr>
          <p:nvPr/>
        </p:nvPicPr>
        <p:blipFill>
          <a:blip r:embed="rId4" cstate="print"/>
          <a:srcRect/>
          <a:stretch>
            <a:fillRect/>
          </a:stretch>
        </p:blipFill>
        <p:spPr bwMode="auto">
          <a:xfrm>
            <a:off x="5429256" y="5429264"/>
            <a:ext cx="1714479" cy="1285860"/>
          </a:xfrm>
          <a:prstGeom prst="rect">
            <a:avLst/>
          </a:prstGeom>
          <a:noFill/>
        </p:spPr>
      </p:pic>
      <p:cxnSp>
        <p:nvCxnSpPr>
          <p:cNvPr id="16" name="Прямая со стрелкой 15"/>
          <p:cNvCxnSpPr/>
          <p:nvPr/>
        </p:nvCxnSpPr>
        <p:spPr>
          <a:xfrm flipV="1">
            <a:off x="1428728" y="3573016"/>
            <a:ext cx="911024" cy="784678"/>
          </a:xfrm>
          <a:prstGeom prst="straightConnector1">
            <a:avLst/>
          </a:prstGeom>
          <a:ln w="7620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4355976" y="3933056"/>
            <a:ext cx="1287594" cy="1639084"/>
          </a:xfrm>
          <a:prstGeom prst="straightConnector1">
            <a:avLst/>
          </a:prstGeom>
          <a:ln w="76200">
            <a:solidFill>
              <a:srgbClr val="3366FF"/>
            </a:solidFill>
            <a:tailEnd type="arrow"/>
          </a:ln>
        </p:spPr>
        <p:style>
          <a:lnRef idx="1">
            <a:schemeClr val="accent1"/>
          </a:lnRef>
          <a:fillRef idx="0">
            <a:schemeClr val="accent1"/>
          </a:fillRef>
          <a:effectRef idx="0">
            <a:schemeClr val="accent1"/>
          </a:effectRef>
          <a:fontRef idx="minor">
            <a:schemeClr val="tx1"/>
          </a:fontRef>
        </p:style>
      </p:cxnSp>
      <p:sp>
        <p:nvSpPr>
          <p:cNvPr id="22" name="Прямоугольник 21"/>
          <p:cNvSpPr/>
          <p:nvPr/>
        </p:nvSpPr>
        <p:spPr>
          <a:xfrm>
            <a:off x="1214414" y="4669705"/>
            <a:ext cx="2435229" cy="83099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3000" b="1" dirty="0" smtClean="0">
                <a:ln w="11430">
                  <a:solidFill>
                    <a:srgbClr val="002060"/>
                  </a:solidFill>
                </a:ln>
                <a:solidFill>
                  <a:srgbClr val="0070C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Молекулы воды </a:t>
            </a:r>
            <a:endParaRPr lang="ru-RU" sz="3000" b="1" dirty="0">
              <a:ln w="11430">
                <a:solidFill>
                  <a:srgbClr val="002060"/>
                </a:solidFill>
              </a:ln>
              <a:solidFill>
                <a:srgbClr val="0070C0"/>
              </a:solidFill>
              <a:effectLst>
                <a:outerShdw blurRad="50800" dist="39000" dir="5460000" algn="tl">
                  <a:srgbClr val="000000">
                    <a:alpha val="38000"/>
                  </a:srgbClr>
                </a:outerShdw>
              </a:effectLst>
            </a:endParaRPr>
          </a:p>
        </p:txBody>
      </p:sp>
      <p:sp>
        <p:nvSpPr>
          <p:cNvPr id="23" name="Прямоугольник 22"/>
          <p:cNvSpPr/>
          <p:nvPr/>
        </p:nvSpPr>
        <p:spPr>
          <a:xfrm>
            <a:off x="2143108" y="5465406"/>
            <a:ext cx="2701486" cy="89255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smtClean="0">
                <a:ln w="11430"/>
                <a:solidFill>
                  <a:srgbClr val="180DA3"/>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Молекулы водорода</a:t>
            </a:r>
            <a:endParaRPr lang="ru-RU" sz="2600" b="1" dirty="0">
              <a:ln w="11430"/>
              <a:solidFill>
                <a:srgbClr val="180DA3"/>
              </a:solidFill>
              <a:effectLst>
                <a:outerShdw blurRad="50800" dist="39000" dir="5460000" algn="tl">
                  <a:srgbClr val="000000">
                    <a:alpha val="38000"/>
                  </a:srgbClr>
                </a:outerShdw>
              </a:effectLst>
            </a:endParaRPr>
          </a:p>
        </p:txBody>
      </p:sp>
      <p:sp>
        <p:nvSpPr>
          <p:cNvPr id="24" name="Прямоугольник 23"/>
          <p:cNvSpPr/>
          <p:nvPr/>
        </p:nvSpPr>
        <p:spPr>
          <a:xfrm>
            <a:off x="1957569" y="6357958"/>
            <a:ext cx="3757439" cy="41242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2600" b="1" dirty="0" smtClean="0">
                <a:ln w="11430"/>
                <a:solidFill>
                  <a:srgbClr val="C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Молекулы кислорода</a:t>
            </a:r>
            <a:endParaRPr lang="ru-RU" sz="2600" b="1" dirty="0">
              <a:ln w="11430"/>
              <a:solidFill>
                <a:srgbClr val="C00000"/>
              </a:solidFill>
              <a:effectLst>
                <a:outerShdw blurRad="50800" dist="39000" dir="5460000" algn="tl">
                  <a:srgbClr val="000000">
                    <a:alpha val="38000"/>
                  </a:srgbClr>
                </a:outerShdw>
              </a:effectLst>
            </a:endParaRPr>
          </a:p>
        </p:txBody>
      </p:sp>
      <p:cxnSp>
        <p:nvCxnSpPr>
          <p:cNvPr id="26" name="Прямая со стрелкой 25"/>
          <p:cNvCxnSpPr/>
          <p:nvPr/>
        </p:nvCxnSpPr>
        <p:spPr>
          <a:xfrm rot="10800000" flipV="1">
            <a:off x="1428728" y="5929330"/>
            <a:ext cx="1643074" cy="214314"/>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rot="10800000">
            <a:off x="714348" y="6643710"/>
            <a:ext cx="2357454"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9" name="Picture 2" descr="D:\23.05.13-домашние документы\Виртуальные лекции 28.07.11\Химия\анимашки ... разное\water_molecule_hg_clr (1).gif"/>
          <p:cNvPicPr>
            <a:picLocks noChangeAspect="1" noChangeArrowheads="1" noCrop="1"/>
          </p:cNvPicPr>
          <p:nvPr/>
        </p:nvPicPr>
        <p:blipFill>
          <a:blip r:embed="rId5" cstate="print"/>
          <a:srcRect/>
          <a:stretch>
            <a:fillRect/>
          </a:stretch>
        </p:blipFill>
        <p:spPr bwMode="auto">
          <a:xfrm>
            <a:off x="1714480" y="2204864"/>
            <a:ext cx="3333750" cy="2219325"/>
          </a:xfrm>
          <a:prstGeom prst="rect">
            <a:avLst/>
          </a:prstGeom>
          <a:noFill/>
        </p:spPr>
      </p:pic>
      <p:pic>
        <p:nvPicPr>
          <p:cNvPr id="30" name="Picture 8" descr="D:\23.05.13-домашние документы\Биотехнология 10.05.13\Анимашки -разное\water10_animation.gif"/>
          <p:cNvPicPr>
            <a:picLocks noChangeAspect="1" noChangeArrowheads="1" noCrop="1"/>
          </p:cNvPicPr>
          <p:nvPr/>
        </p:nvPicPr>
        <p:blipFill>
          <a:blip r:embed="rId6" cstate="print"/>
          <a:srcRect/>
          <a:stretch>
            <a:fillRect/>
          </a:stretch>
        </p:blipFill>
        <p:spPr bwMode="auto">
          <a:xfrm>
            <a:off x="6012160" y="1340768"/>
            <a:ext cx="2438400" cy="1238250"/>
          </a:xfrm>
          <a:prstGeom prst="rect">
            <a:avLst/>
          </a:prstGeom>
          <a:noFill/>
        </p:spPr>
      </p:pic>
      <p:sp>
        <p:nvSpPr>
          <p:cNvPr id="31" name="Управляющая кнопка: далее 3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2"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3" name="Управляющая кнопка: домой 32">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3047576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1071546"/>
            <a:ext cx="8858312" cy="2211375"/>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u="sng" dirty="0" smtClean="0">
                <a:latin typeface="Arial" pitchFamily="34" charset="0"/>
                <a:ea typeface="Times New Roman" pitchFamily="18" charset="0"/>
                <a:cs typeface="Arial" pitchFamily="34" charset="0"/>
              </a:rPr>
              <a:t>В процессе</a:t>
            </a:r>
            <a:r>
              <a:rPr lang="ru-RU" sz="2700" b="1" dirty="0" smtClean="0">
                <a:latin typeface="Arial" pitchFamily="34" charset="0"/>
                <a:ea typeface="Times New Roman" pitchFamily="18" charset="0"/>
                <a:cs typeface="Arial" pitchFamily="34" charset="0"/>
              </a:rPr>
              <a:t>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химической реакции</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происходит перегруппировка атомов</a:t>
            </a:r>
            <a:r>
              <a:rPr lang="ru-RU" sz="2700" b="1" dirty="0" smtClean="0">
                <a:latin typeface="Arial" pitchFamily="34" charset="0"/>
                <a:ea typeface="Times New Roman" pitchFamily="18" charset="0"/>
                <a:cs typeface="Arial" pitchFamily="34" charset="0"/>
              </a:rPr>
              <a:t> за счёт разрыва связей в молекулах исходных веществ и образования новых химических связей в молекулах продуктов реакции. В этом заключается сущность химических реакций. </a:t>
            </a:r>
          </a:p>
        </p:txBody>
      </p:sp>
      <p:sp>
        <p:nvSpPr>
          <p:cNvPr id="7" name="Прямоугольник 6"/>
          <p:cNvSpPr/>
          <p:nvPr/>
        </p:nvSpPr>
        <p:spPr>
          <a:xfrm>
            <a:off x="142844" y="71414"/>
            <a:ext cx="8786874" cy="103412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lvl="0" algn="ctr" eaLnBrk="0" fontAlgn="base" hangingPunct="0">
              <a:lnSpc>
                <a:spcPct val="85000"/>
              </a:lnSpc>
              <a:spcBef>
                <a:spcPct val="0"/>
              </a:spcBef>
              <a:spcAft>
                <a:spcPct val="0"/>
              </a:spcAft>
            </a:pPr>
            <a:r>
              <a:rPr lang="ru-RU" sz="3600" b="1" dirty="0" smtClean="0">
                <a:ln w="11430">
                  <a:solidFill>
                    <a:srgbClr val="FF0000"/>
                  </a:solidFill>
                </a:ln>
                <a:solidFill>
                  <a:srgbClr val="336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Классификация по признаку выделения или поглощения теплоты</a:t>
            </a:r>
            <a:endParaRPr lang="ru-RU" sz="3600" b="1" dirty="0" smtClean="0">
              <a:ln w="11430">
                <a:solidFill>
                  <a:srgbClr val="FF0000"/>
                </a:solidFill>
              </a:ln>
              <a:solidFill>
                <a:srgbClr val="3366FF"/>
              </a:solidFill>
              <a:effectLst>
                <a:outerShdw blurRad="80000" dist="40000" dir="5040000" algn="tl">
                  <a:srgbClr val="000000">
                    <a:alpha val="30000"/>
                  </a:srgbClr>
                </a:outerShdw>
              </a:effectLst>
              <a:latin typeface="Arial" pitchFamily="34" charset="0"/>
              <a:cs typeface="Arial" pitchFamily="34" charset="0"/>
            </a:endParaRPr>
          </a:p>
        </p:txBody>
      </p:sp>
      <p:pic>
        <p:nvPicPr>
          <p:cNvPr id="150529" name="Picture 1" descr="D:\23.05.13-домашние документы\Лаб. раб YES\Виртуальные лабораторные YES\Анимашки и картинки\Химия\Реакции\анимашки\ammonia_hcl (1).gif"/>
          <p:cNvPicPr>
            <a:picLocks noChangeAspect="1" noChangeArrowheads="1" noCrop="1"/>
          </p:cNvPicPr>
          <p:nvPr/>
        </p:nvPicPr>
        <p:blipFill>
          <a:blip r:embed="rId2" cstate="print"/>
          <a:srcRect/>
          <a:stretch>
            <a:fillRect/>
          </a:stretch>
        </p:blipFill>
        <p:spPr bwMode="auto">
          <a:xfrm>
            <a:off x="0" y="3429000"/>
            <a:ext cx="4572000" cy="3429000"/>
          </a:xfrm>
          <a:prstGeom prst="rect">
            <a:avLst/>
          </a:prstGeom>
          <a:noFill/>
        </p:spPr>
      </p:pic>
      <p:pic>
        <p:nvPicPr>
          <p:cNvPr id="9" name="Picture 3" descr="D:\23.05.13-домашние документы\Лаб. раб YES\Виртуальные лабораторные YES\Анимашки и картинки\Химия\Реакции\анимашки\sn2.gif"/>
          <p:cNvPicPr>
            <a:picLocks noChangeAspect="1" noChangeArrowheads="1" noCrop="1"/>
          </p:cNvPicPr>
          <p:nvPr/>
        </p:nvPicPr>
        <p:blipFill>
          <a:blip r:embed="rId3" cstate="print"/>
          <a:srcRect/>
          <a:stretch>
            <a:fillRect/>
          </a:stretch>
        </p:blipFill>
        <p:spPr bwMode="auto">
          <a:xfrm>
            <a:off x="4499992" y="2924944"/>
            <a:ext cx="4572000" cy="3429000"/>
          </a:xfrm>
          <a:prstGeom prst="rect">
            <a:avLst/>
          </a:prstGeom>
          <a:noFill/>
        </p:spPr>
      </p:pic>
      <p:pic>
        <p:nvPicPr>
          <p:cNvPr id="10"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285728"/>
            <a:ext cx="8643998" cy="5036763"/>
          </a:xfrm>
          <a:prstGeom prst="rect">
            <a:avLst/>
          </a:prstGeom>
        </p:spPr>
        <p:txBody>
          <a:bodyPr wrap="square">
            <a:spAutoFit/>
          </a:bodyPr>
          <a:lstStyle/>
          <a:p>
            <a:pPr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Реакции, которые протекают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 выделением теплоты</a:t>
            </a:r>
            <a:r>
              <a:rPr lang="ru-RU" sz="2700" b="1" dirty="0" smtClean="0">
                <a:latin typeface="Arial" pitchFamily="34" charset="0"/>
                <a:ea typeface="Times New Roman" pitchFamily="18" charset="0"/>
                <a:cs typeface="Arial" pitchFamily="34" charset="0"/>
              </a:rPr>
              <a:t>, называют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экзотермическими.</a:t>
            </a:r>
            <a:endPar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В переводе с греческого приставка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экзо</a:t>
            </a:r>
            <a:r>
              <a:rPr lang="ru-RU" sz="2700" b="1" dirty="0" smtClean="0">
                <a:latin typeface="Arial" pitchFamily="34" charset="0"/>
                <a:ea typeface="Times New Roman" pitchFamily="18" charset="0"/>
                <a:cs typeface="Arial" pitchFamily="34" charset="0"/>
              </a:rPr>
              <a:t> означает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наружу</a:t>
            </a:r>
            <a:r>
              <a:rPr lang="ru-RU" sz="2700" b="1" dirty="0" smtClean="0">
                <a:latin typeface="Arial" pitchFamily="34" charset="0"/>
                <a:ea typeface="Times New Roman" pitchFamily="18" charset="0"/>
                <a:cs typeface="Arial" pitchFamily="34" charset="0"/>
              </a:rPr>
              <a:t>». Для экзотермических реакций </a:t>
            </a:r>
            <a:r>
              <a:rPr lang="en-US"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Q</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&gt;0 </a:t>
            </a:r>
            <a:r>
              <a:rPr lang="ru-RU" sz="2700" b="1" dirty="0" smtClean="0">
                <a:latin typeface="Arial" pitchFamily="34" charset="0"/>
                <a:ea typeface="Times New Roman" pitchFamily="18" charset="0"/>
                <a:cs typeface="Arial" pitchFamily="34" charset="0"/>
              </a:rPr>
              <a:t>(</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en-US"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Q</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Например:</a:t>
            </a:r>
            <a:endParaRPr lang="ru-RU" sz="27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Н + С</a:t>
            </a:r>
            <a:r>
              <a:rPr lang="en-US"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lang="en-US"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 Н—С</a:t>
            </a:r>
            <a:r>
              <a:rPr lang="en-US"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 Н—С</a:t>
            </a:r>
            <a:r>
              <a:rPr lang="en-US"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+ 184,6 кДж.</a:t>
            </a:r>
            <a:endParaRPr lang="ru-RU" sz="3000" b="1" dirty="0" smtClean="0">
              <a:effectLst>
                <a:outerShdw blurRad="38100" dist="38100" dir="2700000" algn="tl">
                  <a:srgbClr val="000000">
                    <a:alpha val="43137"/>
                  </a:srgbClr>
                </a:outerShdw>
              </a:effectLst>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Знак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показывает разрыв связей в молекулах водорода и хлора.</a:t>
            </a: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Из примера следует, что </a:t>
            </a:r>
            <a:r>
              <a:rPr lang="ru-RU" sz="2700" b="1" u="sng" dirty="0" smtClean="0">
                <a:latin typeface="Arial" pitchFamily="34" charset="0"/>
                <a:ea typeface="Times New Roman" pitchFamily="18" charset="0"/>
                <a:cs typeface="Arial" pitchFamily="34" charset="0"/>
              </a:rPr>
              <a:t>на разрыв связей в молекулах Н</a:t>
            </a:r>
            <a:r>
              <a:rPr lang="ru-RU" sz="2700" b="1" baseline="-30000" dirty="0" smtClean="0">
                <a:latin typeface="Arial" pitchFamily="34" charset="0"/>
                <a:ea typeface="Times New Roman" pitchFamily="18" charset="0"/>
                <a:cs typeface="Arial" pitchFamily="34" charset="0"/>
              </a:rPr>
              <a:t>2</a:t>
            </a:r>
            <a:r>
              <a:rPr lang="ru-RU" sz="2700" b="1" u="sng" dirty="0" smtClean="0">
                <a:latin typeface="Arial" pitchFamily="34" charset="0"/>
                <a:ea typeface="Times New Roman" pitchFamily="18" charset="0"/>
                <a:cs typeface="Arial" pitchFamily="34" charset="0"/>
              </a:rPr>
              <a:t> и С</a:t>
            </a:r>
            <a:r>
              <a:rPr lang="en-US" sz="2700" b="1" u="sng" dirty="0" smtClean="0">
                <a:latin typeface="Arial" pitchFamily="34" charset="0"/>
                <a:ea typeface="Times New Roman" pitchFamily="18" charset="0"/>
                <a:cs typeface="Arial" pitchFamily="34" charset="0"/>
              </a:rPr>
              <a:t>l</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rPr>
              <a:t> </a:t>
            </a:r>
            <a:r>
              <a:rPr lang="ru-RU" sz="27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энергии затрачивается меньше</a:t>
            </a:r>
            <a:r>
              <a:rPr lang="ru-RU" sz="2700" b="1" dirty="0" smtClean="0">
                <a:latin typeface="Arial" pitchFamily="34" charset="0"/>
                <a:ea typeface="Times New Roman" pitchFamily="18" charset="0"/>
                <a:cs typeface="Arial" pitchFamily="34" charset="0"/>
              </a:rPr>
              <a:t>, чем </a:t>
            </a:r>
            <a:r>
              <a:rPr lang="ru-RU" sz="2700" b="1" dirty="0" smtClean="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выделяется при образовании связей в двух молекулах НС</a:t>
            </a:r>
            <a:r>
              <a:rPr lang="en-US" sz="2700" b="1" dirty="0" smtClean="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2700" b="1" dirty="0" smtClean="0">
                <a:latin typeface="Arial" pitchFamily="34" charset="0"/>
                <a:ea typeface="Times New Roman" pitchFamily="18" charset="0"/>
                <a:cs typeface="Arial" pitchFamily="34" charset="0"/>
              </a:rPr>
              <a:t>, поэтому данная реакция –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экзотермическая</a:t>
            </a:r>
            <a:r>
              <a:rPr lang="ru-RU" sz="2700" b="1" dirty="0" smtClean="0">
                <a:latin typeface="Arial" pitchFamily="34" charset="0"/>
                <a:ea typeface="Times New Roman" pitchFamily="18" charset="0"/>
                <a:cs typeface="Arial" pitchFamily="34" charset="0"/>
              </a:rPr>
              <a:t>.</a:t>
            </a:r>
            <a:r>
              <a:rPr lang="ru-RU" sz="2700" b="1" dirty="0" smtClean="0">
                <a:latin typeface="Arial" pitchFamily="34" charset="0"/>
                <a:cs typeface="Arial" pitchFamily="34" charset="0"/>
              </a:rPr>
              <a:t> </a:t>
            </a:r>
          </a:p>
        </p:txBody>
      </p:sp>
      <p:sp>
        <p:nvSpPr>
          <p:cNvPr id="8" name="Прямоугольник 7"/>
          <p:cNvSpPr/>
          <p:nvPr/>
        </p:nvSpPr>
        <p:spPr>
          <a:xfrm>
            <a:off x="339037" y="5728315"/>
            <a:ext cx="3375707"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smtClean="0">
                <a:ln w="11430">
                  <a:solidFill>
                    <a:sysClr val="windowText" lastClr="000000"/>
                  </a:solidFill>
                </a:ln>
                <a:solidFill>
                  <a:srgbClr val="180DA3"/>
                </a:solidFill>
                <a:effectLst>
                  <a:outerShdw blurRad="50800" dist="39000" dir="5460000" algn="tl">
                    <a:srgbClr val="000000">
                      <a:alpha val="38000"/>
                    </a:srgbClr>
                  </a:outerShdw>
                </a:effectLst>
                <a:latin typeface="Arial" pitchFamily="34" charset="0"/>
                <a:cs typeface="Arial" pitchFamily="34" charset="0"/>
              </a:rPr>
              <a:t>Горение водорода в хлоре</a:t>
            </a:r>
            <a:endParaRPr lang="ru-RU" sz="2600" b="1" dirty="0">
              <a:ln w="11430">
                <a:solidFill>
                  <a:sysClr val="windowText" lastClr="000000"/>
                </a:solidFill>
              </a:ln>
              <a:solidFill>
                <a:srgbClr val="180DA3"/>
              </a:solidFill>
              <a:effectLst>
                <a:outerShdw blurRad="50800" dist="39000" dir="5460000" algn="tl">
                  <a:srgbClr val="000000">
                    <a:alpha val="38000"/>
                  </a:srgbClr>
                </a:outerShdw>
              </a:effectLst>
              <a:latin typeface="Arial" pitchFamily="34" charset="0"/>
              <a:cs typeface="Arial" pitchFamily="34" charset="0"/>
            </a:endParaRPr>
          </a:p>
        </p:txBody>
      </p:sp>
      <p:pic>
        <p:nvPicPr>
          <p:cNvPr id="9" name="Picture 1" descr="D:\23.05.13-домашние документы\Виртуальные лекции 28.07.11\Химия\Реакции\Взаимодействие хлора с водородом.png"/>
          <p:cNvPicPr>
            <a:picLocks noChangeAspect="1" noChangeArrowheads="1"/>
          </p:cNvPicPr>
          <p:nvPr/>
        </p:nvPicPr>
        <p:blipFill>
          <a:blip r:embed="rId3" cstate="print"/>
          <a:srcRect/>
          <a:stretch>
            <a:fillRect/>
          </a:stretch>
        </p:blipFill>
        <p:spPr bwMode="auto">
          <a:xfrm>
            <a:off x="5286380" y="5344253"/>
            <a:ext cx="1928826" cy="1408043"/>
          </a:xfrm>
          <a:prstGeom prst="rect">
            <a:avLst/>
          </a:prstGeom>
          <a:noFill/>
        </p:spPr>
      </p:pic>
      <p:pic>
        <p:nvPicPr>
          <p:cNvPr id="10" name="Picture 2" descr="D:\23.05.13-домашние документы\Виртуальные лекции 28.07.11\Химия\Реакции\Горение водорода в хлоре.JPG"/>
          <p:cNvPicPr>
            <a:picLocks noChangeAspect="1" noChangeArrowheads="1"/>
          </p:cNvPicPr>
          <p:nvPr/>
        </p:nvPicPr>
        <p:blipFill>
          <a:blip r:embed="rId4" cstate="print"/>
          <a:srcRect l="31205" r="6386"/>
          <a:stretch>
            <a:fillRect/>
          </a:stretch>
        </p:blipFill>
        <p:spPr bwMode="auto">
          <a:xfrm>
            <a:off x="3786182" y="5327130"/>
            <a:ext cx="1214446" cy="1459456"/>
          </a:xfrm>
          <a:prstGeom prst="rect">
            <a:avLst/>
          </a:prstGeom>
          <a:noFill/>
        </p:spPr>
      </p:pic>
      <p:sp>
        <p:nvSpPr>
          <p:cNvPr id="14" name="Прямоугольник 13"/>
          <p:cNvSpPr/>
          <p:nvPr/>
        </p:nvSpPr>
        <p:spPr>
          <a:xfrm>
            <a:off x="4143372" y="6286520"/>
            <a:ext cx="641522"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rgbClr val="87871D"/>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ea typeface="Times New Roman" pitchFamily="18" charset="0"/>
                <a:cs typeface="Arial" pitchFamily="34" charset="0"/>
              </a:rPr>
              <a:t>С</a:t>
            </a:r>
            <a:r>
              <a:rPr lang="en-US" sz="2600" b="1" dirty="0" smtClean="0">
                <a:ln w="11430">
                  <a:solidFill>
                    <a:srgbClr val="87871D"/>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ea typeface="Times New Roman" pitchFamily="18" charset="0"/>
                <a:cs typeface="Arial" pitchFamily="34" charset="0"/>
              </a:rPr>
              <a:t>l</a:t>
            </a:r>
            <a:r>
              <a:rPr lang="ru-RU" sz="2600" b="1" baseline="-30000" dirty="0" smtClean="0">
                <a:ln w="11430">
                  <a:solidFill>
                    <a:srgbClr val="87871D"/>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endParaRPr lang="ru-RU" sz="2600" b="1" dirty="0">
              <a:ln w="11430">
                <a:solidFill>
                  <a:srgbClr val="87871D"/>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14282" y="285728"/>
            <a:ext cx="8786874" cy="1923604"/>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Реакции, которые протекают с поглощением теплоты, называют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эндотермическими</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Приставка </a:t>
            </a:r>
            <a:r>
              <a:rPr lang="ru-RU" sz="2800" b="1" i="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эндо</a:t>
            </a:r>
            <a:r>
              <a:rPr lang="ru-RU" sz="2800" b="1" i="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означает «внутрь». Для эндотермических реакций </a:t>
            </a:r>
            <a:r>
              <a:rPr lang="en-US"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Q</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&lt; 0 </a:t>
            </a:r>
            <a:r>
              <a:rPr lang="ru-RU" sz="2800" b="1" dirty="0" smtClean="0">
                <a:latin typeface="Arial" pitchFamily="34" charset="0"/>
                <a:ea typeface="Times New Roman" pitchFamily="18" charset="0"/>
                <a:cs typeface="Arial" pitchFamily="34" charset="0"/>
              </a:rPr>
              <a:t>(</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en-US"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Q</a:t>
            </a:r>
            <a:r>
              <a:rPr lang="ru-RU" sz="2800" b="1" dirty="0" smtClean="0">
                <a:latin typeface="Arial" pitchFamily="34" charset="0"/>
                <a:ea typeface="Times New Roman" pitchFamily="18" charset="0"/>
                <a:cs typeface="Arial" pitchFamily="34" charset="0"/>
              </a:rPr>
              <a:t>). Например:</a:t>
            </a:r>
            <a:endParaRPr lang="ru-RU" sz="28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en-US" sz="2800" b="1" dirty="0" smtClean="0">
                <a:latin typeface="Arial" pitchFamily="34" charset="0"/>
                <a:ea typeface="Times New Roman" pitchFamily="18" charset="0"/>
                <a:cs typeface="Arial" pitchFamily="34" charset="0"/>
              </a:rPr>
              <a:t>N</a:t>
            </a:r>
            <a:r>
              <a:rPr lang="ru-RU" sz="2800" b="1" baseline="-30000"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(г.) + </a:t>
            </a:r>
            <a:r>
              <a:rPr lang="en-US" sz="2800" b="1"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(г.)   </a:t>
            </a:r>
            <a:r>
              <a:rPr lang="en-US" sz="2800" b="1" baseline="30000" dirty="0" smtClean="0">
                <a:latin typeface="Arial" pitchFamily="34" charset="0"/>
                <a:ea typeface="Times New Roman" pitchFamily="18" charset="0"/>
                <a:cs typeface="Arial" pitchFamily="34" charset="0"/>
              </a:rPr>
              <a:t>t</a:t>
            </a:r>
            <a:r>
              <a:rPr lang="ru-RU" sz="2800" b="1" baseline="30000"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   2</a:t>
            </a:r>
            <a:r>
              <a:rPr lang="en-US" sz="2800" b="1" dirty="0" smtClean="0">
                <a:latin typeface="Arial" pitchFamily="34" charset="0"/>
                <a:ea typeface="Times New Roman" pitchFamily="18" charset="0"/>
                <a:cs typeface="Arial" pitchFamily="34" charset="0"/>
              </a:rPr>
              <a:t>NO</a:t>
            </a:r>
            <a:r>
              <a:rPr lang="ru-RU" sz="2800" b="1" dirty="0" smtClean="0">
                <a:latin typeface="Arial" pitchFamily="34" charset="0"/>
                <a:ea typeface="Times New Roman" pitchFamily="18" charset="0"/>
                <a:cs typeface="Arial" pitchFamily="34" charset="0"/>
              </a:rPr>
              <a:t>(г.) ‒ 180,8 кДж</a:t>
            </a:r>
            <a:endParaRPr lang="ru-RU" sz="2800" b="1" dirty="0" smtClean="0">
              <a:latin typeface="Arial" pitchFamily="34" charset="0"/>
              <a:cs typeface="Arial" pitchFamily="34" charset="0"/>
            </a:endParaRPr>
          </a:p>
        </p:txBody>
      </p:sp>
      <p:pic>
        <p:nvPicPr>
          <p:cNvPr id="10"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59395" name="Picture 3" descr="D:\23.05.13-домашние документы\Лаб. раб YES\Виртуальные лабораторные YES\Анимашки и картинки\Воздух, газ, дым и др\Воздух\air.jpg"/>
          <p:cNvPicPr>
            <a:picLocks noChangeAspect="1" noChangeArrowheads="1"/>
          </p:cNvPicPr>
          <p:nvPr/>
        </p:nvPicPr>
        <p:blipFill>
          <a:blip r:embed="rId3" cstate="print"/>
          <a:srcRect/>
          <a:stretch>
            <a:fillRect/>
          </a:stretch>
        </p:blipFill>
        <p:spPr bwMode="auto">
          <a:xfrm>
            <a:off x="3629606" y="2285992"/>
            <a:ext cx="3442704" cy="2295136"/>
          </a:xfrm>
          <a:prstGeom prst="rect">
            <a:avLst/>
          </a:prstGeom>
          <a:noFill/>
        </p:spPr>
      </p:pic>
      <p:sp>
        <p:nvSpPr>
          <p:cNvPr id="18" name="Овал 17"/>
          <p:cNvSpPr/>
          <p:nvPr/>
        </p:nvSpPr>
        <p:spPr>
          <a:xfrm>
            <a:off x="3928488" y="2996952"/>
            <a:ext cx="1363592" cy="1005832"/>
          </a:xfrm>
          <a:prstGeom prst="ellipse">
            <a:avLst/>
          </a:prstGeom>
          <a:noFill/>
          <a:ln w="5715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5357818" y="2643182"/>
            <a:ext cx="928694" cy="571504"/>
          </a:xfrm>
          <a:prstGeom prst="ellipse">
            <a:avLst/>
          </a:prstGeom>
          <a:noFill/>
          <a:ln w="5715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9397" name="Picture 5" descr="D:\23.05.13-домашние документы\Лаб. раб YES\Виртуальные лабораторные YES\Анимашки и картинки\Вспышки\ligh33.gif"/>
          <p:cNvPicPr>
            <a:picLocks noChangeAspect="1" noChangeArrowheads="1" noCrop="1"/>
          </p:cNvPicPr>
          <p:nvPr/>
        </p:nvPicPr>
        <p:blipFill>
          <a:blip r:embed="rId4" cstate="print"/>
          <a:srcRect/>
          <a:stretch>
            <a:fillRect/>
          </a:stretch>
        </p:blipFill>
        <p:spPr bwMode="auto">
          <a:xfrm>
            <a:off x="3707904" y="2348880"/>
            <a:ext cx="2857500" cy="1628775"/>
          </a:xfrm>
          <a:prstGeom prst="rect">
            <a:avLst/>
          </a:prstGeom>
          <a:noFill/>
        </p:spPr>
      </p:pic>
      <p:sp>
        <p:nvSpPr>
          <p:cNvPr id="20" name="Стрелка вправо 19"/>
          <p:cNvSpPr/>
          <p:nvPr/>
        </p:nvSpPr>
        <p:spPr>
          <a:xfrm>
            <a:off x="6357950" y="3356992"/>
            <a:ext cx="928694" cy="285752"/>
          </a:xfrm>
          <a:prstGeom prst="rightArrow">
            <a:avLst/>
          </a:prstGeom>
          <a:solidFill>
            <a:schemeClr val="accent3">
              <a:lumMod val="50000"/>
            </a:schemeClr>
          </a:solidFill>
          <a:ln w="5715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7358082" y="3140968"/>
            <a:ext cx="877163" cy="64633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3366FF"/>
                  </a:solidFill>
                </a:ln>
                <a:effectLst>
                  <a:outerShdw blurRad="80000" dist="40000" dir="5040000" algn="tl">
                    <a:srgbClr val="000000">
                      <a:alpha val="30000"/>
                    </a:srgbClr>
                  </a:outerShdw>
                </a:effectLst>
                <a:latin typeface="Arial" pitchFamily="34" charset="0"/>
                <a:ea typeface="Times New Roman" pitchFamily="18" charset="0"/>
                <a:cs typeface="Arial" pitchFamily="34" charset="0"/>
              </a:rPr>
              <a:t>NO</a:t>
            </a:r>
            <a:endParaRPr lang="ru-RU" sz="3600" b="1" dirty="0">
              <a:ln w="11430">
                <a:solidFill>
                  <a:srgbClr val="3366FF"/>
                </a:solidFill>
              </a:ln>
              <a:effectLst>
                <a:outerShdw blurRad="80000" dist="40000" dir="5040000" algn="tl">
                  <a:srgbClr val="000000">
                    <a:alpha val="30000"/>
                  </a:srgbClr>
                </a:outerShdw>
              </a:effectLst>
            </a:endParaRPr>
          </a:p>
        </p:txBody>
      </p:sp>
      <p:sp>
        <p:nvSpPr>
          <p:cNvPr id="22" name="Прямоугольник 21"/>
          <p:cNvSpPr/>
          <p:nvPr/>
        </p:nvSpPr>
        <p:spPr>
          <a:xfrm>
            <a:off x="107504" y="4451510"/>
            <a:ext cx="8496944" cy="2289858"/>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Эндотермическими</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являются</a:t>
            </a:r>
            <a:r>
              <a:rPr lang="ru-RU" sz="2800" b="1" dirty="0" smtClean="0">
                <a:latin typeface="Arial" pitchFamily="34" charset="0"/>
                <a:ea typeface="Times New Roman" pitchFamily="18" charset="0"/>
                <a:cs typeface="Arial" pitchFamily="34" charset="0"/>
              </a:rPr>
              <a:t> многие реакции разложения, они, как правило, протекают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при постоянном нагревании</a:t>
            </a:r>
            <a:r>
              <a:rPr lang="ru-RU" sz="2800" b="1" dirty="0" smtClean="0">
                <a:latin typeface="Arial" pitchFamily="34" charset="0"/>
                <a:ea typeface="Times New Roman" pitchFamily="18" charset="0"/>
                <a:cs typeface="Arial" pitchFamily="34" charset="0"/>
              </a:rPr>
              <a:t>. </a:t>
            </a:r>
          </a:p>
          <a:p>
            <a:pPr lvl="0" indent="450850"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Экзотермическими</a:t>
            </a:r>
            <a:r>
              <a:rPr lang="ru-RU" sz="2800" b="1" dirty="0" smtClean="0">
                <a:latin typeface="Arial" pitchFamily="34" charset="0"/>
                <a:cs typeface="Arial" pitchFamily="34" charset="0"/>
              </a:rPr>
              <a:t> являются </a:t>
            </a:r>
            <a:r>
              <a:rPr lang="ru-RU" sz="2800" b="1" u="sng" dirty="0" smtClean="0">
                <a:latin typeface="Arial" pitchFamily="34" charset="0"/>
                <a:cs typeface="Arial" pitchFamily="34" charset="0"/>
              </a:rPr>
              <a:t>многие реакции горения, соединения, нейтрализации</a:t>
            </a:r>
            <a:r>
              <a:rPr lang="ru-RU" sz="2800" b="1" dirty="0" smtClean="0">
                <a:latin typeface="Arial" pitchFamily="34" charset="0"/>
                <a:cs typeface="Arial" pitchFamily="34" charset="0"/>
              </a:rPr>
              <a:t> и др.</a:t>
            </a:r>
          </a:p>
        </p:txBody>
      </p:sp>
      <p:sp>
        <p:nvSpPr>
          <p:cNvPr id="23" name="Управляющая кнопка: далее 2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Прямоугольник 5"/>
          <p:cNvSpPr/>
          <p:nvPr/>
        </p:nvSpPr>
        <p:spPr>
          <a:xfrm>
            <a:off x="285720" y="208731"/>
            <a:ext cx="8572560" cy="1348061"/>
          </a:xfrm>
          <a:prstGeom prst="rect">
            <a:avLst/>
          </a:prstGeom>
        </p:spPr>
        <p:txBody>
          <a:bodyPr wrap="square">
            <a:spAutoFit/>
            <a:scene3d>
              <a:camera prst="orthographicFront"/>
              <a:lightRig rig="threePt" dir="t"/>
            </a:scene3d>
            <a:sp3d extrusionH="57150">
              <a:bevelT w="38100" h="38100" prst="convex"/>
            </a:sp3d>
          </a:bodyPr>
          <a:lstStyle/>
          <a:p>
            <a:pPr lvl="0" algn="ctr" fontAlgn="base">
              <a:lnSpc>
                <a:spcPct val="85000"/>
              </a:lnSpc>
              <a:spcBef>
                <a:spcPct val="0"/>
              </a:spcBef>
              <a:spcAft>
                <a:spcPct val="0"/>
              </a:spcAft>
            </a:pPr>
            <a:r>
              <a:rPr lang="ru-RU" sz="32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Классификация по изменению степени окисления атомов элементов, входящих в состав реагирующих веществ</a:t>
            </a:r>
            <a:endParaRPr lang="ru-RU" sz="32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7" name="Прямоугольник 6"/>
          <p:cNvSpPr/>
          <p:nvPr/>
        </p:nvSpPr>
        <p:spPr>
          <a:xfrm>
            <a:off x="177614" y="1677922"/>
            <a:ext cx="8786874" cy="485363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1. Реакции, которые протекают </a:t>
            </a:r>
            <a:r>
              <a:rPr lang="ru-RU" sz="2800" b="1" u="sng" dirty="0" smtClean="0">
                <a:solidFill>
                  <a:srgbClr val="180DA3"/>
                </a:solidFill>
                <a:latin typeface="Arial" pitchFamily="34" charset="0"/>
                <a:ea typeface="Times New Roman" pitchFamily="18" charset="0"/>
                <a:cs typeface="Arial" pitchFamily="34" charset="0"/>
              </a:rPr>
              <a:t>без изменения степени окисления</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а) реакции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обмена</a:t>
            </a:r>
            <a:r>
              <a:rPr lang="ru-RU" sz="2800" b="1" dirty="0" smtClean="0">
                <a:latin typeface="Arial" pitchFamily="34" charset="0"/>
                <a:ea typeface="Times New Roman" pitchFamily="18" charset="0"/>
                <a:cs typeface="Arial" pitchFamily="34" charset="0"/>
              </a:rPr>
              <a:t> </a:t>
            </a:r>
          </a:p>
          <a:p>
            <a:pPr lvl="0" algn="ctr" eaLnBrk="0" fontAlgn="base" hangingPunct="0">
              <a:lnSpc>
                <a:spcPct val="85000"/>
              </a:lnSpc>
              <a:spcBef>
                <a:spcPct val="0"/>
              </a:spcBef>
              <a:spcAft>
                <a:spcPct val="0"/>
              </a:spcAft>
            </a:pPr>
            <a:r>
              <a:rPr lang="en-US" sz="2800" b="1" dirty="0" smtClean="0">
                <a:latin typeface="Arial" pitchFamily="34" charset="0"/>
                <a:cs typeface="Arial" pitchFamily="34" charset="0"/>
              </a:rPr>
              <a:t>Cu</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S</a:t>
            </a:r>
            <a:r>
              <a:rPr lang="ru-RU" sz="2800" b="1" baseline="30000" dirty="0" smtClean="0">
                <a:latin typeface="Arial" pitchFamily="34" charset="0"/>
                <a:cs typeface="Arial" pitchFamily="34" charset="0"/>
              </a:rPr>
              <a:t>+6</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r>
              <a:rPr lang="en-US" sz="2800" b="1" baseline="-25000" dirty="0" smtClean="0">
                <a:latin typeface="Arial" pitchFamily="34" charset="0"/>
                <a:cs typeface="Arial" pitchFamily="34" charset="0"/>
              </a:rPr>
              <a:t>4</a:t>
            </a:r>
            <a:r>
              <a:rPr lang="en-US" sz="2800" b="1" dirty="0" smtClean="0">
                <a:latin typeface="Arial" pitchFamily="34" charset="0"/>
                <a:cs typeface="Arial" pitchFamily="34" charset="0"/>
              </a:rPr>
              <a:t> +2Na</a:t>
            </a:r>
            <a:r>
              <a:rPr lang="ru-RU" sz="2800" b="1" baseline="30000" dirty="0" smtClean="0">
                <a:latin typeface="Arial" pitchFamily="34" charset="0"/>
                <a:cs typeface="Arial" pitchFamily="34" charset="0"/>
              </a:rPr>
              <a:t>+</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H</a:t>
            </a:r>
            <a:r>
              <a:rPr lang="ru-RU" sz="2800" b="1" baseline="30000" dirty="0" smtClean="0">
                <a:latin typeface="Arial" pitchFamily="34" charset="0"/>
                <a:cs typeface="Arial" pitchFamily="34" charset="0"/>
              </a:rPr>
              <a:t>+</a:t>
            </a:r>
            <a:r>
              <a:rPr lang="en-US" sz="2800" b="1" dirty="0" smtClean="0">
                <a:latin typeface="Arial" pitchFamily="34" charset="0"/>
                <a:cs typeface="Arial" pitchFamily="34" charset="0"/>
              </a:rPr>
              <a:t>→Cu</a:t>
            </a:r>
            <a:r>
              <a:rPr lang="ru-RU" sz="2800" b="1" baseline="30000" dirty="0" smtClean="0">
                <a:latin typeface="Arial" pitchFamily="34" charset="0"/>
                <a:cs typeface="Arial" pitchFamily="34" charset="0"/>
              </a:rPr>
              <a:t>+</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H</a:t>
            </a:r>
            <a:r>
              <a:rPr lang="ru-RU" sz="2800" b="1" baseline="30000" dirty="0" smtClean="0">
                <a:latin typeface="Arial" pitchFamily="34" charset="0"/>
                <a:cs typeface="Arial" pitchFamily="34" charset="0"/>
              </a:rPr>
              <a:t>+</a:t>
            </a:r>
            <a:r>
              <a:rPr lang="en-US" sz="2800" b="1" dirty="0" smtClean="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 + Na</a:t>
            </a:r>
            <a:r>
              <a:rPr lang="ru-RU" sz="2800" b="1" baseline="30000" dirty="0" smtClean="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S</a:t>
            </a:r>
            <a:r>
              <a:rPr lang="ru-RU" sz="2800" b="1" baseline="30000" dirty="0" smtClean="0">
                <a:latin typeface="Arial" pitchFamily="34" charset="0"/>
                <a:cs typeface="Arial" pitchFamily="34" charset="0"/>
              </a:rPr>
              <a:t>+6</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r>
              <a:rPr lang="en-US" sz="2800" b="1" baseline="-25000" dirty="0" smtClean="0">
                <a:latin typeface="Arial" pitchFamily="34" charset="0"/>
                <a:cs typeface="Arial" pitchFamily="34" charset="0"/>
              </a:rPr>
              <a:t>4</a:t>
            </a:r>
            <a:endParaRPr lang="ru-RU" sz="28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en-US" sz="2800" b="1" dirty="0" smtClean="0">
                <a:latin typeface="Arial" pitchFamily="34" charset="0"/>
                <a:cs typeface="Arial" pitchFamily="34" charset="0"/>
              </a:rPr>
              <a:t>Na</a:t>
            </a:r>
            <a:r>
              <a:rPr lang="ru-RU" sz="2800" b="1" baseline="30000" dirty="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C</a:t>
            </a:r>
            <a:r>
              <a:rPr lang="ru-RU" sz="2800" b="1" baseline="30000" dirty="0" smtClean="0">
                <a:latin typeface="Arial" pitchFamily="34" charset="0"/>
                <a:cs typeface="Arial" pitchFamily="34" charset="0"/>
              </a:rPr>
              <a:t>+4</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a:t>
            </a:r>
            <a:r>
              <a:rPr lang="ru-RU" sz="2800" b="1" baseline="30000" dirty="0">
                <a:latin typeface="Arial" pitchFamily="34" charset="0"/>
                <a:cs typeface="Arial" pitchFamily="34" charset="0"/>
              </a:rPr>
              <a:t>–</a:t>
            </a:r>
            <a:r>
              <a:rPr lang="ru-RU" sz="2800" b="1" baseline="30000" dirty="0" smtClean="0">
                <a:latin typeface="Arial" pitchFamily="34" charset="0"/>
                <a:cs typeface="Arial" pitchFamily="34" charset="0"/>
              </a:rPr>
              <a:t>2</a:t>
            </a:r>
            <a:r>
              <a:rPr lang="en-US" sz="2800" b="1" baseline="-25000" dirty="0" smtClean="0">
                <a:latin typeface="Arial" pitchFamily="34" charset="0"/>
                <a:cs typeface="Arial" pitchFamily="34" charset="0"/>
              </a:rPr>
              <a:t>3 </a:t>
            </a:r>
            <a:r>
              <a:rPr lang="en-US" sz="2800" b="1" dirty="0" smtClean="0">
                <a:latin typeface="Arial" pitchFamily="34" charset="0"/>
                <a:cs typeface="Arial" pitchFamily="34" charset="0"/>
              </a:rPr>
              <a:t>+ 2H</a:t>
            </a:r>
            <a:r>
              <a:rPr lang="ru-RU" sz="2800" b="1" baseline="30000" dirty="0">
                <a:latin typeface="Arial" pitchFamily="34" charset="0"/>
                <a:cs typeface="Arial" pitchFamily="34" charset="0"/>
              </a:rPr>
              <a:t>+</a:t>
            </a:r>
            <a:r>
              <a:rPr lang="en-US" sz="2800" b="1" dirty="0" err="1" smtClean="0">
                <a:latin typeface="Arial" pitchFamily="34" charset="0"/>
                <a:cs typeface="Arial" pitchFamily="34" charset="0"/>
              </a:rPr>
              <a:t>Cl</a:t>
            </a:r>
            <a:r>
              <a:rPr lang="ru-RU" sz="2800" b="1" baseline="30000" dirty="0" smtClean="0">
                <a:latin typeface="Arial" pitchFamily="34" charset="0"/>
                <a:cs typeface="Arial" pitchFamily="34" charset="0"/>
              </a:rPr>
              <a:t> –</a:t>
            </a:r>
            <a:r>
              <a:rPr lang="en-US" sz="2800" b="1" dirty="0" smtClean="0">
                <a:latin typeface="Arial" pitchFamily="34" charset="0"/>
                <a:cs typeface="Arial" pitchFamily="34" charset="0"/>
              </a:rPr>
              <a:t> → 2Na</a:t>
            </a:r>
            <a:r>
              <a:rPr lang="ru-RU" sz="2800" b="1" baseline="30000" dirty="0">
                <a:latin typeface="Arial" pitchFamily="34" charset="0"/>
                <a:cs typeface="Arial" pitchFamily="34" charset="0"/>
              </a:rPr>
              <a:t>+</a:t>
            </a:r>
            <a:r>
              <a:rPr lang="en-US" sz="2800" b="1" dirty="0" err="1" smtClean="0">
                <a:latin typeface="Arial" pitchFamily="34" charset="0"/>
                <a:cs typeface="Arial" pitchFamily="34" charset="0"/>
              </a:rPr>
              <a:t>Cl</a:t>
            </a:r>
            <a:r>
              <a:rPr lang="ru-RU" sz="2800" b="1" baseline="30000" dirty="0" smtClean="0">
                <a:latin typeface="Arial" pitchFamily="34" charset="0"/>
                <a:cs typeface="Arial" pitchFamily="34" charset="0"/>
              </a:rPr>
              <a:t> –</a:t>
            </a:r>
            <a:r>
              <a:rPr lang="en-US" sz="2800" b="1" dirty="0" smtClean="0">
                <a:latin typeface="Arial" pitchFamily="34" charset="0"/>
                <a:cs typeface="Arial" pitchFamily="34" charset="0"/>
              </a:rPr>
              <a:t> + H</a:t>
            </a:r>
            <a:r>
              <a:rPr lang="ru-RU" sz="2800" b="1" baseline="30000" dirty="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C</a:t>
            </a:r>
            <a:r>
              <a:rPr lang="ru-RU" sz="2800" b="1" baseline="30000" dirty="0" smtClean="0">
                <a:latin typeface="Arial" pitchFamily="34" charset="0"/>
                <a:cs typeface="Arial" pitchFamily="34" charset="0"/>
              </a:rPr>
              <a:t>+4</a:t>
            </a:r>
            <a:r>
              <a:rPr lang="en-US" sz="2800" b="1" dirty="0" smtClean="0">
                <a:latin typeface="Arial" pitchFamily="34" charset="0"/>
                <a:cs typeface="Arial" pitchFamily="34" charset="0"/>
              </a:rPr>
              <a:t>O</a:t>
            </a:r>
            <a:r>
              <a:rPr lang="en-US" sz="2800" b="1" baseline="-25000" dirty="0" smtClean="0">
                <a:latin typeface="Arial" pitchFamily="34" charset="0"/>
                <a:cs typeface="Arial" pitchFamily="34" charset="0"/>
              </a:rPr>
              <a:t>3</a:t>
            </a:r>
          </a:p>
          <a:p>
            <a:pPr lvl="0" indent="449263"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б) реакции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нейтрализации</a:t>
            </a:r>
          </a:p>
          <a:p>
            <a:pPr algn="ctr" eaLnBrk="0" fontAlgn="base" hangingPunct="0">
              <a:lnSpc>
                <a:spcPct val="85000"/>
              </a:lnSpc>
              <a:spcBef>
                <a:spcPct val="0"/>
              </a:spcBef>
              <a:spcAft>
                <a:spcPct val="0"/>
              </a:spcAft>
            </a:pPr>
            <a:r>
              <a:rPr lang="en-US" sz="2800" b="1" dirty="0" smtClean="0">
                <a:latin typeface="Arial" pitchFamily="34" charset="0"/>
                <a:cs typeface="Arial" pitchFamily="34" charset="0"/>
              </a:rPr>
              <a:t>Na</a:t>
            </a:r>
            <a:r>
              <a:rPr lang="ru-RU" sz="2800" b="1" baseline="30000" dirty="0">
                <a:latin typeface="Arial" pitchFamily="34" charset="0"/>
                <a:cs typeface="Arial" pitchFamily="34" charset="0"/>
              </a:rPr>
              <a:t>+</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H</a:t>
            </a:r>
            <a:r>
              <a:rPr lang="ru-RU" sz="2800" b="1" baseline="30000" dirty="0">
                <a:latin typeface="Arial" pitchFamily="34" charset="0"/>
                <a:cs typeface="Arial" pitchFamily="34" charset="0"/>
              </a:rPr>
              <a:t>+</a:t>
            </a:r>
            <a:r>
              <a:rPr lang="en-US" sz="2800" b="1" baseline="-25000" dirty="0" smtClean="0">
                <a:latin typeface="Arial" pitchFamily="34" charset="0"/>
                <a:cs typeface="Arial" pitchFamily="34" charset="0"/>
              </a:rPr>
              <a:t> </a:t>
            </a:r>
            <a:r>
              <a:rPr lang="en-US" sz="2800" b="1" dirty="0" smtClean="0">
                <a:latin typeface="Arial" pitchFamily="34" charset="0"/>
                <a:cs typeface="Arial" pitchFamily="34" charset="0"/>
              </a:rPr>
              <a:t>+ H</a:t>
            </a:r>
            <a:r>
              <a:rPr lang="ru-RU" sz="2800" b="1" baseline="30000" dirty="0">
                <a:latin typeface="Arial" pitchFamily="34" charset="0"/>
                <a:cs typeface="Arial" pitchFamily="34" charset="0"/>
              </a:rPr>
              <a:t>+</a:t>
            </a:r>
            <a:r>
              <a:rPr lang="en-US" sz="2800" b="1" dirty="0" err="1" smtClean="0">
                <a:latin typeface="Arial" pitchFamily="34" charset="0"/>
                <a:cs typeface="Arial" pitchFamily="34" charset="0"/>
              </a:rPr>
              <a:t>Cl</a:t>
            </a:r>
            <a:r>
              <a:rPr lang="ru-RU" sz="2800" b="1" baseline="30000" dirty="0" smtClean="0">
                <a:latin typeface="Arial" pitchFamily="34" charset="0"/>
                <a:cs typeface="Arial" pitchFamily="34" charset="0"/>
              </a:rPr>
              <a:t> –</a:t>
            </a:r>
            <a:r>
              <a:rPr lang="en-US" sz="2800" b="1" dirty="0" smtClean="0">
                <a:latin typeface="Arial" pitchFamily="34" charset="0"/>
                <a:cs typeface="Arial" pitchFamily="34" charset="0"/>
              </a:rPr>
              <a:t> → Na</a:t>
            </a:r>
            <a:r>
              <a:rPr lang="ru-RU" sz="2800" b="1" baseline="30000" dirty="0">
                <a:latin typeface="Arial" pitchFamily="34" charset="0"/>
                <a:cs typeface="Arial" pitchFamily="34" charset="0"/>
              </a:rPr>
              <a:t>+</a:t>
            </a:r>
            <a:r>
              <a:rPr lang="en-US" sz="2800" b="1" dirty="0" err="1" smtClean="0">
                <a:latin typeface="Arial" pitchFamily="34" charset="0"/>
                <a:cs typeface="Arial" pitchFamily="34" charset="0"/>
              </a:rPr>
              <a:t>Cl</a:t>
            </a:r>
            <a:r>
              <a:rPr lang="ru-RU" sz="2800" b="1" baseline="30000" dirty="0" smtClean="0">
                <a:latin typeface="Arial" pitchFamily="34" charset="0"/>
                <a:cs typeface="Arial" pitchFamily="34" charset="0"/>
              </a:rPr>
              <a:t> –</a:t>
            </a:r>
            <a:r>
              <a:rPr lang="en-US" sz="2800" b="1" dirty="0" smtClean="0">
                <a:latin typeface="Arial" pitchFamily="34" charset="0"/>
                <a:cs typeface="Arial" pitchFamily="34" charset="0"/>
              </a:rPr>
              <a:t> + H</a:t>
            </a:r>
            <a:r>
              <a:rPr lang="ru-RU" sz="2800" b="1" baseline="30000" dirty="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 </a:t>
            </a:r>
            <a:endParaRPr lang="en-US" sz="2800" b="1" baseline="-25000" dirty="0" smtClean="0">
              <a:latin typeface="Arial" pitchFamily="34" charset="0"/>
              <a:cs typeface="Arial" pitchFamily="34" charset="0"/>
            </a:endParaRPr>
          </a:p>
          <a:p>
            <a:pPr indent="449263"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в) реакции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разложения</a:t>
            </a:r>
            <a:r>
              <a:rPr lang="ru-RU" sz="2800" b="1" dirty="0" smtClean="0">
                <a:latin typeface="Arial" pitchFamily="34" charset="0"/>
                <a:ea typeface="Times New Roman" pitchFamily="18" charset="0"/>
                <a:cs typeface="Arial" pitchFamily="34" charset="0"/>
              </a:rPr>
              <a:t> </a:t>
            </a:r>
          </a:p>
          <a:p>
            <a:pPr algn="ctr" eaLnBrk="0" fontAlgn="base" hangingPunct="0">
              <a:lnSpc>
                <a:spcPct val="85000"/>
              </a:lnSpc>
              <a:spcBef>
                <a:spcPct val="0"/>
              </a:spcBef>
              <a:spcAft>
                <a:spcPct val="0"/>
              </a:spcAft>
            </a:pPr>
            <a:r>
              <a:rPr lang="en-US" sz="2800" b="1" dirty="0" smtClean="0">
                <a:latin typeface="Arial" pitchFamily="34" charset="0"/>
                <a:cs typeface="Arial" pitchFamily="34" charset="0"/>
              </a:rPr>
              <a:t>Cu</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H</a:t>
            </a:r>
            <a:r>
              <a:rPr lang="ru-RU" sz="2800" b="1" baseline="30000" dirty="0">
                <a:latin typeface="Arial" pitchFamily="34" charset="0"/>
                <a:cs typeface="Arial" pitchFamily="34" charset="0"/>
              </a:rPr>
              <a:t>+</a:t>
            </a:r>
            <a:r>
              <a:rPr lang="en-US" sz="2800" b="1" dirty="0" smtClean="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Cu</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a:t>
            </a:r>
            <a:r>
              <a:rPr lang="ru-RU" sz="2800" b="1" baseline="30000" dirty="0">
                <a:latin typeface="Arial" pitchFamily="34" charset="0"/>
                <a:cs typeface="Arial" pitchFamily="34" charset="0"/>
              </a:rPr>
              <a:t>–2</a:t>
            </a:r>
            <a:r>
              <a:rPr lang="en-US" sz="2800" b="1" dirty="0" smtClean="0">
                <a:latin typeface="Arial" pitchFamily="34" charset="0"/>
                <a:cs typeface="Arial" pitchFamily="34" charset="0"/>
              </a:rPr>
              <a:t> + H</a:t>
            </a:r>
            <a:r>
              <a:rPr lang="ru-RU" sz="2800" b="1" baseline="30000" dirty="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a:t>
            </a:r>
            <a:r>
              <a:rPr lang="ru-RU" sz="2800" b="1" baseline="30000" dirty="0">
                <a:latin typeface="Arial" pitchFamily="34" charset="0"/>
                <a:cs typeface="Arial" pitchFamily="34" charset="0"/>
              </a:rPr>
              <a:t>–2</a:t>
            </a:r>
            <a:endParaRPr lang="ru-RU" sz="2800" b="1" dirty="0" smtClean="0">
              <a:latin typeface="Arial" pitchFamily="34" charset="0"/>
              <a:cs typeface="Arial" pitchFamily="34" charset="0"/>
            </a:endParaRPr>
          </a:p>
          <a:p>
            <a:pPr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Реакция протекает </a:t>
            </a:r>
            <a:r>
              <a:rPr lang="ru-RU" sz="2800" b="1" smtClean="0">
                <a:latin typeface="Arial" pitchFamily="34" charset="0"/>
                <a:ea typeface="Times New Roman" pitchFamily="18" charset="0"/>
                <a:cs typeface="Arial" pitchFamily="34" charset="0"/>
              </a:rPr>
              <a:t>при нагревании</a:t>
            </a:r>
            <a:r>
              <a:rPr lang="ru-RU" sz="2800" b="1" dirty="0" smtClean="0">
                <a:latin typeface="Arial" pitchFamily="34" charset="0"/>
                <a:ea typeface="Times New Roman" pitchFamily="18" charset="0"/>
                <a:cs typeface="Arial" pitchFamily="34" charset="0"/>
              </a:rPr>
              <a:t>.</a:t>
            </a:r>
          </a:p>
          <a:p>
            <a:pPr indent="449263"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а) реакции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соединения</a:t>
            </a:r>
            <a:r>
              <a:rPr lang="ru-RU" sz="2800" b="1" dirty="0" smtClean="0">
                <a:latin typeface="Arial" pitchFamily="34" charset="0"/>
                <a:ea typeface="Times New Roman" pitchFamily="18" charset="0"/>
                <a:cs typeface="Arial" pitchFamily="34" charset="0"/>
              </a:rPr>
              <a:t>, если вступают во взаимодействие сложные вещества </a:t>
            </a:r>
          </a:p>
          <a:p>
            <a:pPr algn="ctr" eaLnBrk="0" fontAlgn="base" hangingPunct="0">
              <a:lnSpc>
                <a:spcPct val="85000"/>
              </a:lnSpc>
              <a:spcBef>
                <a:spcPct val="0"/>
              </a:spcBef>
              <a:spcAft>
                <a:spcPct val="0"/>
              </a:spcAft>
            </a:pPr>
            <a:r>
              <a:rPr lang="en-US" sz="2800" b="1" dirty="0" err="1" smtClean="0">
                <a:latin typeface="Arial" pitchFamily="34" charset="0"/>
                <a:cs typeface="Arial" pitchFamily="34" charset="0"/>
              </a:rPr>
              <a:t>Ca</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a:t>
            </a:r>
            <a:r>
              <a:rPr lang="ru-RU" sz="2800" b="1" baseline="30000" dirty="0">
                <a:latin typeface="Arial" pitchFamily="34" charset="0"/>
                <a:cs typeface="Arial" pitchFamily="34" charset="0"/>
              </a:rPr>
              <a:t>–2</a:t>
            </a:r>
            <a:r>
              <a:rPr lang="ru-RU" sz="2800" b="1" baseline="-25000" dirty="0" smtClean="0">
                <a:latin typeface="Arial" pitchFamily="34" charset="0"/>
                <a:cs typeface="Arial" pitchFamily="34" charset="0"/>
              </a:rPr>
              <a:t> </a:t>
            </a:r>
            <a:r>
              <a:rPr lang="en-US" sz="2800" b="1" dirty="0" smtClean="0">
                <a:latin typeface="Arial" pitchFamily="34" charset="0"/>
                <a:cs typeface="Arial" pitchFamily="34" charset="0"/>
              </a:rPr>
              <a:t>+ C</a:t>
            </a:r>
            <a:r>
              <a:rPr lang="ru-RU" sz="2800" b="1" baseline="30000" dirty="0" smtClean="0">
                <a:latin typeface="Arial" pitchFamily="34" charset="0"/>
                <a:cs typeface="Arial" pitchFamily="34" charset="0"/>
              </a:rPr>
              <a:t>+4</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a:t>
            </a:r>
            <a:r>
              <a:rPr lang="ru-RU" sz="2800" b="1" baseline="30000" dirty="0">
                <a:latin typeface="Arial" pitchFamily="34" charset="0"/>
                <a:cs typeface="Arial" pitchFamily="34" charset="0"/>
              </a:rPr>
              <a:t>–</a:t>
            </a:r>
            <a:r>
              <a:rPr lang="ru-RU" sz="2800" b="1" baseline="30000" dirty="0" smtClean="0">
                <a:latin typeface="Arial" pitchFamily="34" charset="0"/>
                <a:cs typeface="Arial" pitchFamily="34" charset="0"/>
              </a:rPr>
              <a:t>2</a:t>
            </a:r>
            <a:r>
              <a:rPr lang="ru-RU" sz="2800" b="1" baseline="-25000" dirty="0" smtClean="0">
                <a:latin typeface="Arial" pitchFamily="34" charset="0"/>
                <a:cs typeface="Arial" pitchFamily="34" charset="0"/>
              </a:rPr>
              <a:t>2</a:t>
            </a:r>
            <a:r>
              <a:rPr lang="en-US" sz="2800" b="1" dirty="0" smtClean="0">
                <a:latin typeface="Arial" pitchFamily="34" charset="0"/>
                <a:cs typeface="Arial" pitchFamily="34" charset="0"/>
              </a:rPr>
              <a:t> → </a:t>
            </a:r>
            <a:r>
              <a:rPr lang="en-US" sz="2800" b="1" dirty="0" err="1" smtClean="0">
                <a:latin typeface="Arial" pitchFamily="34" charset="0"/>
                <a:cs typeface="Arial" pitchFamily="34" charset="0"/>
              </a:rPr>
              <a:t>Ca</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C</a:t>
            </a:r>
            <a:r>
              <a:rPr lang="ru-RU" sz="2800" b="1" baseline="30000" dirty="0" smtClean="0">
                <a:latin typeface="Arial" pitchFamily="34" charset="0"/>
                <a:cs typeface="Arial" pitchFamily="34" charset="0"/>
              </a:rPr>
              <a:t>+4</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a:t>
            </a:r>
            <a:r>
              <a:rPr lang="ru-RU" sz="2800" b="1" baseline="30000" dirty="0">
                <a:latin typeface="Arial" pitchFamily="34" charset="0"/>
                <a:cs typeface="Arial" pitchFamily="34" charset="0"/>
              </a:rPr>
              <a:t>–</a:t>
            </a:r>
            <a:r>
              <a:rPr lang="ru-RU" sz="2800" b="1" baseline="30000" dirty="0" smtClean="0">
                <a:latin typeface="Arial" pitchFamily="34" charset="0"/>
                <a:cs typeface="Arial" pitchFamily="34" charset="0"/>
              </a:rPr>
              <a:t>2</a:t>
            </a:r>
            <a:r>
              <a:rPr lang="en-US" sz="2800" b="1" baseline="-25000" dirty="0" smtClean="0">
                <a:latin typeface="Arial" pitchFamily="34" charset="0"/>
                <a:cs typeface="Arial" pitchFamily="34" charset="0"/>
              </a:rPr>
              <a:t>3</a:t>
            </a:r>
            <a:endParaRPr lang="ru-RU" sz="2800" b="1" dirty="0" smtClean="0">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79512" y="260648"/>
            <a:ext cx="8786874" cy="2800767"/>
          </a:xfrm>
          <a:prstGeom prst="rect">
            <a:avLst/>
          </a:prstGeom>
        </p:spPr>
        <p:txBody>
          <a:bodyPr wrap="square">
            <a:spAutoFit/>
          </a:bodyPr>
          <a:lstStyle/>
          <a:p>
            <a:pPr lvl="0" indent="450850" algn="just" fontAlgn="base">
              <a:lnSpc>
                <a:spcPct val="80000"/>
              </a:lnSpc>
              <a:spcBef>
                <a:spcPct val="0"/>
              </a:spcBef>
              <a:spcAft>
                <a:spcPct val="0"/>
              </a:spcAft>
            </a:pPr>
            <a:r>
              <a:rPr lang="en-US" sz="2800" b="1"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 Реакции, которые протекают </a:t>
            </a:r>
            <a:r>
              <a:rPr lang="en-US" sz="2800" b="1" u="sng" dirty="0" smtClean="0">
                <a:solidFill>
                  <a:srgbClr val="180DA3"/>
                </a:solidFill>
                <a:latin typeface="Arial" pitchFamily="34" charset="0"/>
                <a:ea typeface="Times New Roman" pitchFamily="18" charset="0"/>
                <a:cs typeface="Arial" pitchFamily="34" charset="0"/>
              </a:rPr>
              <a:t>c</a:t>
            </a:r>
            <a:r>
              <a:rPr lang="ru-RU" sz="2800" b="1" u="sng" dirty="0" smtClean="0">
                <a:solidFill>
                  <a:srgbClr val="180DA3"/>
                </a:solidFill>
                <a:latin typeface="Arial" pitchFamily="34" charset="0"/>
                <a:ea typeface="Times New Roman" pitchFamily="18" charset="0"/>
                <a:cs typeface="Arial" pitchFamily="34" charset="0"/>
              </a:rPr>
              <a:t> изменением степени окисления</a:t>
            </a:r>
            <a:r>
              <a:rPr lang="ru-RU" sz="2800" b="1" dirty="0" smtClean="0">
                <a:solidFill>
                  <a:srgbClr val="180DA3"/>
                </a:solidFill>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sym typeface="Wingdings" pitchFamily="2" charset="2"/>
              </a:rPr>
              <a:t>(</a:t>
            </a: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pitchFamily="2" charset="2"/>
              </a:rPr>
              <a:t>о</a:t>
            </a:r>
            <a:r>
              <a:rPr lang="ru-RU" sz="2800" b="1" dirty="0" err="1" smtClean="0">
                <a:latin typeface="Arial" pitchFamily="34" charset="0"/>
                <a:ea typeface="Times New Roman" pitchFamily="18" charset="0"/>
                <a:cs typeface="Arial" pitchFamily="34" charset="0"/>
                <a:sym typeface="Wingdings" pitchFamily="2" charset="2"/>
              </a:rPr>
              <a:t>кислительно</a:t>
            </a:r>
            <a:r>
              <a:rPr lang="ru-RU" sz="2800" b="1" dirty="0" smtClean="0">
                <a:latin typeface="Arial" pitchFamily="34" charset="0"/>
                <a:ea typeface="Times New Roman" pitchFamily="18" charset="0"/>
                <a:cs typeface="Arial" pitchFamily="34" charset="0"/>
                <a:sym typeface="Wingdings" pitchFamily="2" charset="2"/>
              </a:rPr>
              <a:t>-</a:t>
            </a:r>
            <a:r>
              <a:rPr lang="ru-RU" sz="2800" b="1" dirty="0" smtClean="0">
                <a:solidFill>
                  <a:srgbClr val="C00000"/>
                </a:solidFill>
                <a:latin typeface="Arial" pitchFamily="34" charset="0"/>
                <a:ea typeface="Times New Roman" pitchFamily="18" charset="0"/>
                <a:cs typeface="Arial" pitchFamily="34" charset="0"/>
                <a:sym typeface="Wingdings" pitchFamily="2" charset="2"/>
              </a:rPr>
              <a:t>в</a:t>
            </a:r>
            <a:r>
              <a:rPr lang="ru-RU" sz="2800" b="1" dirty="0" smtClean="0">
                <a:latin typeface="Arial" pitchFamily="34" charset="0"/>
                <a:ea typeface="Times New Roman" pitchFamily="18" charset="0"/>
                <a:cs typeface="Arial" pitchFamily="34" charset="0"/>
                <a:sym typeface="Wingdings" pitchFamily="2" charset="2"/>
              </a:rPr>
              <a:t>осстановительные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pitchFamily="2" charset="2"/>
              </a:rPr>
              <a:t>р</a:t>
            </a:r>
            <a:r>
              <a:rPr lang="ru-RU" sz="2800" b="1" dirty="0" smtClean="0">
                <a:latin typeface="Arial" pitchFamily="34" charset="0"/>
                <a:ea typeface="Times New Roman" pitchFamily="18" charset="0"/>
                <a:cs typeface="Arial" pitchFamily="34" charset="0"/>
                <a:sym typeface="Wingdings" pitchFamily="2" charset="2"/>
              </a:rPr>
              <a:t>еакции или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pitchFamily="2" charset="2"/>
              </a:rPr>
              <a:t>ОВР</a:t>
            </a:r>
            <a:r>
              <a:rPr lang="ru-RU" sz="2800" b="1" dirty="0" smtClean="0">
                <a:latin typeface="Arial" pitchFamily="34" charset="0"/>
                <a:ea typeface="Times New Roman" pitchFamily="18" charset="0"/>
                <a:cs typeface="Arial" pitchFamily="34" charset="0"/>
                <a:sym typeface="Wingdings" pitchFamily="2" charset="2"/>
              </a:rPr>
              <a:t>)</a:t>
            </a:r>
            <a:endParaRPr lang="ru-RU" sz="2800" b="1" dirty="0" smtClean="0">
              <a:latin typeface="Arial" pitchFamily="34" charset="0"/>
              <a:cs typeface="Arial" pitchFamily="34" charset="0"/>
            </a:endParaRPr>
          </a:p>
          <a:p>
            <a:pPr lvl="0" indent="450850" algn="just" eaLnBrk="0" fontAlgn="base" hangingPunct="0">
              <a:lnSpc>
                <a:spcPct val="80000"/>
              </a:lnSpc>
              <a:spcBef>
                <a:spcPct val="0"/>
              </a:spcBef>
              <a:spcAft>
                <a:spcPct val="0"/>
              </a:spcAft>
            </a:pPr>
            <a:r>
              <a:rPr lang="ru-RU" sz="2800" b="1" dirty="0" smtClean="0">
                <a:latin typeface="Arial" pitchFamily="34" charset="0"/>
                <a:ea typeface="Times New Roman" pitchFamily="18" charset="0"/>
                <a:cs typeface="Arial" pitchFamily="34" charset="0"/>
              </a:rPr>
              <a:t>а) </a:t>
            </a:r>
            <a:r>
              <a:rPr lang="ru-RU" sz="2800" b="1" u="sng"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меж</a:t>
            </a: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молекулярные</a:t>
            </a:r>
            <a:r>
              <a:rPr lang="ru-RU" sz="2800" b="1" dirty="0" smtClean="0">
                <a:latin typeface="Arial" pitchFamily="34" charset="0"/>
                <a:ea typeface="Times New Roman" pitchFamily="18" charset="0"/>
                <a:cs typeface="Arial" pitchFamily="34" charset="0"/>
              </a:rPr>
              <a:t> реакции, в которых окислитель и восстановитель находятся в разных веществах </a:t>
            </a:r>
          </a:p>
          <a:p>
            <a:pPr lvl="0" algn="ctr" eaLnBrk="0" fontAlgn="base" hangingPunct="0">
              <a:lnSpc>
                <a:spcPct val="80000"/>
              </a:lnSpc>
              <a:spcBef>
                <a:spcPct val="0"/>
              </a:spcBef>
              <a:spcAft>
                <a:spcPct val="0"/>
              </a:spcAft>
            </a:pPr>
            <a:r>
              <a:rPr lang="ru-RU" sz="2800" b="1" dirty="0" smtClean="0">
                <a:latin typeface="Arial" pitchFamily="34" charset="0"/>
                <a:cs typeface="Arial" pitchFamily="34" charset="0"/>
              </a:rPr>
              <a:t>4</a:t>
            </a:r>
            <a:r>
              <a:rPr lang="en-US" sz="2800" b="1" dirty="0" smtClean="0">
                <a:solidFill>
                  <a:srgbClr val="1D6F1D"/>
                </a:solidFill>
                <a:effectLst>
                  <a:outerShdw blurRad="38100" dist="38100" dir="2700000" algn="tl">
                    <a:srgbClr val="000000">
                      <a:alpha val="43137"/>
                    </a:srgbClr>
                  </a:outerShdw>
                </a:effectLst>
                <a:latin typeface="Arial" pitchFamily="34" charset="0"/>
                <a:cs typeface="Arial" pitchFamily="34" charset="0"/>
              </a:rPr>
              <a:t>N</a:t>
            </a:r>
            <a:r>
              <a:rPr lang="ru-RU" sz="2800" b="1" baseline="30000" dirty="0" smtClean="0">
                <a:solidFill>
                  <a:srgbClr val="1D6F1D"/>
                </a:solidFill>
                <a:effectLst>
                  <a:outerShdw blurRad="38100" dist="38100" dir="2700000" algn="tl">
                    <a:srgbClr val="000000">
                      <a:alpha val="43137"/>
                    </a:srgbClr>
                  </a:outerShdw>
                </a:effectLst>
                <a:latin typeface="Arial" pitchFamily="34" charset="0"/>
                <a:cs typeface="Arial" pitchFamily="34" charset="0"/>
              </a:rPr>
              <a:t>–3</a:t>
            </a:r>
            <a:r>
              <a:rPr lang="en-US" sz="2800" b="1" dirty="0" smtClean="0">
                <a:latin typeface="Arial" pitchFamily="34" charset="0"/>
                <a:cs typeface="Arial" pitchFamily="34" charset="0"/>
              </a:rPr>
              <a:t>H</a:t>
            </a:r>
            <a:r>
              <a:rPr lang="ru-RU" sz="2800" b="1" baseline="30000" dirty="0" smtClean="0">
                <a:latin typeface="Arial" pitchFamily="34" charset="0"/>
                <a:cs typeface="Arial" pitchFamily="34" charset="0"/>
              </a:rPr>
              <a:t>+</a:t>
            </a:r>
            <a:r>
              <a:rPr lang="en-US" sz="2800" b="1" baseline="-25000" dirty="0" smtClean="0">
                <a:latin typeface="Arial" pitchFamily="34" charset="0"/>
                <a:cs typeface="Arial" pitchFamily="34" charset="0"/>
              </a:rPr>
              <a:t>3 </a:t>
            </a:r>
            <a:r>
              <a:rPr lang="ru-RU" sz="2800" b="1" baseline="-25000" dirty="0" smtClean="0">
                <a:latin typeface="Arial" pitchFamily="34" charset="0"/>
                <a:cs typeface="Arial" pitchFamily="34" charset="0"/>
              </a:rPr>
              <a:t>   </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5</a:t>
            </a:r>
            <a:r>
              <a:rPr lang="en-US" sz="28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O</a:t>
            </a:r>
            <a:r>
              <a:rPr lang="ru-RU" sz="2800" b="1" baseline="-250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2</a:t>
            </a:r>
            <a:r>
              <a:rPr lang="ru-RU" sz="2800" b="1" baseline="300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0</a:t>
            </a:r>
            <a:r>
              <a:rPr lang="ru-RU" sz="2800" b="1" baseline="-250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a:t>
            </a:r>
            <a:r>
              <a:rPr lang="en-US" sz="2800" b="1" dirty="0" smtClean="0">
                <a:latin typeface="Arial" pitchFamily="34" charset="0"/>
                <a:cs typeface="Arial" pitchFamily="34" charset="0"/>
              </a:rPr>
              <a:t>→ 4N</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–2</a:t>
            </a:r>
            <a:r>
              <a:rPr lang="en-US" sz="2800" b="1" dirty="0" smtClean="0">
                <a:latin typeface="Arial" pitchFamily="34" charset="0"/>
                <a:cs typeface="Arial" pitchFamily="34" charset="0"/>
              </a:rPr>
              <a:t> + </a:t>
            </a:r>
            <a:r>
              <a:rPr lang="ru-RU" sz="2800" b="1" dirty="0" smtClean="0">
                <a:latin typeface="Arial" pitchFamily="34" charset="0"/>
                <a:cs typeface="Arial" pitchFamily="34" charset="0"/>
              </a:rPr>
              <a:t>  6</a:t>
            </a:r>
            <a:r>
              <a:rPr lang="en-US" sz="2800" b="1" dirty="0" smtClean="0">
                <a:latin typeface="Arial" pitchFamily="34" charset="0"/>
                <a:cs typeface="Arial" pitchFamily="34" charset="0"/>
              </a:rPr>
              <a:t>H</a:t>
            </a:r>
            <a:r>
              <a:rPr lang="ru-RU" sz="2800" b="1" baseline="30000" dirty="0" smtClean="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–2</a:t>
            </a:r>
            <a:endParaRPr lang="ru-RU" sz="2800" b="1" dirty="0" smtClean="0">
              <a:latin typeface="Arial" pitchFamily="34" charset="0"/>
              <a:cs typeface="Arial" pitchFamily="34" charset="0"/>
            </a:endParaRPr>
          </a:p>
          <a:p>
            <a:pPr lvl="0" eaLnBrk="0" fontAlgn="base" hangingPunct="0">
              <a:lnSpc>
                <a:spcPct val="80000"/>
              </a:lnSpc>
              <a:spcBef>
                <a:spcPct val="0"/>
              </a:spcBef>
              <a:spcAft>
                <a:spcPct val="0"/>
              </a:spcAft>
            </a:pPr>
            <a:r>
              <a:rPr lang="ru-RU" sz="2400" b="1" smtClean="0">
                <a:latin typeface="Arial" pitchFamily="34" charset="0"/>
                <a:cs typeface="Arial" pitchFamily="34" charset="0"/>
              </a:rPr>
              <a:t>  </a:t>
            </a:r>
            <a:r>
              <a:rPr lang="ru-RU" sz="2400" b="1" dirty="0" smtClean="0">
                <a:solidFill>
                  <a:srgbClr val="1D6F1D"/>
                </a:solidFill>
                <a:effectLst>
                  <a:outerShdw blurRad="38100" dist="38100" dir="2700000" algn="tl">
                    <a:srgbClr val="000000">
                      <a:alpha val="43137"/>
                    </a:srgbClr>
                  </a:outerShdw>
                </a:effectLst>
                <a:latin typeface="Arial" pitchFamily="34" charset="0"/>
                <a:cs typeface="Arial" pitchFamily="34" charset="0"/>
              </a:rPr>
              <a:t>восстановитель</a:t>
            </a:r>
            <a:r>
              <a:rPr lang="ru-RU" sz="2400" b="1" dirty="0" smtClean="0">
                <a:latin typeface="Arial" pitchFamily="34" charset="0"/>
                <a:cs typeface="Arial" pitchFamily="34" charset="0"/>
              </a:rPr>
              <a:t> </a:t>
            </a:r>
            <a:r>
              <a:rPr lang="ru-RU"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окислитель</a:t>
            </a:r>
            <a:endParaRPr lang="en-US"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323528" y="4869160"/>
            <a:ext cx="8044928" cy="757130"/>
          </a:xfrm>
          <a:prstGeom prst="rect">
            <a:avLst/>
          </a:prstGeom>
        </p:spPr>
        <p:txBody>
          <a:bodyPr wrap="square">
            <a:spAutoFit/>
          </a:bodyPr>
          <a:lstStyle/>
          <a:p>
            <a:pPr lvl="0" indent="441325" algn="just" eaLnBrk="0" fontAlgn="base" hangingPunct="0">
              <a:lnSpc>
                <a:spcPct val="80000"/>
              </a:lnSpc>
              <a:spcBef>
                <a:spcPct val="0"/>
              </a:spcBef>
              <a:spcAft>
                <a:spcPct val="0"/>
              </a:spcAft>
            </a:pPr>
            <a:r>
              <a:rPr lang="ru-RU" sz="2700" b="1" dirty="0" smtClean="0">
                <a:latin typeface="Arial" pitchFamily="34" charset="0"/>
                <a:ea typeface="Times New Roman" pitchFamily="18" charset="0"/>
                <a:cs typeface="Arial" pitchFamily="34" charset="0"/>
              </a:rPr>
              <a:t>Реакция протекает в присутствии катализатора (платины)</a:t>
            </a:r>
            <a:endParaRPr lang="en-US" sz="2700" b="1" baseline="-25000" dirty="0" smtClean="0">
              <a:latin typeface="Arial" pitchFamily="34" charset="0"/>
              <a:cs typeface="Arial"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652143531"/>
              </p:ext>
            </p:extLst>
          </p:nvPr>
        </p:nvGraphicFramePr>
        <p:xfrm>
          <a:off x="177614" y="3356992"/>
          <a:ext cx="8786874" cy="792480"/>
        </p:xfrm>
        <a:graphic>
          <a:graphicData uri="http://schemas.openxmlformats.org/drawingml/2006/table">
            <a:tbl>
              <a:tblPr>
                <a:tableStyleId>{5C22544A-7EE6-4342-B048-85BDC9FD1C3A}</a:tableStyleId>
              </a:tblPr>
              <a:tblGrid>
                <a:gridCol w="2594186"/>
                <a:gridCol w="288032"/>
                <a:gridCol w="5904656"/>
              </a:tblGrid>
              <a:tr h="0">
                <a:tc>
                  <a:txBody>
                    <a:bodyPr/>
                    <a:lstStyle/>
                    <a:p>
                      <a:pPr algn="ctr">
                        <a:spcAft>
                          <a:spcPts val="0"/>
                        </a:spcAft>
                      </a:pPr>
                      <a:r>
                        <a:rPr lang="en-US" sz="2600" b="1" dirty="0" smtClean="0">
                          <a:latin typeface="Arial" pitchFamily="34" charset="0"/>
                          <a:cs typeface="Arial" pitchFamily="34" charset="0"/>
                        </a:rPr>
                        <a:t>O</a:t>
                      </a:r>
                      <a:r>
                        <a:rPr lang="ru-RU" sz="2600" b="1" baseline="-25000" dirty="0" smtClean="0">
                          <a:latin typeface="Arial" pitchFamily="34" charset="0"/>
                          <a:cs typeface="Arial" pitchFamily="34" charset="0"/>
                        </a:rPr>
                        <a:t>2</a:t>
                      </a:r>
                      <a:r>
                        <a:rPr lang="ru-RU" sz="2600" b="1" baseline="30000" dirty="0" smtClean="0">
                          <a:latin typeface="Arial" pitchFamily="34" charset="0"/>
                          <a:cs typeface="Arial" pitchFamily="34" charset="0"/>
                        </a:rPr>
                        <a:t>0</a:t>
                      </a:r>
                      <a:r>
                        <a:rPr lang="ru-RU" sz="2600" b="1" baseline="-25000" dirty="0" smtClean="0">
                          <a:latin typeface="Arial" pitchFamily="34" charset="0"/>
                          <a:cs typeface="Arial" pitchFamily="34" charset="0"/>
                        </a:rPr>
                        <a:t> </a:t>
                      </a:r>
                      <a:r>
                        <a:rPr lang="ru-RU" sz="2600" b="1" dirty="0" smtClean="0">
                          <a:effectLst/>
                        </a:rPr>
                        <a:t>+ 4ē </a:t>
                      </a:r>
                      <a:r>
                        <a:rPr lang="ru-RU" sz="2600" b="1" dirty="0">
                          <a:effectLst/>
                        </a:rPr>
                        <a:t>= </a:t>
                      </a:r>
                      <a:r>
                        <a:rPr lang="ru-RU" sz="2600" b="1" dirty="0" smtClean="0">
                          <a:effectLst/>
                        </a:rPr>
                        <a:t>2</a:t>
                      </a:r>
                      <a:r>
                        <a:rPr lang="en-US" sz="2600" b="1" dirty="0" smtClean="0">
                          <a:latin typeface="Arial" pitchFamily="34" charset="0"/>
                          <a:cs typeface="Arial" pitchFamily="34" charset="0"/>
                        </a:rPr>
                        <a:t>O</a:t>
                      </a:r>
                      <a:r>
                        <a:rPr lang="ru-RU" sz="2600" b="1" baseline="30000" dirty="0" smtClean="0">
                          <a:latin typeface="Arial" pitchFamily="34" charset="0"/>
                          <a:cs typeface="Arial" pitchFamily="34" charset="0"/>
                        </a:rPr>
                        <a:t> –2</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rPr>
                        <a:t>5</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a:effectLst/>
                        </a:rPr>
                        <a:t>восстановление, </a:t>
                      </a:r>
                      <a:r>
                        <a:rPr lang="en-US" sz="2600" b="1" dirty="0" smtClean="0">
                          <a:latin typeface="Arial" pitchFamily="34" charset="0"/>
                          <a:cs typeface="Arial" pitchFamily="34" charset="0"/>
                        </a:rPr>
                        <a:t>O</a:t>
                      </a:r>
                      <a:r>
                        <a:rPr lang="ru-RU" sz="2600" b="1" baseline="-25000" dirty="0" smtClean="0">
                          <a:latin typeface="Arial" pitchFamily="34" charset="0"/>
                          <a:cs typeface="Arial" pitchFamily="34" charset="0"/>
                        </a:rPr>
                        <a:t>2</a:t>
                      </a:r>
                      <a:r>
                        <a:rPr lang="ru-RU" sz="2600" b="1" baseline="30000" dirty="0" smtClean="0">
                          <a:latin typeface="Arial" pitchFamily="34" charset="0"/>
                          <a:cs typeface="Arial" pitchFamily="34" charset="0"/>
                        </a:rPr>
                        <a:t>0</a:t>
                      </a:r>
                      <a:r>
                        <a:rPr lang="ru-RU" sz="2600" b="1" baseline="30000" dirty="0" smtClean="0">
                          <a:effectLst/>
                        </a:rPr>
                        <a:t> </a:t>
                      </a:r>
                      <a:r>
                        <a:rPr lang="ru-RU" sz="2600" b="1" dirty="0">
                          <a:effectLst/>
                        </a:rPr>
                        <a:t>– окислитель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tr>
              <a:tr h="0">
                <a:tc>
                  <a:txBody>
                    <a:bodyPr/>
                    <a:lstStyle/>
                    <a:p>
                      <a:pPr algn="ctr">
                        <a:spcAft>
                          <a:spcPts val="0"/>
                        </a:spcAft>
                      </a:pPr>
                      <a:r>
                        <a:rPr lang="en-US" sz="2600" b="1" dirty="0" smtClean="0">
                          <a:effectLst/>
                        </a:rPr>
                        <a:t>N </a:t>
                      </a:r>
                      <a:r>
                        <a:rPr lang="en-US" sz="2600" b="1" baseline="30000" dirty="0">
                          <a:effectLst/>
                        </a:rPr>
                        <a:t>–3 </a:t>
                      </a:r>
                      <a:r>
                        <a:rPr lang="ru-RU" sz="2600" b="1" dirty="0">
                          <a:effectLst/>
                        </a:rPr>
                        <a:t>– </a:t>
                      </a:r>
                      <a:r>
                        <a:rPr lang="ru-RU" sz="2600" b="1" dirty="0" smtClean="0">
                          <a:effectLst/>
                        </a:rPr>
                        <a:t>5ē </a:t>
                      </a:r>
                      <a:r>
                        <a:rPr lang="ru-RU" sz="2600" b="1" dirty="0">
                          <a:effectLst/>
                        </a:rPr>
                        <a:t>= </a:t>
                      </a:r>
                      <a:r>
                        <a:rPr lang="en-US" sz="2600" b="1" dirty="0" smtClean="0">
                          <a:effectLst/>
                        </a:rPr>
                        <a:t>N</a:t>
                      </a:r>
                      <a:r>
                        <a:rPr lang="ru-RU" sz="2600" b="1" baseline="30000" dirty="0" smtClean="0">
                          <a:effectLst/>
                        </a:rPr>
                        <a:t>+2</a:t>
                      </a:r>
                      <a:r>
                        <a:rPr lang="en-US" sz="2600" b="1" baseline="30000" dirty="0" smtClean="0">
                          <a:effectLst/>
                        </a:rPr>
                        <a:t> </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rPr>
                        <a:t>4</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a:effectLst/>
                        </a:rPr>
                        <a:t>окисление, </a:t>
                      </a:r>
                      <a:r>
                        <a:rPr lang="en-US" sz="2600" b="1" dirty="0" smtClean="0">
                          <a:effectLst/>
                        </a:rPr>
                        <a:t>N </a:t>
                      </a:r>
                      <a:r>
                        <a:rPr lang="en-US" sz="2600" b="1" baseline="30000" dirty="0">
                          <a:effectLst/>
                        </a:rPr>
                        <a:t>– 3  </a:t>
                      </a:r>
                      <a:r>
                        <a:rPr lang="ru-RU" sz="2600" b="1" dirty="0">
                          <a:effectLst/>
                        </a:rPr>
                        <a:t>– восстановитель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198526745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79512" y="388982"/>
            <a:ext cx="8786874" cy="2661241"/>
          </a:xfrm>
          <a:prstGeom prst="rect">
            <a:avLst/>
          </a:prstGeom>
        </p:spPr>
        <p:txBody>
          <a:bodyPr wrap="square">
            <a:spAutoFit/>
          </a:bodyPr>
          <a:lstStyle/>
          <a:p>
            <a:pPr lvl="0" indent="449263" algn="just" eaLnBrk="0" fontAlgn="base" hangingPunct="0">
              <a:lnSpc>
                <a:spcPct val="80000"/>
              </a:lnSpc>
              <a:spcBef>
                <a:spcPct val="0"/>
              </a:spcBef>
              <a:spcAft>
                <a:spcPct val="0"/>
              </a:spcAft>
            </a:pPr>
            <a:r>
              <a:rPr lang="ru-RU" sz="2800" b="1" dirty="0" smtClean="0">
                <a:latin typeface="Arial" pitchFamily="34" charset="0"/>
                <a:ea typeface="Times New Roman" pitchFamily="18" charset="0"/>
                <a:cs typeface="Arial" pitchFamily="34" charset="0"/>
              </a:rPr>
              <a:t>б) </a:t>
            </a:r>
            <a:r>
              <a:rPr lang="ru-RU" sz="2800" b="1" u="sng"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внутри</a:t>
            </a: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молекулярные</a:t>
            </a:r>
            <a:r>
              <a:rPr lang="ru-RU" sz="2800" b="1" dirty="0" smtClean="0">
                <a:latin typeface="Arial" pitchFamily="34" charset="0"/>
                <a:ea typeface="Times New Roman" pitchFamily="18" charset="0"/>
                <a:cs typeface="Arial" pitchFamily="34" charset="0"/>
              </a:rPr>
              <a:t> реакции, в которых в одном и том же веществе атомы одного элемента являются окислителями, а атомы другого – восстановителями</a:t>
            </a:r>
          </a:p>
          <a:p>
            <a:pPr algn="ctr" eaLnBrk="0" fontAlgn="base" hangingPunct="0">
              <a:lnSpc>
                <a:spcPct val="80000"/>
              </a:lnSpc>
              <a:spcBef>
                <a:spcPct val="0"/>
              </a:spcBef>
              <a:spcAft>
                <a:spcPct val="0"/>
              </a:spcAft>
            </a:pPr>
            <a:r>
              <a:rPr lang="en-US" sz="2800" b="1" dirty="0" smtClean="0">
                <a:latin typeface="Arial" pitchFamily="34" charset="0"/>
                <a:cs typeface="Arial" pitchFamily="34" charset="0"/>
              </a:rPr>
              <a:t>2K</a:t>
            </a:r>
            <a:r>
              <a:rPr lang="ru-RU" sz="2800" b="1" baseline="30000" dirty="0" smtClean="0">
                <a:latin typeface="Arial" pitchFamily="34" charset="0"/>
                <a:cs typeface="Arial" pitchFamily="34" charset="0"/>
              </a:rPr>
              <a:t>+</a:t>
            </a:r>
            <a:r>
              <a:rPr lang="en-US" sz="2800" b="1" dirty="0" err="1" smtClean="0">
                <a:latin typeface="Arial" pitchFamily="34" charset="0"/>
                <a:cs typeface="Arial" pitchFamily="34" charset="0"/>
              </a:rPr>
              <a:t>Cl</a:t>
            </a:r>
            <a:r>
              <a:rPr lang="ru-RU" sz="2800" b="1" baseline="30000" dirty="0" smtClean="0">
                <a:latin typeface="Arial" pitchFamily="34" charset="0"/>
                <a:cs typeface="Arial" pitchFamily="34" charset="0"/>
              </a:rPr>
              <a:t>+5</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r>
              <a:rPr lang="en-US" sz="2800" b="1" baseline="-25000" dirty="0" smtClean="0">
                <a:latin typeface="Arial" pitchFamily="34" charset="0"/>
                <a:cs typeface="Arial" pitchFamily="34" charset="0"/>
              </a:rPr>
              <a:t>3 </a:t>
            </a:r>
            <a:r>
              <a:rPr lang="en-US" sz="2800" b="1" dirty="0" smtClean="0">
                <a:latin typeface="Arial" pitchFamily="34" charset="0"/>
                <a:cs typeface="Arial" pitchFamily="34" charset="0"/>
              </a:rPr>
              <a:t>→ 2K</a:t>
            </a:r>
            <a:r>
              <a:rPr lang="ru-RU" sz="2800" b="1" baseline="30000" dirty="0" smtClean="0">
                <a:latin typeface="Arial" pitchFamily="34" charset="0"/>
                <a:cs typeface="Arial" pitchFamily="34" charset="0"/>
              </a:rPr>
              <a:t>+</a:t>
            </a:r>
            <a:r>
              <a:rPr lang="en-US" sz="2800" b="1" dirty="0" err="1" smtClean="0">
                <a:latin typeface="Arial" pitchFamily="34" charset="0"/>
                <a:cs typeface="Arial" pitchFamily="34" charset="0"/>
              </a:rPr>
              <a:t>Cl</a:t>
            </a:r>
            <a:r>
              <a:rPr lang="ru-RU" sz="2800" b="1" baseline="30000" dirty="0">
                <a:latin typeface="Arial" pitchFamily="34" charset="0"/>
                <a:cs typeface="Arial" pitchFamily="34" charset="0"/>
              </a:rPr>
              <a:t> </a:t>
            </a:r>
            <a:r>
              <a:rPr lang="ru-RU" sz="2800" b="1" baseline="30000" dirty="0" smtClean="0">
                <a:latin typeface="Arial" pitchFamily="34" charset="0"/>
                <a:cs typeface="Arial" pitchFamily="34" charset="0"/>
              </a:rPr>
              <a:t>–</a:t>
            </a:r>
            <a:r>
              <a:rPr lang="en-US" sz="2800" b="1" dirty="0" smtClean="0">
                <a:latin typeface="Arial" pitchFamily="34" charset="0"/>
                <a:cs typeface="Arial" pitchFamily="34" charset="0"/>
              </a:rPr>
              <a:t> + 3O</a:t>
            </a:r>
            <a:r>
              <a:rPr lang="ru-RU" sz="2800" b="1" baseline="30000" dirty="0" smtClean="0">
                <a:latin typeface="Arial" pitchFamily="34" charset="0"/>
                <a:cs typeface="Arial" pitchFamily="34" charset="0"/>
              </a:rPr>
              <a:t>0</a:t>
            </a:r>
            <a:r>
              <a:rPr lang="en-US" sz="2800" b="1" baseline="-25000" dirty="0" smtClean="0">
                <a:latin typeface="Arial" pitchFamily="34" charset="0"/>
                <a:cs typeface="Arial" pitchFamily="34" charset="0"/>
              </a:rPr>
              <a:t>2</a:t>
            </a:r>
            <a:endParaRPr lang="ru-RU" sz="2800" b="1" baseline="-25000" dirty="0" smtClean="0">
              <a:latin typeface="Arial" pitchFamily="34" charset="0"/>
              <a:cs typeface="Arial" pitchFamily="34" charset="0"/>
            </a:endParaRPr>
          </a:p>
          <a:p>
            <a:pPr lvl="0" eaLnBrk="0" fontAlgn="base" hangingPunct="0">
              <a:lnSpc>
                <a:spcPct val="80000"/>
              </a:lnSpc>
              <a:spcBef>
                <a:spcPct val="0"/>
              </a:spcBef>
              <a:spcAft>
                <a:spcPct val="0"/>
              </a:spcAft>
            </a:pPr>
            <a:endParaRPr lang="ru-RU" sz="2500" b="1" dirty="0" smtClean="0">
              <a:solidFill>
                <a:srgbClr val="1D6F1D"/>
              </a:solidFill>
              <a:effectLst>
                <a:outerShdw blurRad="38100" dist="38100" dir="2700000" algn="tl">
                  <a:srgbClr val="000000">
                    <a:alpha val="43137"/>
                  </a:srgbClr>
                </a:outerShdw>
              </a:effectLst>
              <a:latin typeface="Arial" pitchFamily="34" charset="0"/>
              <a:cs typeface="Arial" pitchFamily="34" charset="0"/>
            </a:endParaRPr>
          </a:p>
          <a:p>
            <a:pPr lvl="0" eaLnBrk="0" fontAlgn="base" hangingPunct="0">
              <a:lnSpc>
                <a:spcPct val="80000"/>
              </a:lnSpc>
              <a:spcBef>
                <a:spcPct val="0"/>
              </a:spcBef>
              <a:spcAft>
                <a:spcPct val="0"/>
              </a:spcAft>
            </a:pPr>
            <a:r>
              <a:rPr lang="ru-RU" sz="2500" b="1" dirty="0" smtClean="0">
                <a:solidFill>
                  <a:srgbClr val="1D6F1D"/>
                </a:solidFill>
                <a:effectLst>
                  <a:outerShdw blurRad="38100" dist="38100" dir="2700000" algn="tl">
                    <a:srgbClr val="000000">
                      <a:alpha val="43137"/>
                    </a:srgbClr>
                  </a:outerShdw>
                </a:effectLst>
                <a:latin typeface="Arial" pitchFamily="34" charset="0"/>
                <a:cs typeface="Arial" pitchFamily="34" charset="0"/>
              </a:rPr>
              <a:t>восстановитель</a:t>
            </a:r>
            <a:r>
              <a:rPr lang="ru-RU" sz="2500" b="1" dirty="0" smtClean="0">
                <a:latin typeface="Arial" pitchFamily="34" charset="0"/>
                <a:cs typeface="Arial" pitchFamily="34" charset="0"/>
              </a:rPr>
              <a:t> </a:t>
            </a:r>
            <a:r>
              <a:rPr lang="ru-RU" sz="25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окислитель</a:t>
            </a:r>
            <a:endParaRPr lang="en-US" sz="2500" b="1" dirty="0" smtClean="0">
              <a:latin typeface="Arial" pitchFamily="34" charset="0"/>
              <a:cs typeface="Arial" pitchFamily="34" charset="0"/>
            </a:endParaRPr>
          </a:p>
          <a:p>
            <a:pPr eaLnBrk="0" fontAlgn="base" hangingPunct="0">
              <a:lnSpc>
                <a:spcPct val="80000"/>
              </a:lnSpc>
              <a:spcBef>
                <a:spcPct val="0"/>
              </a:spcBef>
              <a:spcAft>
                <a:spcPct val="0"/>
              </a:spcAft>
            </a:pPr>
            <a:endParaRPr lang="en-US" sz="2800" b="1" baseline="-25000" dirty="0" smtClean="0">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13" name="Таблица 12"/>
          <p:cNvGraphicFramePr>
            <a:graphicFrameLocks noGrp="1"/>
          </p:cNvGraphicFramePr>
          <p:nvPr>
            <p:extLst>
              <p:ext uri="{D42A27DB-BD31-4B8C-83A1-F6EECF244321}">
                <p14:modId xmlns:p14="http://schemas.microsoft.com/office/powerpoint/2010/main" val="838174217"/>
              </p:ext>
            </p:extLst>
          </p:nvPr>
        </p:nvGraphicFramePr>
        <p:xfrm>
          <a:off x="107504" y="3079224"/>
          <a:ext cx="8966385" cy="792480"/>
        </p:xfrm>
        <a:graphic>
          <a:graphicData uri="http://schemas.openxmlformats.org/drawingml/2006/table">
            <a:tbl>
              <a:tblPr>
                <a:tableStyleId>{5C22544A-7EE6-4342-B048-85BDC9FD1C3A}</a:tableStyleId>
              </a:tblPr>
              <a:tblGrid>
                <a:gridCol w="2573705"/>
                <a:gridCol w="293916"/>
                <a:gridCol w="293916"/>
                <a:gridCol w="5804848"/>
              </a:tblGrid>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600" b="1" dirty="0" smtClean="0">
                          <a:effectLst/>
                        </a:rPr>
                        <a:t>2</a:t>
                      </a:r>
                      <a:r>
                        <a:rPr lang="en-US" sz="2600" b="1" dirty="0" smtClean="0">
                          <a:latin typeface="Arial" pitchFamily="34" charset="0"/>
                          <a:cs typeface="Arial" pitchFamily="34" charset="0"/>
                        </a:rPr>
                        <a:t>O</a:t>
                      </a:r>
                      <a:r>
                        <a:rPr lang="ru-RU" sz="2600" b="1" baseline="30000" dirty="0" smtClean="0">
                          <a:latin typeface="Arial" pitchFamily="34" charset="0"/>
                          <a:cs typeface="Arial" pitchFamily="34" charset="0"/>
                        </a:rPr>
                        <a:t> –2 </a:t>
                      </a:r>
                      <a:r>
                        <a:rPr lang="ru-RU" sz="2600" b="1" dirty="0" smtClean="0">
                          <a:effectLst/>
                        </a:rPr>
                        <a:t>– 4ē = </a:t>
                      </a:r>
                      <a:r>
                        <a:rPr lang="en-US" sz="2600" b="1" dirty="0" smtClean="0">
                          <a:latin typeface="Arial" pitchFamily="34" charset="0"/>
                          <a:cs typeface="Arial" pitchFamily="34" charset="0"/>
                        </a:rPr>
                        <a:t>O</a:t>
                      </a:r>
                      <a:r>
                        <a:rPr lang="ru-RU" sz="2600" b="1" baseline="-25000" dirty="0" smtClean="0">
                          <a:latin typeface="Arial" pitchFamily="34" charset="0"/>
                          <a:cs typeface="Arial" pitchFamily="34" charset="0"/>
                        </a:rPr>
                        <a:t>2</a:t>
                      </a:r>
                      <a:r>
                        <a:rPr lang="ru-RU" sz="2600" b="1" baseline="30000" dirty="0" smtClean="0">
                          <a:latin typeface="Arial" pitchFamily="34" charset="0"/>
                          <a:cs typeface="Arial" pitchFamily="34" charset="0"/>
                        </a:rPr>
                        <a:t>0</a:t>
                      </a:r>
                      <a:r>
                        <a:rPr lang="ru-RU" sz="2600" b="1" baseline="-25000" dirty="0" smtClean="0">
                          <a:latin typeface="Arial" pitchFamily="34" charset="0"/>
                          <a:cs typeface="Arial" pitchFamily="34" charset="0"/>
                        </a:rPr>
                        <a:t> </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latin typeface="Times New Roman"/>
                          <a:ea typeface="Times New Roman"/>
                        </a:rPr>
                        <a:t>6</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rPr>
                        <a:t>3</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smtClean="0">
                          <a:effectLst/>
                        </a:rPr>
                        <a:t>окисление, </a:t>
                      </a:r>
                      <a:r>
                        <a:rPr lang="en-US" sz="2600" b="1" dirty="0" smtClean="0">
                          <a:latin typeface="Arial" pitchFamily="34" charset="0"/>
                          <a:cs typeface="Arial" pitchFamily="34" charset="0"/>
                        </a:rPr>
                        <a:t>O</a:t>
                      </a:r>
                      <a:r>
                        <a:rPr lang="ru-RU" sz="2600" b="1" baseline="30000" dirty="0" smtClean="0">
                          <a:latin typeface="Arial" pitchFamily="34" charset="0"/>
                          <a:cs typeface="Arial" pitchFamily="34" charset="0"/>
                        </a:rPr>
                        <a:t> –2</a:t>
                      </a:r>
                      <a:r>
                        <a:rPr lang="ru-RU" sz="2600" b="1" baseline="30000" dirty="0" smtClean="0">
                          <a:effectLst/>
                        </a:rPr>
                        <a:t> </a:t>
                      </a:r>
                      <a:r>
                        <a:rPr lang="ru-RU" sz="2600" b="1" dirty="0">
                          <a:effectLst/>
                        </a:rPr>
                        <a:t>– </a:t>
                      </a:r>
                      <a:r>
                        <a:rPr lang="ru-RU" sz="2600" b="1" dirty="0" smtClean="0">
                          <a:effectLst/>
                        </a:rPr>
                        <a:t>восстановитель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tr>
              <a:tr h="0">
                <a:tc>
                  <a:txBody>
                    <a:bodyPr/>
                    <a:lstStyle/>
                    <a:p>
                      <a:pPr algn="ctr">
                        <a:spcAft>
                          <a:spcPts val="0"/>
                        </a:spcAft>
                      </a:pPr>
                      <a:r>
                        <a:rPr lang="en-US" sz="2600" b="1" dirty="0" err="1" smtClean="0">
                          <a:latin typeface="Arial" pitchFamily="34" charset="0"/>
                          <a:cs typeface="Arial" pitchFamily="34" charset="0"/>
                        </a:rPr>
                        <a:t>Cl</a:t>
                      </a:r>
                      <a:r>
                        <a:rPr lang="ru-RU" sz="2600" b="1" baseline="30000" dirty="0" smtClean="0">
                          <a:latin typeface="Arial" pitchFamily="34" charset="0"/>
                          <a:cs typeface="Arial" pitchFamily="34" charset="0"/>
                        </a:rPr>
                        <a:t>+5</a:t>
                      </a:r>
                      <a:r>
                        <a:rPr lang="en-US" sz="2600" b="1" baseline="30000" dirty="0" smtClean="0">
                          <a:effectLst/>
                        </a:rPr>
                        <a:t> </a:t>
                      </a:r>
                      <a:r>
                        <a:rPr lang="ru-RU" sz="2600" b="1" dirty="0" smtClean="0">
                          <a:effectLst/>
                        </a:rPr>
                        <a:t>+ 6ē </a:t>
                      </a:r>
                      <a:r>
                        <a:rPr lang="ru-RU" sz="2600" b="1" dirty="0">
                          <a:effectLst/>
                        </a:rPr>
                        <a:t>= </a:t>
                      </a:r>
                      <a:r>
                        <a:rPr lang="en-US" sz="2600" b="1" dirty="0" err="1" smtClean="0">
                          <a:latin typeface="Arial" pitchFamily="34" charset="0"/>
                          <a:cs typeface="Arial" pitchFamily="34" charset="0"/>
                        </a:rPr>
                        <a:t>Cl</a:t>
                      </a:r>
                      <a:r>
                        <a:rPr lang="ru-RU" sz="2600" b="1" baseline="30000" dirty="0" smtClean="0">
                          <a:latin typeface="Arial" pitchFamily="34" charset="0"/>
                          <a:cs typeface="Arial" pitchFamily="34" charset="0"/>
                        </a:rPr>
                        <a:t> –</a:t>
                      </a:r>
                      <a:r>
                        <a:rPr lang="en-US" sz="2600" b="1" baseline="30000" dirty="0" smtClean="0">
                          <a:effectLst/>
                        </a:rPr>
                        <a:t> </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latin typeface="Times New Roman"/>
                          <a:ea typeface="Times New Roman"/>
                        </a:rPr>
                        <a:t>4</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rPr>
                        <a:t>2</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smtClean="0">
                          <a:effectLst/>
                        </a:rPr>
                        <a:t>восстановление, </a:t>
                      </a:r>
                      <a:r>
                        <a:rPr lang="en-US" sz="2600" b="1" dirty="0" err="1" smtClean="0">
                          <a:latin typeface="Arial" pitchFamily="34" charset="0"/>
                          <a:cs typeface="Arial" pitchFamily="34" charset="0"/>
                        </a:rPr>
                        <a:t>Cl</a:t>
                      </a:r>
                      <a:r>
                        <a:rPr lang="ru-RU" sz="2600" b="1" baseline="30000" dirty="0" smtClean="0">
                          <a:latin typeface="Arial" pitchFamily="34" charset="0"/>
                          <a:cs typeface="Arial" pitchFamily="34" charset="0"/>
                        </a:rPr>
                        <a:t>+5</a:t>
                      </a:r>
                      <a:r>
                        <a:rPr lang="en-US" sz="2600" b="1" baseline="30000" dirty="0" smtClean="0">
                          <a:effectLst/>
                        </a:rPr>
                        <a:t> </a:t>
                      </a:r>
                      <a:r>
                        <a:rPr lang="ru-RU" sz="2600" b="1" dirty="0" smtClean="0">
                          <a:effectLst/>
                        </a:rPr>
                        <a:t>–окислитель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tr>
            </a:tbl>
          </a:graphicData>
        </a:graphic>
      </p:graphicFrame>
      <p:cxnSp>
        <p:nvCxnSpPr>
          <p:cNvPr id="14" name="Прямая со стрелкой 13"/>
          <p:cNvCxnSpPr/>
          <p:nvPr/>
        </p:nvCxnSpPr>
        <p:spPr>
          <a:xfrm flipH="1">
            <a:off x="2555776" y="2060848"/>
            <a:ext cx="288032" cy="360040"/>
          </a:xfrm>
          <a:prstGeom prst="straightConnector1">
            <a:avLst/>
          </a:prstGeom>
          <a:ln w="57150">
            <a:solidFill>
              <a:srgbClr val="4B583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3635896" y="2077604"/>
            <a:ext cx="504056" cy="343284"/>
          </a:xfrm>
          <a:prstGeom prst="straightConnector1">
            <a:avLst/>
          </a:prstGeom>
          <a:ln w="57150">
            <a:solidFill>
              <a:srgbClr val="00206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75520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rId2" action="ppaction://hlinksldjump"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1" y="2339471"/>
            <a:ext cx="2944812" cy="1201098"/>
          </a:xfrm>
          <a:prstGeom prst="rect">
            <a:avLst/>
          </a:prstGeom>
          <a:noFill/>
          <a:ln w="9525">
            <a:noFill/>
            <a:miter lim="800000"/>
            <a:headEnd/>
            <a:tailEnd/>
          </a:ln>
        </p:spPr>
        <p:txBody>
          <a:bodyPr wrap="square">
            <a:spAutoFit/>
          </a:bodyPr>
          <a:lstStyle/>
          <a:p>
            <a:pPr algn="ctr" fontAlgn="auto">
              <a:lnSpc>
                <a:spcPct val="75000"/>
              </a:lnSpc>
              <a:spcBef>
                <a:spcPts val="0"/>
              </a:spcBef>
              <a:spcAft>
                <a:spcPts val="0"/>
              </a:spcAft>
              <a:defRPr/>
            </a:pPr>
            <a:r>
              <a:rPr lang="ru-RU" sz="2400" b="1" u="sng" dirty="0" smtClean="0">
                <a:solidFill>
                  <a:srgbClr val="C00000"/>
                </a:solidFill>
                <a:latin typeface="Arial" pitchFamily="34" charset="0"/>
                <a:cs typeface="Arial" pitchFamily="34" charset="0"/>
              </a:rPr>
              <a:t>Справочная таблица</a:t>
            </a:r>
          </a:p>
          <a:p>
            <a:pPr algn="ctr" fontAlgn="auto">
              <a:lnSpc>
                <a:spcPct val="75000"/>
              </a:lnSpc>
              <a:spcBef>
                <a:spcPts val="0"/>
              </a:spcBef>
              <a:spcAft>
                <a:spcPts val="0"/>
              </a:spcAft>
              <a:defRPr/>
            </a:pPr>
            <a:r>
              <a:rPr lang="ru-RU" sz="2400" b="1" u="sng" dirty="0" smtClean="0">
                <a:solidFill>
                  <a:srgbClr val="C00000"/>
                </a:solidFill>
                <a:latin typeface="Arial" pitchFamily="34" charset="0"/>
                <a:cs typeface="Arial" pitchFamily="34" charset="0"/>
              </a:rPr>
              <a:t>Вернемся к опыту 2</a:t>
            </a:r>
            <a:endParaRPr lang="ru-RU" sz="2400"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79512" y="380154"/>
            <a:ext cx="8786874" cy="3120854"/>
          </a:xfrm>
          <a:prstGeom prst="rect">
            <a:avLst/>
          </a:prstGeom>
          <a:ln>
            <a:solidFill>
              <a:srgbClr val="002060"/>
            </a:solidFill>
          </a:ln>
        </p:spPr>
        <p:txBody>
          <a:bodyPr wrap="square">
            <a:spAutoFit/>
          </a:bodyPr>
          <a:lstStyle/>
          <a:p>
            <a:pPr indent="449263" algn="just" eaLnBrk="0" fontAlgn="base" hangingPunct="0">
              <a:lnSpc>
                <a:spcPct val="80000"/>
              </a:lnSpc>
              <a:spcBef>
                <a:spcPct val="0"/>
              </a:spcBef>
              <a:spcAft>
                <a:spcPct val="0"/>
              </a:spcAft>
            </a:pPr>
            <a:r>
              <a:rPr lang="ru-RU" sz="2800" b="1" dirty="0" smtClean="0">
                <a:latin typeface="Arial" pitchFamily="34" charset="0"/>
                <a:ea typeface="Times New Roman" pitchFamily="18" charset="0"/>
                <a:cs typeface="Arial" pitchFamily="34" charset="0"/>
              </a:rPr>
              <a:t>в) реакции </a:t>
            </a:r>
            <a:r>
              <a:rPr lang="ru-RU" sz="2800" b="1" dirty="0" err="1"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диспропорционирования</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или </a:t>
            </a: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самоокисления-самовосстановления</a:t>
            </a:r>
            <a:r>
              <a:rPr lang="ru-RU" sz="2800" b="1" dirty="0" smtClean="0">
                <a:latin typeface="Arial" pitchFamily="34" charset="0"/>
                <a:ea typeface="Times New Roman" pitchFamily="18" charset="0"/>
                <a:cs typeface="Arial" pitchFamily="34" charset="0"/>
              </a:rPr>
              <a:t>,</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в которых в одном и том же веществе часть атомов одного и того же элемента являются окислителями, а другая часть – восстановителями</a:t>
            </a:r>
          </a:p>
          <a:p>
            <a:pPr lvl="0" algn="ctr" eaLnBrk="0" fontAlgn="base" hangingPunct="0">
              <a:lnSpc>
                <a:spcPct val="80000"/>
              </a:lnSpc>
              <a:spcBef>
                <a:spcPct val="0"/>
              </a:spcBef>
              <a:spcAft>
                <a:spcPct val="0"/>
              </a:spcAft>
            </a:pPr>
            <a:r>
              <a:rPr lang="ru-RU" sz="2800" b="1" dirty="0" smtClean="0">
                <a:latin typeface="Arial" pitchFamily="34" charset="0"/>
                <a:cs typeface="Arial" pitchFamily="34" charset="0"/>
              </a:rPr>
              <a:t>3</a:t>
            </a:r>
            <a:r>
              <a:rPr lang="en-US" sz="2800" b="1" dirty="0" smtClean="0">
                <a:latin typeface="Arial" pitchFamily="34" charset="0"/>
                <a:cs typeface="Arial" pitchFamily="34" charset="0"/>
              </a:rPr>
              <a:t>H</a:t>
            </a:r>
            <a:r>
              <a:rPr lang="ru-RU" sz="2800" b="1" baseline="30000" dirty="0"/>
              <a:t>+</a:t>
            </a:r>
            <a:r>
              <a:rPr lang="en-US" sz="2800" b="1" dirty="0" smtClean="0">
                <a:latin typeface="Arial" pitchFamily="34" charset="0"/>
                <a:cs typeface="Arial" pitchFamily="34" charset="0"/>
              </a:rPr>
              <a:t>N</a:t>
            </a:r>
            <a:r>
              <a:rPr lang="ru-RU" sz="2800" b="1" baseline="30000" dirty="0" smtClean="0"/>
              <a:t>+3</a:t>
            </a:r>
            <a:r>
              <a:rPr lang="en-US" sz="2800" b="1" dirty="0" smtClean="0">
                <a:latin typeface="Arial" pitchFamily="34" charset="0"/>
                <a:cs typeface="Arial" pitchFamily="34" charset="0"/>
              </a:rPr>
              <a:t>O</a:t>
            </a:r>
            <a:r>
              <a:rPr lang="ru-RU" sz="2800" b="1" baseline="30000" dirty="0">
                <a:latin typeface="Arial" pitchFamily="34" charset="0"/>
                <a:cs typeface="Arial" pitchFamily="34" charset="0"/>
              </a:rPr>
              <a:t>–2</a:t>
            </a:r>
            <a:r>
              <a:rPr lang="en-US" sz="2800" b="1" baseline="-25000" dirty="0" smtClean="0">
                <a:latin typeface="Arial" pitchFamily="34" charset="0"/>
                <a:cs typeface="Arial" pitchFamily="34" charset="0"/>
              </a:rPr>
              <a:t>2 </a:t>
            </a:r>
            <a:r>
              <a:rPr lang="en-US" sz="2800" b="1" dirty="0" smtClean="0">
                <a:latin typeface="Arial" pitchFamily="34" charset="0"/>
                <a:cs typeface="Arial" pitchFamily="34" charset="0"/>
              </a:rPr>
              <a:t>→ H</a:t>
            </a:r>
            <a:r>
              <a:rPr lang="ru-RU" sz="2800" b="1" baseline="30000" dirty="0"/>
              <a:t>+</a:t>
            </a:r>
            <a:r>
              <a:rPr lang="en-US" sz="2800" b="1" dirty="0" smtClean="0">
                <a:latin typeface="Arial" pitchFamily="34" charset="0"/>
                <a:cs typeface="Arial" pitchFamily="34" charset="0"/>
              </a:rPr>
              <a:t>N</a:t>
            </a:r>
            <a:r>
              <a:rPr lang="ru-RU" sz="2800" b="1" baseline="30000" dirty="0" smtClean="0"/>
              <a:t>+5</a:t>
            </a:r>
            <a:r>
              <a:rPr lang="en-US" sz="2800" b="1" dirty="0" smtClean="0">
                <a:latin typeface="Arial" pitchFamily="34" charset="0"/>
                <a:cs typeface="Arial" pitchFamily="34" charset="0"/>
              </a:rPr>
              <a:t>O</a:t>
            </a:r>
            <a:r>
              <a:rPr lang="ru-RU" sz="2800" b="1" baseline="30000" dirty="0">
                <a:latin typeface="Arial" pitchFamily="34" charset="0"/>
                <a:cs typeface="Arial" pitchFamily="34" charset="0"/>
              </a:rPr>
              <a:t>–2</a:t>
            </a:r>
            <a:r>
              <a:rPr lang="en-US" sz="2800" b="1" baseline="-25000" dirty="0" smtClean="0">
                <a:latin typeface="Arial" pitchFamily="34" charset="0"/>
                <a:cs typeface="Arial" pitchFamily="34" charset="0"/>
              </a:rPr>
              <a:t>3</a:t>
            </a:r>
            <a:r>
              <a:rPr lang="en-US" sz="2800" b="1" dirty="0" smtClean="0">
                <a:latin typeface="Arial" pitchFamily="34" charset="0"/>
                <a:cs typeface="Arial" pitchFamily="34" charset="0"/>
              </a:rPr>
              <a:t> + 2N</a:t>
            </a:r>
            <a:r>
              <a:rPr lang="ru-RU" sz="2800" b="1" baseline="30000" dirty="0" smtClean="0"/>
              <a:t>+2</a:t>
            </a:r>
            <a:r>
              <a:rPr lang="en-US" sz="2800" b="1" dirty="0" smtClean="0">
                <a:latin typeface="Arial" pitchFamily="34" charset="0"/>
                <a:cs typeface="Arial" pitchFamily="34" charset="0"/>
              </a:rPr>
              <a:t>O</a:t>
            </a:r>
            <a:r>
              <a:rPr lang="ru-RU" sz="2800" b="1" baseline="30000" dirty="0">
                <a:latin typeface="Arial" pitchFamily="34" charset="0"/>
                <a:cs typeface="Arial" pitchFamily="34" charset="0"/>
              </a:rPr>
              <a:t>–2</a:t>
            </a:r>
            <a:r>
              <a:rPr lang="en-US" sz="2800" b="1" dirty="0" smtClean="0">
                <a:latin typeface="Arial" pitchFamily="34" charset="0"/>
                <a:cs typeface="Arial" pitchFamily="34" charset="0"/>
              </a:rPr>
              <a:t> + H</a:t>
            </a:r>
            <a:r>
              <a:rPr lang="ru-RU" sz="2800" b="1" baseline="30000" dirty="0"/>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p>
          <a:p>
            <a:pPr lvl="0" eaLnBrk="0" fontAlgn="base" hangingPunct="0">
              <a:lnSpc>
                <a:spcPct val="80000"/>
              </a:lnSpc>
              <a:spcBef>
                <a:spcPct val="0"/>
              </a:spcBef>
              <a:spcAft>
                <a:spcPct val="0"/>
              </a:spcAft>
            </a:pPr>
            <a:endParaRPr lang="ru-RU" sz="2500" b="1" dirty="0" smtClean="0">
              <a:solidFill>
                <a:srgbClr val="1D6F1D"/>
              </a:solidFill>
              <a:effectLst>
                <a:outerShdw blurRad="38100" dist="38100" dir="2700000" algn="tl">
                  <a:srgbClr val="000000">
                    <a:alpha val="43137"/>
                  </a:srgbClr>
                </a:outerShdw>
              </a:effectLst>
              <a:latin typeface="Arial" pitchFamily="34" charset="0"/>
              <a:cs typeface="Arial" pitchFamily="34" charset="0"/>
            </a:endParaRPr>
          </a:p>
          <a:p>
            <a:pPr lvl="0" eaLnBrk="0" fontAlgn="base" hangingPunct="0">
              <a:lnSpc>
                <a:spcPct val="80000"/>
              </a:lnSpc>
              <a:spcBef>
                <a:spcPct val="0"/>
              </a:spcBef>
              <a:spcAft>
                <a:spcPct val="0"/>
              </a:spcAft>
            </a:pPr>
            <a:r>
              <a:rPr lang="ru-RU" sz="2500" b="1" dirty="0" smtClean="0">
                <a:solidFill>
                  <a:srgbClr val="1D6F1D"/>
                </a:solidFill>
                <a:effectLst>
                  <a:outerShdw blurRad="38100" dist="38100" dir="2700000" algn="tl">
                    <a:srgbClr val="000000">
                      <a:alpha val="43137"/>
                    </a:srgbClr>
                  </a:outerShdw>
                </a:effectLst>
                <a:latin typeface="Arial" pitchFamily="34" charset="0"/>
                <a:cs typeface="Arial" pitchFamily="34" charset="0"/>
              </a:rPr>
              <a:t>восстановитель</a:t>
            </a:r>
            <a:r>
              <a:rPr lang="ru-RU" sz="2500" b="1" dirty="0" smtClean="0">
                <a:latin typeface="Arial" pitchFamily="34" charset="0"/>
                <a:cs typeface="Arial" pitchFamily="34" charset="0"/>
              </a:rPr>
              <a:t> </a:t>
            </a:r>
            <a:r>
              <a:rPr lang="ru-RU" sz="2500" b="1" dirty="0">
                <a:solidFill>
                  <a:srgbClr val="002060"/>
                </a:solidFill>
                <a:effectLst>
                  <a:outerShdw blurRad="38100" dist="38100" dir="2700000" algn="tl">
                    <a:srgbClr val="000000">
                      <a:alpha val="43137"/>
                    </a:srgbClr>
                  </a:outerShdw>
                </a:effectLst>
                <a:latin typeface="Arial" pitchFamily="34" charset="0"/>
                <a:cs typeface="Arial" pitchFamily="34" charset="0"/>
              </a:rPr>
              <a:t>окислитель</a:t>
            </a:r>
            <a:endParaRPr lang="en-US" sz="2500" b="1" dirty="0" smtClean="0">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13" name="Таблица 12"/>
          <p:cNvGraphicFramePr>
            <a:graphicFrameLocks noGrp="1"/>
          </p:cNvGraphicFramePr>
          <p:nvPr>
            <p:extLst>
              <p:ext uri="{D42A27DB-BD31-4B8C-83A1-F6EECF244321}">
                <p14:modId xmlns:p14="http://schemas.microsoft.com/office/powerpoint/2010/main" val="1006958032"/>
              </p:ext>
            </p:extLst>
          </p:nvPr>
        </p:nvGraphicFramePr>
        <p:xfrm>
          <a:off x="393638" y="3861048"/>
          <a:ext cx="8786874" cy="792480"/>
        </p:xfrm>
        <a:graphic>
          <a:graphicData uri="http://schemas.openxmlformats.org/drawingml/2006/table">
            <a:tbl>
              <a:tblPr>
                <a:tableStyleId>{5C22544A-7EE6-4342-B048-85BDC9FD1C3A}</a:tableStyleId>
              </a:tblPr>
              <a:tblGrid>
                <a:gridCol w="2290172"/>
                <a:gridCol w="288032"/>
                <a:gridCol w="6208670"/>
              </a:tblGrid>
              <a:tr h="0">
                <a:tc>
                  <a:txBody>
                    <a:bodyPr/>
                    <a:lstStyle/>
                    <a:p>
                      <a:pPr algn="ctr">
                        <a:spcAft>
                          <a:spcPts val="0"/>
                        </a:spcAft>
                      </a:pPr>
                      <a:r>
                        <a:rPr lang="en-US" sz="2600" b="1" dirty="0" smtClean="0">
                          <a:effectLst/>
                        </a:rPr>
                        <a:t>N</a:t>
                      </a:r>
                      <a:r>
                        <a:rPr lang="ru-RU" sz="2600" b="1" baseline="30000" dirty="0" smtClean="0">
                          <a:effectLst/>
                        </a:rPr>
                        <a:t>+</a:t>
                      </a:r>
                      <a:r>
                        <a:rPr lang="en-US" sz="2600" b="1" baseline="30000" dirty="0" smtClean="0">
                          <a:effectLst/>
                        </a:rPr>
                        <a:t>3</a:t>
                      </a:r>
                      <a:r>
                        <a:rPr lang="ru-RU" sz="2600" b="1" baseline="30000" dirty="0" smtClean="0">
                          <a:latin typeface="Arial" pitchFamily="34" charset="0"/>
                          <a:cs typeface="Arial" pitchFamily="34" charset="0"/>
                        </a:rPr>
                        <a:t>  </a:t>
                      </a:r>
                      <a:r>
                        <a:rPr lang="ru-RU" sz="2600" b="1" dirty="0" smtClean="0">
                          <a:effectLst/>
                        </a:rPr>
                        <a:t>– 2ē = </a:t>
                      </a:r>
                      <a:r>
                        <a:rPr lang="en-US" sz="2600" b="1" dirty="0" smtClean="0">
                          <a:effectLst/>
                        </a:rPr>
                        <a:t>N</a:t>
                      </a:r>
                      <a:r>
                        <a:rPr lang="ru-RU" sz="2600" b="1" baseline="30000" dirty="0" smtClean="0">
                          <a:effectLst/>
                        </a:rPr>
                        <a:t>+5</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rPr>
                        <a:t>1</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smtClean="0">
                          <a:effectLst/>
                        </a:rPr>
                        <a:t>окисление, </a:t>
                      </a:r>
                      <a:r>
                        <a:rPr lang="en-US" sz="2600" b="1" dirty="0" smtClean="0">
                          <a:effectLst/>
                        </a:rPr>
                        <a:t>N</a:t>
                      </a:r>
                      <a:r>
                        <a:rPr lang="ru-RU" sz="2600" b="1" baseline="30000" dirty="0" smtClean="0">
                          <a:effectLst/>
                        </a:rPr>
                        <a:t>+</a:t>
                      </a:r>
                      <a:r>
                        <a:rPr lang="en-US" sz="2600" b="1" baseline="30000" dirty="0" smtClean="0">
                          <a:effectLst/>
                        </a:rPr>
                        <a:t>3</a:t>
                      </a:r>
                      <a:r>
                        <a:rPr lang="ru-RU" sz="2600" b="1" baseline="30000" dirty="0" smtClean="0">
                          <a:effectLst/>
                        </a:rPr>
                        <a:t> </a:t>
                      </a:r>
                      <a:r>
                        <a:rPr lang="ru-RU" sz="2600" b="1" dirty="0" smtClean="0">
                          <a:effectLst/>
                        </a:rPr>
                        <a:t>–  восстановитель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tr>
              <a:tr h="0">
                <a:tc>
                  <a:txBody>
                    <a:bodyPr/>
                    <a:lstStyle/>
                    <a:p>
                      <a:pPr algn="ctr">
                        <a:spcAft>
                          <a:spcPts val="0"/>
                        </a:spcAft>
                      </a:pPr>
                      <a:r>
                        <a:rPr lang="en-US" sz="2600" b="1" dirty="0" smtClean="0">
                          <a:effectLst/>
                        </a:rPr>
                        <a:t>N</a:t>
                      </a:r>
                      <a:r>
                        <a:rPr lang="ru-RU" sz="2600" b="1" baseline="30000" dirty="0" smtClean="0">
                          <a:effectLst/>
                        </a:rPr>
                        <a:t>+</a:t>
                      </a:r>
                      <a:r>
                        <a:rPr lang="en-US" sz="2600" b="1" baseline="30000" dirty="0" smtClean="0">
                          <a:effectLst/>
                        </a:rPr>
                        <a:t>3 </a:t>
                      </a:r>
                      <a:r>
                        <a:rPr lang="ru-RU" sz="2600" b="1" dirty="0" smtClean="0">
                          <a:effectLst/>
                        </a:rPr>
                        <a:t>+ ē </a:t>
                      </a:r>
                      <a:r>
                        <a:rPr lang="ru-RU" sz="2600" b="1" dirty="0">
                          <a:effectLst/>
                        </a:rPr>
                        <a:t>= </a:t>
                      </a:r>
                      <a:r>
                        <a:rPr lang="en-US" sz="2600" b="1" dirty="0" smtClean="0">
                          <a:effectLst/>
                        </a:rPr>
                        <a:t>N</a:t>
                      </a:r>
                      <a:r>
                        <a:rPr lang="ru-RU" sz="2600" b="1" baseline="30000" dirty="0" smtClean="0">
                          <a:effectLst/>
                        </a:rPr>
                        <a:t>+2</a:t>
                      </a:r>
                      <a:r>
                        <a:rPr lang="en-US" sz="2600" b="1" baseline="30000" dirty="0" smtClean="0">
                          <a:effectLst/>
                        </a:rPr>
                        <a:t> </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rPr>
                        <a:t>2</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smtClean="0">
                          <a:effectLst/>
                        </a:rPr>
                        <a:t>восстановление, </a:t>
                      </a:r>
                      <a:r>
                        <a:rPr lang="en-US" sz="2600" b="1" dirty="0" smtClean="0">
                          <a:effectLst/>
                        </a:rPr>
                        <a:t>N</a:t>
                      </a:r>
                      <a:r>
                        <a:rPr lang="ru-RU" sz="2600" b="1" baseline="30000" dirty="0" smtClean="0">
                          <a:effectLst/>
                        </a:rPr>
                        <a:t>+</a:t>
                      </a:r>
                      <a:r>
                        <a:rPr lang="en-US" sz="2600" b="1" baseline="30000" dirty="0" smtClean="0">
                          <a:effectLst/>
                        </a:rPr>
                        <a:t>3  </a:t>
                      </a:r>
                      <a:r>
                        <a:rPr lang="ru-RU" sz="2600" b="1" dirty="0">
                          <a:effectLst/>
                        </a:rPr>
                        <a:t>– </a:t>
                      </a:r>
                      <a:r>
                        <a:rPr lang="ru-RU" sz="2600" b="1" dirty="0" smtClean="0">
                          <a:effectLst/>
                        </a:rPr>
                        <a:t>окислитель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tr>
            </a:tbl>
          </a:graphicData>
        </a:graphic>
      </p:graphicFrame>
      <p:pic>
        <p:nvPicPr>
          <p:cNvPr id="14"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cxnSp>
        <p:nvCxnSpPr>
          <p:cNvPr id="3" name="Прямая со стрелкой 2"/>
          <p:cNvCxnSpPr/>
          <p:nvPr/>
        </p:nvCxnSpPr>
        <p:spPr>
          <a:xfrm flipH="1">
            <a:off x="1403648" y="2780928"/>
            <a:ext cx="288032" cy="360040"/>
          </a:xfrm>
          <a:prstGeom prst="straightConnector1">
            <a:avLst/>
          </a:prstGeom>
          <a:ln w="57150">
            <a:solidFill>
              <a:srgbClr val="4B583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1907704" y="2725676"/>
            <a:ext cx="1440160" cy="343284"/>
          </a:xfrm>
          <a:prstGeom prst="straightConnector1">
            <a:avLst/>
          </a:prstGeom>
          <a:ln w="57150">
            <a:solidFill>
              <a:srgbClr val="00206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45983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Прямоугольник 24"/>
          <p:cNvSpPr/>
          <p:nvPr/>
        </p:nvSpPr>
        <p:spPr>
          <a:xfrm>
            <a:off x="285720" y="71414"/>
            <a:ext cx="8572560" cy="929485"/>
          </a:xfrm>
          <a:prstGeom prst="rect">
            <a:avLst/>
          </a:prstGeom>
        </p:spPr>
        <p:txBody>
          <a:bodyPr wrap="square">
            <a:spAutoFit/>
            <a:scene3d>
              <a:camera prst="orthographicFront"/>
              <a:lightRig rig="threePt" dir="t"/>
            </a:scene3d>
            <a:sp3d extrusionH="57150">
              <a:bevelT w="38100" h="38100" prst="convex"/>
            </a:sp3d>
          </a:bodyPr>
          <a:lstStyle/>
          <a:p>
            <a:pPr lvl="0" algn="ctr" fontAlgn="base">
              <a:lnSpc>
                <a:spcPct val="85000"/>
              </a:lnSpc>
              <a:spcBef>
                <a:spcPct val="0"/>
              </a:spcBef>
              <a:spcAft>
                <a:spcPct val="0"/>
              </a:spcAft>
            </a:pPr>
            <a:r>
              <a:rPr lang="ru-RU" sz="32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Классификация по признаку обратимости</a:t>
            </a:r>
            <a:endParaRPr lang="ru-RU" sz="32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29" name="Прямоугольник 28"/>
          <p:cNvSpPr/>
          <p:nvPr/>
        </p:nvSpPr>
        <p:spPr>
          <a:xfrm>
            <a:off x="107504" y="1217364"/>
            <a:ext cx="8786874" cy="1989006"/>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9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Обратимыми</a:t>
            </a:r>
            <a:r>
              <a:rPr lang="ru-RU" sz="2900" b="1" dirty="0" smtClean="0">
                <a:latin typeface="Arial" pitchFamily="34" charset="0"/>
                <a:ea typeface="Times New Roman" pitchFamily="18" charset="0"/>
                <a:cs typeface="Arial" pitchFamily="34" charset="0"/>
              </a:rPr>
              <a:t> называют процессы, протекающие одновременно при данных условиях в двух взаимно противоположных направлениях.  Таких реакций большинство. </a:t>
            </a:r>
            <a:r>
              <a:rPr lang="ru-RU" sz="2900" b="1" dirty="0" smtClean="0">
                <a:latin typeface="Arial" pitchFamily="34" charset="0"/>
                <a:cs typeface="Arial" pitchFamily="34" charset="0"/>
              </a:rPr>
              <a:t>Например:</a:t>
            </a:r>
            <a:endParaRPr lang="ru-RU" sz="2900" b="1" dirty="0" smtClean="0">
              <a:solidFill>
                <a:srgbClr val="180DA3"/>
              </a:solidFill>
              <a:latin typeface="Arial" pitchFamily="34" charset="0"/>
              <a:cs typeface="Arial" pitchFamily="34" charset="0"/>
            </a:endParaRPr>
          </a:p>
        </p:txBody>
      </p:sp>
      <p:sp>
        <p:nvSpPr>
          <p:cNvPr id="33" name="Управляющая кнопка: далее 3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4" name="Управляющая кнопка: назад 3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5" name="Управляющая кнопка: домой 34">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36" t="43631" r="39695" b="39258"/>
          <a:stretch/>
        </p:blipFill>
        <p:spPr bwMode="auto">
          <a:xfrm>
            <a:off x="2130402" y="3068960"/>
            <a:ext cx="5105894" cy="1175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373161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Прямоугольник 28"/>
          <p:cNvSpPr/>
          <p:nvPr/>
        </p:nvSpPr>
        <p:spPr>
          <a:xfrm>
            <a:off x="107504" y="1056533"/>
            <a:ext cx="8786874" cy="3022366"/>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u="sng"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Электролитическая</a:t>
            </a:r>
            <a:r>
              <a:rPr lang="ru-RU" sz="2800" b="1" u="sng" dirty="0" smtClean="0">
                <a:solidFill>
                  <a:srgbClr val="7030A0"/>
                </a:solidFill>
                <a:latin typeface="Arial" pitchFamily="34" charset="0"/>
                <a:ea typeface="Times New Roman" pitchFamily="18" charset="0"/>
                <a:cs typeface="Arial" pitchFamily="34" charset="0"/>
              </a:rPr>
              <a:t> </a:t>
            </a:r>
            <a:r>
              <a:rPr lang="ru-RU" sz="2800" b="1" u="sng"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диссоциация</a:t>
            </a:r>
            <a:r>
              <a:rPr lang="ru-RU" sz="2800" b="1" u="sng" dirty="0" smtClean="0">
                <a:solidFill>
                  <a:srgbClr val="7030A0"/>
                </a:solidFill>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относится к обратимым процессам, поэтому в растворах электролитов наряду с </a:t>
            </a:r>
            <a:r>
              <a:rPr lang="ru-RU" sz="2800" b="1" u="sng"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распадом</a:t>
            </a:r>
            <a:r>
              <a:rPr lang="ru-RU" sz="2800" b="1" u="sng" dirty="0" smtClean="0">
                <a:solidFill>
                  <a:srgbClr val="3366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a:t>
            </a:r>
            <a:r>
              <a:rPr lang="ru-RU" sz="2800" b="1" u="sng"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диссоциация</a:t>
            </a:r>
            <a:r>
              <a:rPr lang="ru-RU" sz="2800" b="1" u="sng" dirty="0" smtClean="0">
                <a:latin typeface="Arial" pitchFamily="34" charset="0"/>
                <a:ea typeface="Times New Roman" pitchFamily="18" charset="0"/>
                <a:cs typeface="Arial" pitchFamily="34" charset="0"/>
              </a:rPr>
              <a:t>) соединений на ионы</a:t>
            </a:r>
            <a:r>
              <a:rPr lang="ru-RU" sz="2800" b="1" dirty="0" smtClean="0">
                <a:latin typeface="Arial" pitchFamily="34" charset="0"/>
                <a:ea typeface="Times New Roman" pitchFamily="18" charset="0"/>
                <a:cs typeface="Arial" pitchFamily="34" charset="0"/>
              </a:rPr>
              <a:t> –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прямая реакция</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–(обозначают стрелкой, направленной слева направо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имеет место и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обратный процесс</a:t>
            </a:r>
            <a:r>
              <a:rPr lang="ru-RU" sz="2800" b="1" dirty="0" smtClean="0">
                <a:latin typeface="Arial" pitchFamily="34" charset="0"/>
                <a:ea typeface="Times New Roman" pitchFamily="18" charset="0"/>
                <a:cs typeface="Arial" pitchFamily="34" charset="0"/>
              </a:rPr>
              <a:t> – их </a:t>
            </a:r>
            <a:r>
              <a:rPr lang="ru-RU" sz="2800" b="1" u="sng"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соединение</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ассоциация</a:t>
            </a:r>
            <a:r>
              <a:rPr lang="ru-RU" sz="2800" b="1" dirty="0" smtClean="0">
                <a:latin typeface="Arial" pitchFamily="34" charset="0"/>
                <a:ea typeface="Times New Roman" pitchFamily="18" charset="0"/>
                <a:cs typeface="Arial" pitchFamily="34" charset="0"/>
              </a:rPr>
              <a:t>) (обозначают противоположно направленной стрелкой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a:t>
            </a:r>
          </a:p>
        </p:txBody>
      </p:sp>
      <p:sp>
        <p:nvSpPr>
          <p:cNvPr id="33" name="Управляющая кнопка: далее 3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4" name="Управляющая кнопка: назад 3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5" name="Управляющая кнопка: домой 34">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02" t="44493" r="33870" b="34833"/>
          <a:stretch/>
        </p:blipFill>
        <p:spPr bwMode="auto">
          <a:xfrm>
            <a:off x="1531371" y="4078899"/>
            <a:ext cx="6264696" cy="1432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50908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7740352" y="4941168"/>
            <a:ext cx="649287" cy="1295400"/>
          </a:xfrm>
          <a:prstGeom prst="rect">
            <a:avLst/>
          </a:prstGeom>
          <a:noFill/>
          <a:ln w="9525">
            <a:noFill/>
            <a:miter lim="800000"/>
            <a:headEnd/>
            <a:tailEnd/>
          </a:ln>
        </p:spPr>
      </p:pic>
      <p:sp>
        <p:nvSpPr>
          <p:cNvPr id="6" name="Прямоугольник 5"/>
          <p:cNvSpPr/>
          <p:nvPr/>
        </p:nvSpPr>
        <p:spPr>
          <a:xfrm>
            <a:off x="105606" y="295906"/>
            <a:ext cx="8786874" cy="3637150"/>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Необратимыми</a:t>
            </a:r>
            <a:r>
              <a:rPr lang="ru-RU" sz="2700" b="1" dirty="0" smtClean="0">
                <a:latin typeface="Arial" pitchFamily="34" charset="0"/>
                <a:ea typeface="Times New Roman" pitchFamily="18" charset="0"/>
                <a:cs typeface="Arial" pitchFamily="34" charset="0"/>
              </a:rPr>
              <a:t> называют реакции, в ходе которых  хотя бы одно из исходных веществ расходуется полностью. Такие реакции протекают до конца. К ним относятся реакции, которые протекают в растворах с образованием осадка, газа или </a:t>
            </a:r>
            <a:r>
              <a:rPr lang="ru-RU" sz="2700" b="1" dirty="0" err="1" smtClean="0">
                <a:latin typeface="Arial" pitchFamily="34" charset="0"/>
                <a:ea typeface="Times New Roman" pitchFamily="18" charset="0"/>
                <a:cs typeface="Arial" pitchFamily="34" charset="0"/>
              </a:rPr>
              <a:t>малодиссоциирующего</a:t>
            </a:r>
            <a:r>
              <a:rPr lang="ru-RU" sz="2700" b="1" dirty="0" smtClean="0">
                <a:latin typeface="Arial" pitchFamily="34" charset="0"/>
                <a:ea typeface="Times New Roman" pitchFamily="18" charset="0"/>
                <a:cs typeface="Arial" pitchFamily="34" charset="0"/>
              </a:rPr>
              <a:t> вещества. </a:t>
            </a:r>
            <a:r>
              <a:rPr lang="ru-RU" sz="2700" b="1" dirty="0" smtClean="0">
                <a:latin typeface="Arial" pitchFamily="34" charset="0"/>
                <a:cs typeface="Arial" pitchFamily="34" charset="0"/>
              </a:rPr>
              <a:t>Например:     </a:t>
            </a:r>
            <a:endPar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lvl="0" algn="ctr" eaLnBrk="0" fontAlgn="base" hangingPunct="0">
              <a:lnSpc>
                <a:spcPct val="85000"/>
              </a:lnSpc>
              <a:spcBef>
                <a:spcPct val="0"/>
              </a:spcBef>
              <a:spcAft>
                <a:spcPct val="0"/>
              </a:spcAft>
            </a:pPr>
            <a:r>
              <a:rPr lang="en-US"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F</a:t>
            </a:r>
            <a:r>
              <a:rPr lang="ru-RU" sz="2800" b="1" dirty="0" err="1"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еС</a:t>
            </a:r>
            <a:r>
              <a:rPr lang="en-US"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2800" b="1" baseline="-30000"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   3</a:t>
            </a:r>
            <a:r>
              <a:rPr lang="en-US"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K</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ОН   =   </a:t>
            </a:r>
            <a:r>
              <a:rPr lang="en-US"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F</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е(ОН)</a:t>
            </a:r>
            <a:r>
              <a:rPr lang="ru-RU" sz="2800" b="1" baseline="-30000"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+ 3</a:t>
            </a:r>
            <a:r>
              <a:rPr lang="en-US"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K</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lang="en-US"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endParaRPr lang="en-US" sz="2800" b="1" dirty="0" smtClean="0">
              <a:effectLst>
                <a:outerShdw blurRad="38100" dist="38100" dir="2700000" algn="tl">
                  <a:srgbClr val="000000">
                    <a:alpha val="43137"/>
                  </a:srgbClr>
                </a:outerShdw>
              </a:effectLst>
              <a:latin typeface="Arial" pitchFamily="34" charset="0"/>
              <a:cs typeface="Arial" pitchFamily="34" charset="0"/>
            </a:endParaRPr>
          </a:p>
          <a:p>
            <a:pPr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Это могут быть и реакции горения, например:</a:t>
            </a:r>
          </a:p>
          <a:p>
            <a:pPr algn="ctr"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4А</a:t>
            </a:r>
            <a:r>
              <a:rPr lang="en-US" sz="2700" b="1" dirty="0" smtClean="0">
                <a:latin typeface="Arial" pitchFamily="34" charset="0"/>
                <a:ea typeface="Times New Roman" pitchFamily="18" charset="0"/>
                <a:cs typeface="Arial" pitchFamily="34" charset="0"/>
              </a:rPr>
              <a:t>l</a:t>
            </a:r>
            <a:r>
              <a:rPr lang="ru-RU" sz="2700" b="1" dirty="0" smtClean="0">
                <a:latin typeface="Arial" pitchFamily="34" charset="0"/>
                <a:ea typeface="Times New Roman" pitchFamily="18" charset="0"/>
                <a:cs typeface="Arial" pitchFamily="34" charset="0"/>
              </a:rPr>
              <a:t>(</a:t>
            </a:r>
            <a:r>
              <a:rPr lang="ru-RU" sz="2700" b="1" dirty="0" err="1" smtClean="0">
                <a:latin typeface="Arial" pitchFamily="34" charset="0"/>
                <a:ea typeface="Times New Roman" pitchFamily="18" charset="0"/>
                <a:cs typeface="Arial" pitchFamily="34" charset="0"/>
              </a:rPr>
              <a:t>тв</a:t>
            </a:r>
            <a:r>
              <a:rPr lang="ru-RU" sz="2700" b="1" dirty="0" smtClean="0">
                <a:latin typeface="Arial" pitchFamily="34" charset="0"/>
                <a:ea typeface="Times New Roman" pitchFamily="18" charset="0"/>
                <a:cs typeface="Arial" pitchFamily="34" charset="0"/>
              </a:rPr>
              <a:t>.) +3</a:t>
            </a:r>
            <a:r>
              <a:rPr lang="en-US" sz="2700" b="1" dirty="0" smtClean="0">
                <a:latin typeface="Arial" pitchFamily="34" charset="0"/>
                <a:ea typeface="Times New Roman" pitchFamily="18" charset="0"/>
                <a:cs typeface="Arial" pitchFamily="34" charset="0"/>
              </a:rPr>
              <a:t>O</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rPr>
              <a:t>(г.) = 2А</a:t>
            </a:r>
            <a:r>
              <a:rPr lang="en-US" sz="2700" b="1" dirty="0" smtClean="0">
                <a:latin typeface="Arial" pitchFamily="34" charset="0"/>
                <a:ea typeface="Times New Roman" pitchFamily="18" charset="0"/>
                <a:cs typeface="Arial" pitchFamily="34" charset="0"/>
              </a:rPr>
              <a:t>l</a:t>
            </a:r>
            <a:r>
              <a:rPr lang="ru-RU" sz="2700" b="1" baseline="-30000" dirty="0" smtClean="0">
                <a:latin typeface="Arial" pitchFamily="34" charset="0"/>
                <a:ea typeface="Times New Roman" pitchFamily="18" charset="0"/>
                <a:cs typeface="Arial" pitchFamily="34" charset="0"/>
              </a:rPr>
              <a:t>2</a:t>
            </a:r>
            <a:r>
              <a:rPr lang="en-US" sz="2700" b="1" dirty="0" smtClean="0">
                <a:latin typeface="Arial" pitchFamily="34" charset="0"/>
                <a:ea typeface="Times New Roman" pitchFamily="18" charset="0"/>
                <a:cs typeface="Arial" pitchFamily="34" charset="0"/>
              </a:rPr>
              <a:t>O</a:t>
            </a:r>
            <a:r>
              <a:rPr lang="ru-RU" sz="2700" b="1" baseline="-30000" dirty="0" smtClean="0">
                <a:latin typeface="Arial" pitchFamily="34" charset="0"/>
                <a:ea typeface="Times New Roman" pitchFamily="18" charset="0"/>
                <a:cs typeface="Arial" pitchFamily="34" charset="0"/>
              </a:rPr>
              <a:t>3</a:t>
            </a:r>
            <a:r>
              <a:rPr lang="ru-RU" sz="2700" b="1" dirty="0" smtClean="0">
                <a:latin typeface="Arial" pitchFamily="34" charset="0"/>
                <a:ea typeface="Times New Roman" pitchFamily="18" charset="0"/>
                <a:cs typeface="Arial" pitchFamily="34" charset="0"/>
              </a:rPr>
              <a:t>(</a:t>
            </a:r>
            <a:r>
              <a:rPr lang="ru-RU" sz="2700" b="1" dirty="0" err="1" smtClean="0">
                <a:latin typeface="Arial" pitchFamily="34" charset="0"/>
                <a:ea typeface="Times New Roman" pitchFamily="18" charset="0"/>
                <a:cs typeface="Arial" pitchFamily="34" charset="0"/>
              </a:rPr>
              <a:t>тв</a:t>
            </a:r>
            <a:r>
              <a:rPr lang="ru-RU" sz="2700" b="1" dirty="0" smtClean="0">
                <a:latin typeface="Arial" pitchFamily="34" charset="0"/>
                <a:ea typeface="Times New Roman" pitchFamily="18" charset="0"/>
                <a:cs typeface="Arial" pitchFamily="34" charset="0"/>
              </a:rPr>
              <a:t>.) + 3164кДж</a:t>
            </a:r>
            <a:endPar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Picture 3"/>
          <p:cNvPicPr>
            <a:picLocks noChangeAspect="1" noChangeArrowheads="1"/>
          </p:cNvPicPr>
          <p:nvPr/>
        </p:nvPicPr>
        <p:blipFill>
          <a:blip r:embed="rId3" cstate="print"/>
          <a:srcRect l="7617" t="14648" r="42606" b="53857"/>
          <a:stretch>
            <a:fillRect/>
          </a:stretch>
        </p:blipFill>
        <p:spPr bwMode="auto">
          <a:xfrm>
            <a:off x="467544" y="4005064"/>
            <a:ext cx="5067249" cy="256490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Рисунок 7"/>
          <p:cNvPicPr/>
          <p:nvPr/>
        </p:nvPicPr>
        <p:blipFill>
          <a:blip r:embed="rId4" cstate="print"/>
          <a:srcRect l="4198" t="8223" r="7649" b="2960"/>
          <a:stretch>
            <a:fillRect/>
          </a:stretch>
        </p:blipFill>
        <p:spPr bwMode="auto">
          <a:xfrm>
            <a:off x="6444208" y="4221088"/>
            <a:ext cx="569224" cy="2016224"/>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Прямоугольник 9"/>
          <p:cNvSpPr/>
          <p:nvPr/>
        </p:nvSpPr>
        <p:spPr>
          <a:xfrm>
            <a:off x="6084168" y="6165304"/>
            <a:ext cx="1372492" cy="4770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5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F</a:t>
            </a:r>
            <a:r>
              <a:rPr lang="ru-RU" sz="25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е(ОН)</a:t>
            </a:r>
            <a:r>
              <a:rPr lang="ru-RU" sz="2500" b="1" baseline="-30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3</a:t>
            </a:r>
            <a:endParaRPr lang="ru-RU" sz="25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endParaRPr>
          </a:p>
        </p:txBody>
      </p:sp>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4" name="Picture 8" descr="http://khimie.ru/wp-content/uploads/2011/11/rastvor-yodida-svintsa.jpg"/>
          <p:cNvPicPr>
            <a:picLocks noChangeAspect="1" noChangeArrowheads="1"/>
          </p:cNvPicPr>
          <p:nvPr/>
        </p:nvPicPr>
        <p:blipFill>
          <a:blip r:embed="rId2" cstate="print"/>
          <a:srcRect/>
          <a:stretch>
            <a:fillRect/>
          </a:stretch>
        </p:blipFill>
        <p:spPr bwMode="auto">
          <a:xfrm>
            <a:off x="4714876" y="3959324"/>
            <a:ext cx="1409700" cy="14859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Прямоугольник 16"/>
          <p:cNvSpPr/>
          <p:nvPr/>
        </p:nvSpPr>
        <p:spPr>
          <a:xfrm>
            <a:off x="971600" y="3265820"/>
            <a:ext cx="6929454"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err="1"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Pb</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(NO</a:t>
            </a:r>
            <a:r>
              <a:rPr lang="en-US" sz="28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r>
              <a:rPr lang="en-US" sz="28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+ 2KI = </a:t>
            </a:r>
            <a:r>
              <a:rPr lang="en-US" sz="2800" b="1"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PbI</a:t>
            </a:r>
            <a:r>
              <a:rPr lang="en-US" sz="2800" b="1" baseline="-25000"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2</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+ 2KNO</a:t>
            </a:r>
            <a:r>
              <a:rPr lang="en-US" sz="28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endParaRPr lang="ru-RU"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73730" name="Picture 2" descr="D:\23.05.13-домашние документы\Виртуальные лекции 28.07.11\Химия\Реакции\082.gif"/>
          <p:cNvPicPr>
            <a:picLocks noChangeAspect="1" noChangeArrowheads="1"/>
          </p:cNvPicPr>
          <p:nvPr/>
        </p:nvPicPr>
        <p:blipFill>
          <a:blip r:embed="rId3" cstate="print"/>
          <a:srcRect l="21756" t="35938" r="57633" b="4687"/>
          <a:stretch>
            <a:fillRect/>
          </a:stretch>
        </p:blipFill>
        <p:spPr bwMode="auto">
          <a:xfrm>
            <a:off x="467544" y="3933056"/>
            <a:ext cx="1010423" cy="17831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6" descr="Золотой дождь - осаждение иодида свинца"/>
          <p:cNvPicPr>
            <a:picLocks noChangeAspect="1" noChangeArrowheads="1"/>
          </p:cNvPicPr>
          <p:nvPr/>
        </p:nvPicPr>
        <p:blipFill>
          <a:blip r:embed="rId4" cstate="print"/>
          <a:srcRect l="19866" r="8147"/>
          <a:stretch>
            <a:fillRect/>
          </a:stretch>
        </p:blipFill>
        <p:spPr bwMode="auto">
          <a:xfrm>
            <a:off x="7380312" y="4005064"/>
            <a:ext cx="1369722" cy="14270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9" name="Прямоугольник 18"/>
          <p:cNvSpPr/>
          <p:nvPr/>
        </p:nvSpPr>
        <p:spPr>
          <a:xfrm>
            <a:off x="6215074" y="4294837"/>
            <a:ext cx="1045479" cy="646331"/>
          </a:xfrm>
          <a:prstGeom prst="rect">
            <a:avLst/>
          </a:prstGeom>
        </p:spPr>
        <p:txBody>
          <a:bodyPr wrap="none">
            <a:spAutoFit/>
            <a:scene3d>
              <a:camera prst="orthographicFront"/>
              <a:lightRig rig="threePt" dir="t"/>
            </a:scene3d>
            <a:sp3d extrusionH="57150">
              <a:bevelT w="38100" h="38100" prst="angle"/>
            </a:sp3d>
          </a:bodyPr>
          <a:lstStyle/>
          <a:p>
            <a:r>
              <a:rPr lang="ru-RU" sz="36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или</a:t>
            </a:r>
            <a:endParaRPr lang="ru-RU" sz="3600" dirty="0">
              <a:ln w="11430">
                <a:solidFill>
                  <a:srgbClr val="C00000"/>
                </a:solidFill>
              </a:ln>
              <a:solidFill>
                <a:schemeClr val="accent2">
                  <a:lumMod val="50000"/>
                </a:schemeClr>
              </a:solidFill>
            </a:endParaRPr>
          </a:p>
        </p:txBody>
      </p:sp>
      <p:sp>
        <p:nvSpPr>
          <p:cNvPr id="20" name="Прямоугольник 19"/>
          <p:cNvSpPr/>
          <p:nvPr/>
        </p:nvSpPr>
        <p:spPr>
          <a:xfrm>
            <a:off x="1644671" y="4121785"/>
            <a:ext cx="784189" cy="1323439"/>
          </a:xfrm>
          <a:prstGeom prst="rect">
            <a:avLst/>
          </a:prstGeom>
        </p:spPr>
        <p:txBody>
          <a:bodyPr wrap="none">
            <a:spAutoFit/>
            <a:scene3d>
              <a:camera prst="orthographicFront"/>
              <a:lightRig rig="threePt" dir="t"/>
            </a:scene3d>
            <a:sp3d extrusionH="57150">
              <a:bevelT w="38100" h="38100" prst="angle"/>
            </a:sp3d>
          </a:bodyPr>
          <a:lstStyle/>
          <a:p>
            <a:r>
              <a:rPr lang="ru-RU" sz="80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a:t>
            </a:r>
            <a:endParaRPr lang="ru-RU" sz="8000" dirty="0">
              <a:ln w="11430">
                <a:solidFill>
                  <a:srgbClr val="C00000"/>
                </a:solidFill>
              </a:ln>
              <a:solidFill>
                <a:schemeClr val="accent2">
                  <a:lumMod val="50000"/>
                </a:schemeClr>
              </a:solidFill>
            </a:endParaRPr>
          </a:p>
        </p:txBody>
      </p:sp>
      <p:pic>
        <p:nvPicPr>
          <p:cNvPr id="21" name="Picture 2" descr="D:\23.05.13-домашние документы\Виртуальные лекции 28.07.11\Химия\Реакции\082.gif"/>
          <p:cNvPicPr>
            <a:picLocks noChangeAspect="1" noChangeArrowheads="1"/>
          </p:cNvPicPr>
          <p:nvPr/>
        </p:nvPicPr>
        <p:blipFill>
          <a:blip r:embed="rId3" cstate="print"/>
          <a:srcRect l="21756" t="35938" r="57633" b="4687"/>
          <a:stretch>
            <a:fillRect/>
          </a:stretch>
        </p:blipFill>
        <p:spPr bwMode="auto">
          <a:xfrm>
            <a:off x="2627784" y="3933056"/>
            <a:ext cx="1051228" cy="185510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Прямоугольник 22"/>
          <p:cNvSpPr/>
          <p:nvPr/>
        </p:nvSpPr>
        <p:spPr>
          <a:xfrm>
            <a:off x="3714744" y="4028871"/>
            <a:ext cx="1096775" cy="1200329"/>
          </a:xfrm>
          <a:prstGeom prst="rect">
            <a:avLst/>
          </a:prstGeom>
        </p:spPr>
        <p:txBody>
          <a:bodyPr wrap="none">
            <a:spAutoFit/>
            <a:scene3d>
              <a:camera prst="orthographicFront"/>
              <a:lightRig rig="threePt" dir="t"/>
            </a:scene3d>
            <a:sp3d extrusionH="57150">
              <a:bevelT w="38100" h="38100"/>
            </a:sp3d>
          </a:bodyPr>
          <a:lstStyle/>
          <a:p>
            <a:r>
              <a:rPr lang="ru-RU" sz="72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sym typeface="Symbol"/>
              </a:rPr>
              <a:t></a:t>
            </a:r>
            <a:endParaRPr lang="ru-RU" sz="7200" dirty="0">
              <a:ln w="11430">
                <a:solidFill>
                  <a:srgbClr val="C00000"/>
                </a:solidFill>
              </a:ln>
              <a:solidFill>
                <a:schemeClr val="accent2">
                  <a:lumMod val="50000"/>
                </a:schemeClr>
              </a:solidFill>
            </a:endParaRPr>
          </a:p>
        </p:txBody>
      </p:sp>
      <p:sp>
        <p:nvSpPr>
          <p:cNvPr id="25" name="Прямоугольник 24"/>
          <p:cNvSpPr/>
          <p:nvPr/>
        </p:nvSpPr>
        <p:spPr>
          <a:xfrm>
            <a:off x="0" y="5724545"/>
            <a:ext cx="2000264"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err="1"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Pb</a:t>
            </a: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(NO</a:t>
            </a:r>
            <a:r>
              <a:rPr lang="en-US" sz="32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r>
              <a:rPr lang="en-US" sz="32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6" name="Прямоугольник 25"/>
          <p:cNvSpPr/>
          <p:nvPr/>
        </p:nvSpPr>
        <p:spPr>
          <a:xfrm>
            <a:off x="4929190" y="5724545"/>
            <a:ext cx="1000132"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PbI</a:t>
            </a:r>
            <a:r>
              <a:rPr lang="en-US" sz="3200" b="1" baseline="-25000"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2</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7" name="Прямоугольник 26"/>
          <p:cNvSpPr/>
          <p:nvPr/>
        </p:nvSpPr>
        <p:spPr>
          <a:xfrm>
            <a:off x="2714612" y="5796553"/>
            <a:ext cx="785818"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KI</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2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22" name="Прямоугольник 21"/>
          <p:cNvSpPr/>
          <p:nvPr/>
        </p:nvSpPr>
        <p:spPr>
          <a:xfrm>
            <a:off x="179512" y="116632"/>
            <a:ext cx="8784976" cy="877163"/>
          </a:xfrm>
          <a:prstGeom prst="rect">
            <a:avLst/>
          </a:prstGeom>
        </p:spPr>
        <p:txBody>
          <a:bodyPr wrap="square">
            <a:spAutoFit/>
            <a:scene3d>
              <a:camera prst="orthographicFront"/>
              <a:lightRig rig="threePt" dir="t"/>
            </a:scene3d>
            <a:sp3d extrusionH="57150">
              <a:bevelT w="38100" h="38100" prst="convex"/>
            </a:sp3d>
          </a:bodyPr>
          <a:lstStyle/>
          <a:p>
            <a:pPr lvl="0" algn="ctr" fontAlgn="base">
              <a:lnSpc>
                <a:spcPct val="85000"/>
              </a:lnSpc>
              <a:spcBef>
                <a:spcPct val="0"/>
              </a:spcBef>
              <a:spcAft>
                <a:spcPct val="0"/>
              </a:spcAft>
            </a:pPr>
            <a:r>
              <a:rPr lang="ru-RU" sz="30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Классификация по наличию поверхности раздела между реагирующими веществами</a:t>
            </a:r>
            <a:endParaRPr lang="ru-RU" sz="30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24" name="Прямоугольник 23"/>
          <p:cNvSpPr/>
          <p:nvPr/>
        </p:nvSpPr>
        <p:spPr>
          <a:xfrm>
            <a:off x="107504" y="980728"/>
            <a:ext cx="8786874" cy="2211375"/>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Гомогенные </a:t>
            </a:r>
            <a:r>
              <a:rPr lang="ru-RU" sz="2700" b="1" dirty="0" smtClean="0">
                <a:latin typeface="Arial" pitchFamily="34" charset="0"/>
                <a:ea typeface="Times New Roman" pitchFamily="18" charset="0"/>
                <a:cs typeface="Arial" pitchFamily="34" charset="0"/>
              </a:rPr>
              <a:t>– реакции, в которых отсутствует поверхность раздела между </a:t>
            </a:r>
            <a:r>
              <a:rPr lang="ru-RU" sz="2700" b="1" dirty="0" err="1" smtClean="0">
                <a:latin typeface="Arial" pitchFamily="34" charset="0"/>
                <a:ea typeface="Times New Roman" pitchFamily="18" charset="0"/>
                <a:cs typeface="Arial" pitchFamily="34" charset="0"/>
              </a:rPr>
              <a:t>взаимодействую-щими</a:t>
            </a:r>
            <a:r>
              <a:rPr lang="ru-RU" sz="2700" b="1" dirty="0" smtClean="0">
                <a:latin typeface="Arial" pitchFamily="34" charset="0"/>
                <a:ea typeface="Times New Roman" pitchFamily="18" charset="0"/>
                <a:cs typeface="Arial" pitchFamily="34" charset="0"/>
              </a:rPr>
              <a:t> веществами. Такие реакции протекают во всем объеме (реакции между газообразными веществами, реакции, протекающие в растворах между электролитами и не электролитами). </a:t>
            </a:r>
            <a:endPar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29" name="Управляющая кнопка: далее 2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Управляющая кнопка: назад 2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1" name="Управляющая кнопка: домой 30">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79512" y="281521"/>
            <a:ext cx="8786874" cy="3624069"/>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Гетерогенные </a:t>
            </a:r>
            <a:r>
              <a:rPr lang="ru-RU" sz="2700" b="1" dirty="0" smtClean="0">
                <a:latin typeface="Arial" pitchFamily="34" charset="0"/>
                <a:ea typeface="Times New Roman" pitchFamily="18" charset="0"/>
                <a:cs typeface="Arial" pitchFamily="34" charset="0"/>
              </a:rPr>
              <a:t>– реакции, в которых реагирующие вещества отделены друг от друга поверхностью раздела.</a:t>
            </a: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 Химическое взаимодействие в гетерогенных реакциях происходит на поверхности раздела между веществами. (реакции горения твердого топлива, взаимодействие металлов с кислотами, водой и др.). </a:t>
            </a:r>
            <a:r>
              <a:rPr lang="ru-RU" sz="2700" b="1" dirty="0" smtClean="0">
                <a:effectLst>
                  <a:outerShdw blurRad="38100" dist="38100" dir="2700000" algn="tl">
                    <a:srgbClr val="000000">
                      <a:alpha val="43137"/>
                    </a:srgbClr>
                  </a:outerShdw>
                </a:effectLst>
                <a:latin typeface="Arial" pitchFamily="34" charset="0"/>
                <a:cs typeface="Arial" pitchFamily="34" charset="0"/>
              </a:rPr>
              <a:t>Скорость таких реакций зависит от площади поверхности твердого вещества, т.е. от степени измельчения твердого вещества. </a:t>
            </a:r>
          </a:p>
        </p:txBody>
      </p:sp>
      <p:pic>
        <p:nvPicPr>
          <p:cNvPr id="8" name="Picture 2" descr="E:\Материалы для презентаций 19.07.11\12.11.11\ris110.gif"/>
          <p:cNvPicPr>
            <a:picLocks noChangeAspect="1" noChangeArrowheads="1" noCrop="1"/>
          </p:cNvPicPr>
          <p:nvPr/>
        </p:nvPicPr>
        <p:blipFill>
          <a:blip r:embed="rId3" cstate="print"/>
          <a:srcRect/>
          <a:stretch>
            <a:fillRect/>
          </a:stretch>
        </p:blipFill>
        <p:spPr bwMode="auto">
          <a:xfrm>
            <a:off x="2555776" y="4149080"/>
            <a:ext cx="1905000" cy="1905000"/>
          </a:xfrm>
          <a:prstGeom prst="rect">
            <a:avLst/>
          </a:prstGeom>
          <a:noFill/>
        </p:spPr>
      </p:pic>
      <p:cxnSp>
        <p:nvCxnSpPr>
          <p:cNvPr id="10" name="Прямая со стрелкой 9"/>
          <p:cNvCxnSpPr/>
          <p:nvPr/>
        </p:nvCxnSpPr>
        <p:spPr>
          <a:xfrm>
            <a:off x="1763688" y="5013176"/>
            <a:ext cx="1285884"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1835696" y="4520733"/>
            <a:ext cx="758541"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НС</a:t>
            </a:r>
            <a:r>
              <a:rPr lang="en-US"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l</a:t>
            </a:r>
            <a:endPar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endParaRPr>
          </a:p>
        </p:txBody>
      </p:sp>
      <p:cxnSp>
        <p:nvCxnSpPr>
          <p:cNvPr id="12" name="Прямая со стрелкой 11"/>
          <p:cNvCxnSpPr/>
          <p:nvPr/>
        </p:nvCxnSpPr>
        <p:spPr>
          <a:xfrm rot="10800000">
            <a:off x="3851920" y="5229200"/>
            <a:ext cx="1143008"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4182739" y="4736757"/>
            <a:ext cx="1181349"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Газ Н</a:t>
            </a:r>
            <a:r>
              <a:rPr lang="ru-RU" sz="2600" b="1" baseline="-30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endPar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endParaRPr>
          </a:p>
        </p:txBody>
      </p:sp>
      <p:cxnSp>
        <p:nvCxnSpPr>
          <p:cNvPr id="14" name="Прямая со стрелкой 13"/>
          <p:cNvCxnSpPr/>
          <p:nvPr/>
        </p:nvCxnSpPr>
        <p:spPr>
          <a:xfrm rot="16200000" flipV="1">
            <a:off x="3024113" y="5408936"/>
            <a:ext cx="285752"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3275856" y="5445224"/>
            <a:ext cx="500066"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4"/>
          <p:cNvSpPr>
            <a:spLocks noChangeArrowheads="1" noChangeShapeType="1" noTextEdit="1"/>
          </p:cNvSpPr>
          <p:nvPr/>
        </p:nvSpPr>
        <p:spPr bwMode="auto">
          <a:xfrm>
            <a:off x="177044" y="116632"/>
            <a:ext cx="8715436" cy="450858"/>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smtClean="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cs typeface="Arial"/>
              </a:rPr>
              <a:t>Образец</a:t>
            </a: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a:rPr>
              <a:t> </a:t>
            </a:r>
            <a:r>
              <a:rPr lang="ru-RU" sz="3600" b="1" kern="10" dirty="0" smtClean="0">
                <a:ln w="11430">
                  <a:solidFill>
                    <a:sysClr val="windowText" lastClr="000000"/>
                  </a:solidFill>
                </a:ln>
                <a:effectLst>
                  <a:outerShdw blurRad="50800" dist="39000" dir="5460000" algn="tl">
                    <a:srgbClr val="000000">
                      <a:alpha val="38000"/>
                    </a:srgbClr>
                  </a:outerShdw>
                </a:effectLst>
                <a:latin typeface="Arial Black" pitchFamily="34" charset="0"/>
                <a:cs typeface="Arial"/>
              </a:rPr>
              <a:t>выполнения</a:t>
            </a: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a:rPr>
              <a:t> </a:t>
            </a:r>
            <a:r>
              <a:rPr lang="ru-RU" sz="3600" b="1" kern="10" dirty="0" smtClean="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cs typeface="Arial"/>
              </a:rPr>
              <a:t>контрольного задания</a:t>
            </a:r>
            <a:endParaRPr lang="ru-RU" sz="3600" b="1" kern="10" dirty="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cs typeface="Arial"/>
            </a:endParaRPr>
          </a:p>
        </p:txBody>
      </p:sp>
      <p:pic>
        <p:nvPicPr>
          <p:cNvPr id="8" name="Picture 1" descr="D:\23.05.13-домашние документы\Виртуальные лекции 2015\Химия\Реакции\aafdc571c117a21c875555476217a9bc.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058" t="46690" r="7968" b="14903"/>
          <a:stretch/>
        </p:blipFill>
        <p:spPr bwMode="auto">
          <a:xfrm>
            <a:off x="-36512" y="4224611"/>
            <a:ext cx="7633252" cy="2363538"/>
          </a:xfrm>
          <a:prstGeom prst="round1Rect">
            <a:avLst/>
          </a:prstGeom>
          <a:noFill/>
          <a:ln>
            <a:noFill/>
          </a:ln>
          <a:effectLst>
            <a:outerShdw blurRad="190500" dist="228600" dir="2700000" algn="ctr">
              <a:srgbClr val="000000">
                <a:alpha val="30000"/>
              </a:srgbClr>
            </a:outerShdw>
          </a:effectLst>
          <a:scene3d>
            <a:camera prst="orthographicFront"/>
            <a:lightRig rig="threePt" dir="t"/>
          </a:scene3d>
          <a:sp3d>
            <a:bevelT prst="angle"/>
          </a:sp3d>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58721" y="664235"/>
            <a:ext cx="8877775" cy="3477875"/>
          </a:xfrm>
          <a:prstGeom prst="rect">
            <a:avLst/>
          </a:prstGeom>
        </p:spPr>
        <p:txBody>
          <a:bodyPr wrap="square">
            <a:spAutoFit/>
          </a:bodyPr>
          <a:lstStyle/>
          <a:p>
            <a:pPr indent="449263" algn="just"/>
            <a:r>
              <a:rPr lang="ru-RU" sz="28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Задание: </a:t>
            </a:r>
            <a:r>
              <a:rPr lang="ru-RU" sz="2800" b="1" dirty="0">
                <a:latin typeface="Arial" pitchFamily="34" charset="0"/>
                <a:cs typeface="Arial" pitchFamily="34" charset="0"/>
              </a:rPr>
              <a:t>Дайте полную </a:t>
            </a:r>
            <a:r>
              <a:rPr lang="ru-RU" sz="2800" b="1" dirty="0" smtClean="0">
                <a:latin typeface="Arial" pitchFamily="34" charset="0"/>
                <a:cs typeface="Arial" pitchFamily="34" charset="0"/>
              </a:rPr>
              <a:t>классификацию </a:t>
            </a:r>
            <a:r>
              <a:rPr lang="ru-RU" sz="2800" b="1" dirty="0">
                <a:latin typeface="Arial" pitchFamily="34" charset="0"/>
                <a:cs typeface="Arial" pitchFamily="34" charset="0"/>
              </a:rPr>
              <a:t>реакции </a:t>
            </a:r>
            <a:r>
              <a:rPr lang="en-US" sz="2800" b="1" dirty="0">
                <a:latin typeface="Arial" pitchFamily="34" charset="0"/>
                <a:cs typeface="Arial" pitchFamily="34" charset="0"/>
              </a:rPr>
              <a:t>C</a:t>
            </a:r>
            <a:r>
              <a:rPr lang="ru-RU" sz="2800" b="1" dirty="0">
                <a:latin typeface="Arial" pitchFamily="34" charset="0"/>
                <a:cs typeface="Arial" pitchFamily="34" charset="0"/>
              </a:rPr>
              <a:t>(т) + H</a:t>
            </a:r>
            <a:r>
              <a:rPr lang="ru-RU" sz="2800" b="1" baseline="-25000" dirty="0">
                <a:latin typeface="Arial" pitchFamily="34" charset="0"/>
                <a:cs typeface="Arial" pitchFamily="34" charset="0"/>
              </a:rPr>
              <a:t>2</a:t>
            </a:r>
            <a:r>
              <a:rPr lang="ru-RU" sz="2800" b="1" dirty="0">
                <a:latin typeface="Arial" pitchFamily="34" charset="0"/>
                <a:cs typeface="Arial" pitchFamily="34" charset="0"/>
              </a:rPr>
              <a:t>O(г) </a:t>
            </a:r>
            <a:r>
              <a:rPr lang="ru-RU" sz="2800" b="1" baseline="-25000" dirty="0">
                <a:latin typeface="Arial" pitchFamily="34" charset="0"/>
                <a:cs typeface="Arial" pitchFamily="34" charset="0"/>
              </a:rPr>
              <a:t>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H</a:t>
            </a:r>
            <a:r>
              <a:rPr lang="ru-RU" sz="2800" b="1" baseline="-25000" dirty="0">
                <a:latin typeface="Arial" pitchFamily="34" charset="0"/>
                <a:cs typeface="Arial" pitchFamily="34" charset="0"/>
              </a:rPr>
              <a:t>2</a:t>
            </a:r>
            <a:r>
              <a:rPr lang="ru-RU" sz="2800" b="1" dirty="0">
                <a:latin typeface="Arial" pitchFamily="34" charset="0"/>
                <a:cs typeface="Arial" pitchFamily="34" charset="0"/>
              </a:rPr>
              <a:t>(г) + </a:t>
            </a:r>
            <a:r>
              <a:rPr lang="en-US" sz="2800" b="1" dirty="0">
                <a:latin typeface="Arial" pitchFamily="34" charset="0"/>
                <a:cs typeface="Arial" pitchFamily="34" charset="0"/>
              </a:rPr>
              <a:t>CO</a:t>
            </a:r>
            <a:r>
              <a:rPr lang="ru-RU" sz="2800" b="1" dirty="0">
                <a:latin typeface="Arial" pitchFamily="34" charset="0"/>
                <a:cs typeface="Arial" pitchFamily="34" charset="0"/>
              </a:rPr>
              <a:t>(г)</a:t>
            </a:r>
            <a:r>
              <a:rPr lang="en-US" sz="2800" b="1" dirty="0">
                <a:latin typeface="Arial" pitchFamily="34" charset="0"/>
                <a:cs typeface="Arial" pitchFamily="34" charset="0"/>
              </a:rPr>
              <a:t> </a:t>
            </a:r>
            <a:r>
              <a:rPr lang="ru-RU" sz="2800" dirty="0">
                <a:latin typeface="Arial" pitchFamily="34" charset="0"/>
                <a:cs typeface="Arial" pitchFamily="34" charset="0"/>
              </a:rPr>
              <a:t>– </a:t>
            </a:r>
            <a:r>
              <a:rPr lang="en-US" sz="2800" b="1" dirty="0">
                <a:latin typeface="Arial" pitchFamily="34" charset="0"/>
                <a:cs typeface="Arial" pitchFamily="34" charset="0"/>
              </a:rPr>
              <a:t>Q</a:t>
            </a:r>
            <a:endParaRPr lang="ru-RU" sz="2800" b="1" dirty="0">
              <a:latin typeface="Arial" pitchFamily="34" charset="0"/>
              <a:cs typeface="Arial" pitchFamily="34" charset="0"/>
            </a:endParaRPr>
          </a:p>
          <a:p>
            <a:pPr algn="ctr">
              <a:lnSpc>
                <a:spcPct val="85000"/>
              </a:lnSpc>
            </a:pPr>
            <a:endParaRPr lang="ru-RU" sz="10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endParaRPr>
          </a:p>
          <a:p>
            <a:pPr algn="ctr">
              <a:lnSpc>
                <a:spcPct val="85000"/>
              </a:lnSpc>
            </a:pPr>
            <a:r>
              <a:rPr lang="ru-RU" sz="28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Ответ:</a:t>
            </a:r>
          </a:p>
          <a:p>
            <a:pPr algn="ctr">
              <a:lnSpc>
                <a:spcPct val="85000"/>
              </a:lnSpc>
            </a:pPr>
            <a:endParaRPr lang="ru-RU" sz="1000" b="1" dirty="0">
              <a:latin typeface="Arial" pitchFamily="34" charset="0"/>
              <a:cs typeface="Arial" pitchFamily="34" charset="0"/>
            </a:endParaRPr>
          </a:p>
          <a:p>
            <a:pPr algn="just">
              <a:lnSpc>
                <a:spcPct val="85000"/>
              </a:lnSpc>
            </a:pPr>
            <a:r>
              <a:rPr lang="ru-RU" sz="2800" b="1" dirty="0" smtClean="0">
                <a:latin typeface="Arial" pitchFamily="34" charset="0"/>
                <a:cs typeface="Arial" pitchFamily="34" charset="0"/>
              </a:rPr>
              <a:t>1. </a:t>
            </a:r>
            <a:r>
              <a:rPr lang="ru-RU" sz="2800" b="1" u="sng" dirty="0" smtClean="0">
                <a:latin typeface="Arial" pitchFamily="34" charset="0"/>
                <a:ea typeface="Times New Roman" pitchFamily="18" charset="0"/>
                <a:cs typeface="Arial" pitchFamily="34" charset="0"/>
              </a:rPr>
              <a:t>По </a:t>
            </a:r>
            <a:r>
              <a:rPr lang="ru-RU" sz="2800" b="1" u="sng" dirty="0">
                <a:latin typeface="Arial" pitchFamily="34" charset="0"/>
                <a:ea typeface="Times New Roman" pitchFamily="18" charset="0"/>
                <a:cs typeface="Arial" pitchFamily="34" charset="0"/>
              </a:rPr>
              <a:t>числу и составу исходных веществ и  продуктов </a:t>
            </a:r>
            <a:r>
              <a:rPr lang="ru-RU" sz="2800" b="1" u="sng" dirty="0" smtClean="0">
                <a:latin typeface="Arial" pitchFamily="34" charset="0"/>
                <a:ea typeface="Times New Roman" pitchFamily="18" charset="0"/>
                <a:cs typeface="Arial" pitchFamily="34" charset="0"/>
              </a:rPr>
              <a:t>реакции</a:t>
            </a:r>
            <a:r>
              <a:rPr lang="ru-RU" sz="2800" b="1" dirty="0" smtClean="0">
                <a:latin typeface="Arial" pitchFamily="34" charset="0"/>
                <a:ea typeface="Times New Roman" pitchFamily="18" charset="0"/>
                <a:cs typeface="Arial" pitchFamily="34" charset="0"/>
              </a:rPr>
              <a:t> – это реакция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замещения</a:t>
            </a:r>
            <a:r>
              <a:rPr lang="ru-RU" sz="2800" b="1" dirty="0" smtClean="0">
                <a:latin typeface="Arial" pitchFamily="34" charset="0"/>
                <a:cs typeface="Arial" pitchFamily="34" charset="0"/>
              </a:rPr>
              <a:t>.</a:t>
            </a:r>
            <a:r>
              <a:rPr lang="ru-RU" sz="2800" b="1" dirty="0" smtClean="0">
                <a:latin typeface="Arial" pitchFamily="34" charset="0"/>
                <a:ea typeface="Times New Roman" pitchFamily="18" charset="0"/>
                <a:cs typeface="Arial" pitchFamily="34" charset="0"/>
              </a:rPr>
              <a:t> </a:t>
            </a:r>
          </a:p>
          <a:p>
            <a:pPr algn="just">
              <a:lnSpc>
                <a:spcPct val="85000"/>
              </a:lnSpc>
            </a:pPr>
            <a:r>
              <a:rPr lang="ru-RU" sz="2800" b="1" dirty="0" smtClean="0">
                <a:latin typeface="Arial" pitchFamily="34" charset="0"/>
                <a:cs typeface="Arial" pitchFamily="34" charset="0"/>
              </a:rPr>
              <a:t>2. </a:t>
            </a:r>
            <a:r>
              <a:rPr lang="ru-RU" sz="2800" b="1" u="sng" dirty="0" smtClean="0">
                <a:latin typeface="Arial" pitchFamily="34" charset="0"/>
                <a:ea typeface="Times New Roman" pitchFamily="18" charset="0"/>
                <a:cs typeface="Arial" pitchFamily="34" charset="0"/>
              </a:rPr>
              <a:t>По </a:t>
            </a:r>
            <a:r>
              <a:rPr lang="ru-RU" sz="2800" b="1" u="sng" dirty="0">
                <a:latin typeface="Arial" pitchFamily="34" charset="0"/>
                <a:ea typeface="Times New Roman" pitchFamily="18" charset="0"/>
                <a:cs typeface="Arial" pitchFamily="34" charset="0"/>
              </a:rPr>
              <a:t>признаку выделения или поглощения </a:t>
            </a:r>
            <a:r>
              <a:rPr lang="ru-RU" sz="2800" b="1" u="sng" dirty="0" smtClean="0">
                <a:latin typeface="Arial" pitchFamily="34" charset="0"/>
                <a:ea typeface="Times New Roman" pitchFamily="18" charset="0"/>
                <a:cs typeface="Arial" pitchFamily="34" charset="0"/>
              </a:rPr>
              <a:t>теплоты</a:t>
            </a:r>
            <a:r>
              <a:rPr lang="ru-RU" sz="2800" b="1" dirty="0" smtClean="0">
                <a:latin typeface="Arial" pitchFamily="34" charset="0"/>
                <a:ea typeface="Times New Roman" pitchFamily="18" charset="0"/>
                <a:cs typeface="Arial" pitchFamily="34" charset="0"/>
              </a:rPr>
              <a:t> </a:t>
            </a:r>
            <a:r>
              <a:rPr lang="ru-RU" sz="2800" b="1" dirty="0">
                <a:latin typeface="Arial" pitchFamily="34" charset="0"/>
                <a:ea typeface="Times New Roman" pitchFamily="18" charset="0"/>
                <a:cs typeface="Arial" pitchFamily="34" charset="0"/>
              </a:rPr>
              <a:t>– это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эндотермическая </a:t>
            </a:r>
            <a:r>
              <a:rPr lang="ru-RU" sz="2800" b="1" dirty="0" smtClean="0">
                <a:latin typeface="Arial" pitchFamily="34" charset="0"/>
                <a:ea typeface="Times New Roman" pitchFamily="18" charset="0"/>
                <a:cs typeface="Arial" pitchFamily="34" charset="0"/>
              </a:rPr>
              <a:t>реакция </a:t>
            </a:r>
          </a:p>
          <a:p>
            <a:pPr algn="ctr"/>
            <a:r>
              <a:rPr lang="en-US" sz="2800" b="1" dirty="0">
                <a:effectLst>
                  <a:outerShdw blurRad="38100" dist="38100" dir="2700000" algn="tl">
                    <a:srgbClr val="000000">
                      <a:alpha val="43137"/>
                    </a:srgbClr>
                  </a:outerShdw>
                </a:effectLst>
                <a:latin typeface="Arial Black" pitchFamily="34" charset="0"/>
              </a:rPr>
              <a:t>C</a:t>
            </a:r>
            <a:r>
              <a:rPr lang="ru-RU" sz="2800" b="1" dirty="0">
                <a:effectLst>
                  <a:outerShdw blurRad="38100" dist="38100" dir="2700000" algn="tl">
                    <a:srgbClr val="000000">
                      <a:alpha val="43137"/>
                    </a:srgbClr>
                  </a:outerShdw>
                </a:effectLst>
                <a:latin typeface="Arial Black" pitchFamily="34" charset="0"/>
              </a:rPr>
              <a:t>(т) + H</a:t>
            </a:r>
            <a:r>
              <a:rPr lang="ru-RU" sz="2800" b="1" baseline="-25000" dirty="0">
                <a:effectLst>
                  <a:outerShdw blurRad="38100" dist="38100" dir="2700000" algn="tl">
                    <a:srgbClr val="000000">
                      <a:alpha val="43137"/>
                    </a:srgbClr>
                  </a:outerShdw>
                </a:effectLst>
                <a:latin typeface="Arial Black" pitchFamily="34" charset="0"/>
              </a:rPr>
              <a:t>2</a:t>
            </a:r>
            <a:r>
              <a:rPr lang="ru-RU" sz="2800" b="1" dirty="0">
                <a:effectLst>
                  <a:outerShdw blurRad="38100" dist="38100" dir="2700000" algn="tl">
                    <a:srgbClr val="000000">
                      <a:alpha val="43137"/>
                    </a:srgbClr>
                  </a:outerShdw>
                </a:effectLst>
                <a:latin typeface="Arial Black" pitchFamily="34" charset="0"/>
              </a:rPr>
              <a:t>O(г) </a:t>
            </a:r>
            <a:r>
              <a:rPr lang="ru-RU" sz="2800" b="1" baseline="-25000" dirty="0">
                <a:effectLst>
                  <a:outerShdw blurRad="38100" dist="38100" dir="2700000" algn="tl">
                    <a:srgbClr val="000000">
                      <a:alpha val="43137"/>
                    </a:srgbClr>
                  </a:outerShdw>
                </a:effectLst>
                <a:latin typeface="Arial Black" pitchFamily="34" charset="0"/>
              </a:rPr>
              <a:t> </a:t>
            </a:r>
            <a:r>
              <a:rPr lang="ru-RU" sz="2800" b="1" dirty="0">
                <a:effectLst>
                  <a:outerShdw blurRad="38100" dist="38100" dir="2700000" algn="tl">
                    <a:srgbClr val="000000">
                      <a:alpha val="43137"/>
                    </a:srgbClr>
                  </a:outerShdw>
                </a:effectLst>
                <a:latin typeface="Arial Black" pitchFamily="34" charset="0"/>
                <a:sym typeface="Symbol"/>
              </a:rPr>
              <a:t></a:t>
            </a:r>
            <a:r>
              <a:rPr lang="ru-RU" sz="2800" b="1" dirty="0">
                <a:effectLst>
                  <a:outerShdw blurRad="38100" dist="38100" dir="2700000" algn="tl">
                    <a:srgbClr val="000000">
                      <a:alpha val="43137"/>
                    </a:srgbClr>
                  </a:outerShdw>
                </a:effectLst>
                <a:latin typeface="Arial Black" pitchFamily="34" charset="0"/>
              </a:rPr>
              <a:t> H</a:t>
            </a:r>
            <a:r>
              <a:rPr lang="ru-RU" sz="2800" b="1" baseline="-25000" dirty="0">
                <a:effectLst>
                  <a:outerShdw blurRad="38100" dist="38100" dir="2700000" algn="tl">
                    <a:srgbClr val="000000">
                      <a:alpha val="43137"/>
                    </a:srgbClr>
                  </a:outerShdw>
                </a:effectLst>
                <a:latin typeface="Arial Black" pitchFamily="34" charset="0"/>
              </a:rPr>
              <a:t>2</a:t>
            </a:r>
            <a:r>
              <a:rPr lang="ru-RU" sz="2800" b="1" dirty="0">
                <a:effectLst>
                  <a:outerShdw blurRad="38100" dist="38100" dir="2700000" algn="tl">
                    <a:srgbClr val="000000">
                      <a:alpha val="43137"/>
                    </a:srgbClr>
                  </a:outerShdw>
                </a:effectLst>
                <a:latin typeface="Arial Black" pitchFamily="34" charset="0"/>
              </a:rPr>
              <a:t>(г) + </a:t>
            </a:r>
            <a:r>
              <a:rPr lang="en-US" sz="2800" b="1" dirty="0">
                <a:effectLst>
                  <a:outerShdw blurRad="38100" dist="38100" dir="2700000" algn="tl">
                    <a:srgbClr val="000000">
                      <a:alpha val="43137"/>
                    </a:srgbClr>
                  </a:outerShdw>
                </a:effectLst>
                <a:latin typeface="Arial Black" pitchFamily="34" charset="0"/>
              </a:rPr>
              <a:t>CO</a:t>
            </a:r>
            <a:r>
              <a:rPr lang="ru-RU" sz="2800" b="1" dirty="0">
                <a:effectLst>
                  <a:outerShdw blurRad="38100" dist="38100" dir="2700000" algn="tl">
                    <a:srgbClr val="000000">
                      <a:alpha val="43137"/>
                    </a:srgbClr>
                  </a:outerShdw>
                </a:effectLst>
                <a:latin typeface="Arial Black" pitchFamily="34" charset="0"/>
              </a:rPr>
              <a:t>(г)</a:t>
            </a:r>
            <a:r>
              <a:rPr lang="en-US" sz="2800" b="1" dirty="0">
                <a:effectLst>
                  <a:outerShdw blurRad="38100" dist="38100" dir="2700000" algn="tl">
                    <a:srgbClr val="000000">
                      <a:alpha val="43137"/>
                    </a:srgbClr>
                  </a:outerShdw>
                </a:effectLst>
                <a:latin typeface="Arial Black" pitchFamily="34" charset="0"/>
              </a:rPr>
              <a:t> </a:t>
            </a:r>
            <a:r>
              <a:rPr lang="ru-RU" sz="2800" dirty="0">
                <a:solidFill>
                  <a:srgbClr val="FF0000"/>
                </a:solidFill>
                <a:effectLst>
                  <a:outerShdw blurRad="38100" dist="38100" dir="2700000" algn="tl">
                    <a:srgbClr val="000000">
                      <a:alpha val="43137"/>
                    </a:srgbClr>
                  </a:outerShdw>
                </a:effectLst>
                <a:latin typeface="Arial Black" pitchFamily="34" charset="0"/>
              </a:rPr>
              <a:t>– </a:t>
            </a:r>
            <a:r>
              <a:rPr lang="en-US" sz="2800" b="1" dirty="0" smtClean="0">
                <a:solidFill>
                  <a:srgbClr val="FF0000"/>
                </a:solidFill>
                <a:effectLst>
                  <a:outerShdw blurRad="38100" dist="38100" dir="2700000" algn="tl">
                    <a:srgbClr val="000000">
                      <a:alpha val="43137"/>
                    </a:srgbClr>
                  </a:outerShdw>
                </a:effectLst>
                <a:latin typeface="Arial Black" pitchFamily="34" charset="0"/>
              </a:rPr>
              <a:t>Q</a:t>
            </a:r>
            <a:endParaRPr lang="ru-RU" sz="2800" b="1" dirty="0">
              <a:latin typeface="Arial" pitchFamily="34" charset="0"/>
              <a:cs typeface="Arial" pitchFamily="34" charset="0"/>
            </a:endParaRPr>
          </a:p>
        </p:txBody>
      </p:sp>
      <p:sp>
        <p:nvSpPr>
          <p:cNvPr id="2" name="Прямоугольник 1"/>
          <p:cNvSpPr/>
          <p:nvPr/>
        </p:nvSpPr>
        <p:spPr>
          <a:xfrm>
            <a:off x="7164288" y="5120126"/>
            <a:ext cx="2032929" cy="461665"/>
          </a:xfrm>
          <a:prstGeom prst="rect">
            <a:avLst/>
          </a:prstGeom>
        </p:spPr>
        <p:txBody>
          <a:bodyPr wrap="none">
            <a:spAutoFit/>
          </a:bodyPr>
          <a:lstStyle/>
          <a:p>
            <a:pPr algn="ctr"/>
            <a:r>
              <a:rPr lang="ru-RU" sz="2400" b="1" dirty="0" smtClean="0">
                <a:solidFill>
                  <a:srgbClr val="FF0000"/>
                </a:solidFill>
                <a:latin typeface="Arial Black" pitchFamily="34" charset="0"/>
                <a:cs typeface="Arial" pitchFamily="34" charset="0"/>
              </a:rPr>
              <a:t>Не писать!</a:t>
            </a:r>
            <a:endParaRPr lang="ru-RU" sz="2400" dirty="0">
              <a:solidFill>
                <a:srgbClr val="FF0000"/>
              </a:solidFill>
              <a:latin typeface="Arial Black" pitchFamily="34" charset="0"/>
            </a:endParaRPr>
          </a:p>
        </p:txBody>
      </p:sp>
      <p:cxnSp>
        <p:nvCxnSpPr>
          <p:cNvPr id="4" name="Прямая со стрелкой 3"/>
          <p:cNvCxnSpPr/>
          <p:nvPr/>
        </p:nvCxnSpPr>
        <p:spPr>
          <a:xfrm>
            <a:off x="7373983" y="5589240"/>
            <a:ext cx="1381097" cy="0"/>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114270"/>
      </p:ext>
    </p:extLst>
  </p:cSld>
  <p:clrMapOvr>
    <a:masterClrMapping/>
  </p:clrMapOvr>
  <p:transition>
    <p:wheel spokes="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Прямоугольник 5"/>
          <p:cNvSpPr/>
          <p:nvPr/>
        </p:nvSpPr>
        <p:spPr>
          <a:xfrm>
            <a:off x="158721" y="188640"/>
            <a:ext cx="8877775" cy="2997744"/>
          </a:xfrm>
          <a:prstGeom prst="rect">
            <a:avLst/>
          </a:prstGeom>
        </p:spPr>
        <p:txBody>
          <a:bodyPr wrap="square">
            <a:spAutoFit/>
          </a:bodyPr>
          <a:lstStyle/>
          <a:p>
            <a:pPr algn="just"/>
            <a:r>
              <a:rPr lang="ru-RU" sz="2800" b="1" dirty="0" smtClean="0">
                <a:latin typeface="Arial" pitchFamily="34" charset="0"/>
                <a:cs typeface="Arial" pitchFamily="34" charset="0"/>
              </a:rPr>
              <a:t>3. </a:t>
            </a:r>
            <a:r>
              <a:rPr lang="ru-RU" sz="2800" b="1" u="sng" dirty="0" smtClean="0">
                <a:latin typeface="Arial" pitchFamily="34" charset="0"/>
                <a:ea typeface="Times New Roman" pitchFamily="18" charset="0"/>
                <a:cs typeface="Arial" pitchFamily="34" charset="0"/>
              </a:rPr>
              <a:t>По изменению </a:t>
            </a:r>
            <a:r>
              <a:rPr lang="ru-RU" sz="2800" b="1" u="sng" dirty="0">
                <a:latin typeface="Arial" pitchFamily="34" charset="0"/>
                <a:ea typeface="Times New Roman" pitchFamily="18" charset="0"/>
                <a:cs typeface="Arial" pitchFamily="34" charset="0"/>
              </a:rPr>
              <a:t>степени окисления атомов </a:t>
            </a:r>
            <a:r>
              <a:rPr lang="ru-RU" sz="2800" b="1" dirty="0">
                <a:latin typeface="Arial" pitchFamily="34" charset="0"/>
                <a:ea typeface="Times New Roman" pitchFamily="18" charset="0"/>
                <a:cs typeface="Arial" pitchFamily="34" charset="0"/>
              </a:rPr>
              <a:t>элементов, входящих в состав реагирующих </a:t>
            </a:r>
            <a:r>
              <a:rPr lang="ru-RU" sz="2800" b="1" dirty="0" smtClean="0">
                <a:latin typeface="Arial" pitchFamily="34" charset="0"/>
                <a:ea typeface="Times New Roman" pitchFamily="18" charset="0"/>
                <a:cs typeface="Arial" pitchFamily="34" charset="0"/>
              </a:rPr>
              <a:t>веществ – </a:t>
            </a:r>
            <a:r>
              <a:rPr lang="ru-RU" sz="2800" b="1" dirty="0">
                <a:latin typeface="Arial" pitchFamily="34" charset="0"/>
                <a:ea typeface="Times New Roman" pitchFamily="18" charset="0"/>
                <a:cs typeface="Arial" pitchFamily="34" charset="0"/>
              </a:rPr>
              <a:t>это </a:t>
            </a:r>
            <a:r>
              <a:rPr lang="ru-RU" sz="2800" b="1" dirty="0" smtClean="0">
                <a:latin typeface="Arial" pitchFamily="34" charset="0"/>
                <a:ea typeface="Times New Roman" pitchFamily="18" charset="0"/>
                <a:cs typeface="Arial" pitchFamily="34" charset="0"/>
              </a:rPr>
              <a:t>реакция протекающая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 изменением степени окисления элементов</a:t>
            </a:r>
            <a:r>
              <a:rPr lang="ru-RU" sz="2800" b="1" dirty="0" smtClean="0">
                <a:latin typeface="Arial" pitchFamily="34" charset="0"/>
                <a:ea typeface="Times New Roman" pitchFamily="18" charset="0"/>
                <a:cs typeface="Arial" pitchFamily="34" charset="0"/>
              </a:rPr>
              <a:t>:</a:t>
            </a:r>
          </a:p>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C</a:t>
            </a:r>
            <a:r>
              <a:rPr lang="ru-RU" sz="2800" b="1" baseline="30000" dirty="0" smtClean="0">
                <a:effectLst>
                  <a:outerShdw blurRad="38100" dist="38100" dir="2700000" algn="tl">
                    <a:srgbClr val="000000">
                      <a:alpha val="43137"/>
                    </a:srgbClr>
                  </a:outerShdw>
                </a:effectLst>
                <a:latin typeface="Arial" pitchFamily="34" charset="0"/>
                <a:cs typeface="Arial" pitchFamily="34" charset="0"/>
              </a:rPr>
              <a:t>0</a:t>
            </a:r>
            <a:r>
              <a:rPr lang="ru-RU" sz="2800" b="1" dirty="0" smtClean="0">
                <a:effectLst>
                  <a:outerShdw blurRad="38100" dist="38100" dir="2700000" algn="tl">
                    <a:srgbClr val="000000">
                      <a:alpha val="43137"/>
                    </a:srgbClr>
                  </a:outerShdw>
                </a:effectLst>
                <a:latin typeface="Arial" pitchFamily="34" charset="0"/>
                <a:cs typeface="Arial" pitchFamily="34" charset="0"/>
              </a:rPr>
              <a:t>(т</a:t>
            </a:r>
            <a:r>
              <a:rPr lang="ru-RU" sz="2800" b="1" dirty="0">
                <a:effectLst>
                  <a:outerShdw blurRad="38100" dist="38100" dir="2700000" algn="tl">
                    <a:srgbClr val="000000">
                      <a:alpha val="43137"/>
                    </a:srgbClr>
                  </a:outerShdw>
                </a:effectLst>
                <a:latin typeface="Arial" pitchFamily="34" charset="0"/>
                <a:cs typeface="Arial" pitchFamily="34" charset="0"/>
              </a:rPr>
              <a:t>) + </a:t>
            </a:r>
            <a:r>
              <a:rPr lang="ru-RU" sz="2800" b="1" dirty="0" smtClean="0">
                <a:effectLst>
                  <a:outerShdw blurRad="38100" dist="38100" dir="2700000" algn="tl">
                    <a:srgbClr val="000000">
                      <a:alpha val="43137"/>
                    </a:srgbClr>
                  </a:outerShdw>
                </a:effectLst>
                <a:latin typeface="Arial" pitchFamily="34" charset="0"/>
                <a:cs typeface="Arial" pitchFamily="34" charset="0"/>
              </a:rPr>
              <a:t>H</a:t>
            </a:r>
            <a:r>
              <a:rPr lang="ru-RU" sz="2800" b="1" baseline="-25000" dirty="0" smtClean="0">
                <a:effectLst>
                  <a:outerShdw blurRad="38100" dist="38100" dir="2700000" algn="tl">
                    <a:srgbClr val="000000">
                      <a:alpha val="43137"/>
                    </a:srgbClr>
                  </a:outerShdw>
                </a:effectLst>
                <a:latin typeface="Arial" pitchFamily="34" charset="0"/>
                <a:cs typeface="Arial" pitchFamily="34" charset="0"/>
              </a:rPr>
              <a:t>2</a:t>
            </a:r>
            <a:r>
              <a:rPr lang="ru-RU" sz="2800" b="1" baseline="30000" dirty="0">
                <a:effectLst>
                  <a:outerShdw blurRad="38100" dist="38100" dir="2700000" algn="tl">
                    <a:srgbClr val="000000">
                      <a:alpha val="43137"/>
                    </a:srgbClr>
                  </a:outerShdw>
                </a:effectLst>
                <a:latin typeface="Arial" pitchFamily="34" charset="0"/>
                <a:cs typeface="Arial" pitchFamily="34" charset="0"/>
              </a:rPr>
              <a:t>+</a:t>
            </a:r>
            <a:r>
              <a:rPr lang="ru-RU" sz="2800" b="1" dirty="0" smtClean="0">
                <a:effectLst>
                  <a:outerShdw blurRad="38100" dist="38100" dir="2700000" algn="tl">
                    <a:srgbClr val="000000">
                      <a:alpha val="43137"/>
                    </a:srgbClr>
                  </a:outerShdw>
                </a:effectLst>
                <a:latin typeface="Arial" pitchFamily="34" charset="0"/>
                <a:cs typeface="Arial" pitchFamily="34" charset="0"/>
              </a:rPr>
              <a:t>O</a:t>
            </a:r>
            <a:r>
              <a:rPr lang="ru-RU" sz="2800" b="1" baseline="30000" dirty="0" smtClean="0">
                <a:effectLst>
                  <a:outerShdw blurRad="38100" dist="38100" dir="2700000" algn="tl">
                    <a:srgbClr val="000000">
                      <a:alpha val="43137"/>
                    </a:srgbClr>
                  </a:outerShdw>
                </a:effectLst>
                <a:latin typeface="Arial" pitchFamily="34" charset="0"/>
                <a:cs typeface="Arial" pitchFamily="34" charset="0"/>
              </a:rPr>
              <a:t>–2 </a:t>
            </a:r>
            <a:r>
              <a:rPr lang="ru-RU" sz="2800" b="1" dirty="0" smtClean="0">
                <a:effectLst>
                  <a:outerShdw blurRad="38100" dist="38100" dir="2700000" algn="tl">
                    <a:srgbClr val="000000">
                      <a:alpha val="43137"/>
                    </a:srgbClr>
                  </a:outerShdw>
                </a:effectLst>
                <a:latin typeface="Arial" pitchFamily="34" charset="0"/>
                <a:cs typeface="Arial" pitchFamily="34" charset="0"/>
              </a:rPr>
              <a:t>(</a:t>
            </a:r>
            <a:r>
              <a:rPr lang="ru-RU" sz="2800" b="1" dirty="0">
                <a:effectLst>
                  <a:outerShdw blurRad="38100" dist="38100" dir="2700000" algn="tl">
                    <a:srgbClr val="000000">
                      <a:alpha val="43137"/>
                    </a:srgbClr>
                  </a:outerShdw>
                </a:effectLst>
                <a:latin typeface="Arial" pitchFamily="34" charset="0"/>
                <a:cs typeface="Arial" pitchFamily="34" charset="0"/>
              </a:rPr>
              <a:t>г) </a:t>
            </a:r>
            <a:r>
              <a:rPr lang="ru-RU" sz="2800" b="1" baseline="-25000" dirty="0">
                <a:effectLst>
                  <a:outerShdw blurRad="38100" dist="38100" dir="2700000" algn="tl">
                    <a:srgbClr val="000000">
                      <a:alpha val="43137"/>
                    </a:srgbClr>
                  </a:outerShdw>
                </a:effectLst>
                <a:latin typeface="Arial" pitchFamily="34" charset="0"/>
                <a:cs typeface="Arial" pitchFamily="34" charset="0"/>
              </a:rPr>
              <a:t> </a:t>
            </a:r>
            <a:r>
              <a:rPr lang="ru-RU" sz="2800" b="1" dirty="0">
                <a:effectLst>
                  <a:outerShdw blurRad="38100" dist="38100" dir="2700000" algn="tl">
                    <a:srgbClr val="000000">
                      <a:alpha val="43137"/>
                    </a:srgbClr>
                  </a:outerShdw>
                </a:effectLst>
                <a:latin typeface="Arial" pitchFamily="34" charset="0"/>
                <a:cs typeface="Arial" pitchFamily="34" charset="0"/>
                <a:sym typeface="Symbol"/>
              </a:rPr>
              <a:t></a:t>
            </a:r>
            <a:r>
              <a:rPr lang="ru-RU" sz="2800" b="1" dirty="0">
                <a:effectLst>
                  <a:outerShdw blurRad="38100" dist="38100" dir="2700000" algn="tl">
                    <a:srgbClr val="000000">
                      <a:alpha val="43137"/>
                    </a:srgbClr>
                  </a:outerShdw>
                </a:effectLst>
                <a:latin typeface="Arial" pitchFamily="34" charset="0"/>
                <a:cs typeface="Arial" pitchFamily="34" charset="0"/>
              </a:rPr>
              <a:t> </a:t>
            </a:r>
            <a:r>
              <a:rPr lang="ru-RU" sz="2800" b="1" dirty="0" smtClean="0">
                <a:effectLst>
                  <a:outerShdw blurRad="38100" dist="38100" dir="2700000" algn="tl">
                    <a:srgbClr val="000000">
                      <a:alpha val="43137"/>
                    </a:srgbClr>
                  </a:outerShdw>
                </a:effectLst>
                <a:latin typeface="Arial" pitchFamily="34" charset="0"/>
                <a:cs typeface="Arial" pitchFamily="34" charset="0"/>
              </a:rPr>
              <a:t>H</a:t>
            </a:r>
            <a:r>
              <a:rPr lang="ru-RU" sz="2800" b="1" baseline="-25000" dirty="0" smtClean="0">
                <a:effectLst>
                  <a:outerShdw blurRad="38100" dist="38100" dir="2700000" algn="tl">
                    <a:srgbClr val="000000">
                      <a:alpha val="43137"/>
                    </a:srgbClr>
                  </a:outerShdw>
                </a:effectLst>
                <a:latin typeface="Arial" pitchFamily="34" charset="0"/>
                <a:cs typeface="Arial" pitchFamily="34" charset="0"/>
              </a:rPr>
              <a:t>2</a:t>
            </a:r>
            <a:r>
              <a:rPr lang="ru-RU" sz="2800" b="1" baseline="30000" dirty="0" smtClean="0">
                <a:effectLst>
                  <a:outerShdw blurRad="38100" dist="38100" dir="2700000" algn="tl">
                    <a:srgbClr val="000000">
                      <a:alpha val="43137"/>
                    </a:srgbClr>
                  </a:outerShdw>
                </a:effectLst>
                <a:latin typeface="Arial" pitchFamily="34" charset="0"/>
                <a:cs typeface="Arial" pitchFamily="34" charset="0"/>
              </a:rPr>
              <a:t>0</a:t>
            </a:r>
            <a:r>
              <a:rPr lang="ru-RU" sz="2800" b="1" dirty="0" smtClean="0">
                <a:effectLst>
                  <a:outerShdw blurRad="38100" dist="38100" dir="2700000" algn="tl">
                    <a:srgbClr val="000000">
                      <a:alpha val="43137"/>
                    </a:srgbClr>
                  </a:outerShdw>
                </a:effectLst>
                <a:latin typeface="Arial" pitchFamily="34" charset="0"/>
                <a:cs typeface="Arial" pitchFamily="34" charset="0"/>
              </a:rPr>
              <a:t>(г</a:t>
            </a:r>
            <a:r>
              <a:rPr lang="ru-RU" sz="2800" b="1" dirty="0">
                <a:effectLst>
                  <a:outerShdw blurRad="38100" dist="38100" dir="2700000" algn="tl">
                    <a:srgbClr val="000000">
                      <a:alpha val="43137"/>
                    </a:srgbClr>
                  </a:outerShdw>
                </a:effectLst>
                <a:latin typeface="Arial" pitchFamily="34" charset="0"/>
                <a:cs typeface="Arial" pitchFamily="34" charset="0"/>
              </a:rPr>
              <a:t>) + </a:t>
            </a:r>
            <a:r>
              <a:rPr lang="en-US" sz="2800" b="1" dirty="0" smtClean="0">
                <a:effectLst>
                  <a:outerShdw blurRad="38100" dist="38100" dir="2700000" algn="tl">
                    <a:srgbClr val="000000">
                      <a:alpha val="43137"/>
                    </a:srgbClr>
                  </a:outerShdw>
                </a:effectLst>
                <a:latin typeface="Arial" pitchFamily="34" charset="0"/>
                <a:cs typeface="Arial" pitchFamily="34" charset="0"/>
              </a:rPr>
              <a:t>C</a:t>
            </a:r>
            <a:r>
              <a:rPr lang="ru-RU" sz="2800" b="1" baseline="30000" dirty="0" smtClean="0">
                <a:effectLst>
                  <a:outerShdw blurRad="38100" dist="38100" dir="2700000" algn="tl">
                    <a:srgbClr val="000000">
                      <a:alpha val="43137"/>
                    </a:srgbClr>
                  </a:outerShdw>
                </a:effectLst>
                <a:latin typeface="Arial" pitchFamily="34" charset="0"/>
                <a:cs typeface="Arial" pitchFamily="34" charset="0"/>
              </a:rPr>
              <a:t>+2</a:t>
            </a:r>
            <a:r>
              <a:rPr lang="en-US" sz="2800" b="1" dirty="0" smtClean="0">
                <a:effectLst>
                  <a:outerShdw blurRad="38100" dist="38100" dir="2700000" algn="tl">
                    <a:srgbClr val="000000">
                      <a:alpha val="43137"/>
                    </a:srgbClr>
                  </a:outerShdw>
                </a:effectLst>
                <a:latin typeface="Arial" pitchFamily="34" charset="0"/>
                <a:cs typeface="Arial" pitchFamily="34" charset="0"/>
              </a:rPr>
              <a:t>O</a:t>
            </a:r>
            <a:r>
              <a:rPr lang="ru-RU" sz="2800" b="1" baseline="30000" dirty="0">
                <a:effectLst>
                  <a:outerShdw blurRad="38100" dist="38100" dir="2700000" algn="tl">
                    <a:srgbClr val="000000">
                      <a:alpha val="43137"/>
                    </a:srgbClr>
                  </a:outerShdw>
                </a:effectLst>
                <a:latin typeface="Arial" pitchFamily="34" charset="0"/>
                <a:cs typeface="Arial" pitchFamily="34" charset="0"/>
              </a:rPr>
              <a:t>–2 </a:t>
            </a:r>
            <a:r>
              <a:rPr lang="ru-RU" sz="2800" b="1" dirty="0" smtClean="0">
                <a:effectLst>
                  <a:outerShdw blurRad="38100" dist="38100" dir="2700000" algn="tl">
                    <a:srgbClr val="000000">
                      <a:alpha val="43137"/>
                    </a:srgbClr>
                  </a:outerShdw>
                </a:effectLst>
                <a:latin typeface="Arial" pitchFamily="34" charset="0"/>
                <a:cs typeface="Arial" pitchFamily="34" charset="0"/>
              </a:rPr>
              <a:t>(</a:t>
            </a:r>
            <a:r>
              <a:rPr lang="ru-RU" sz="2800" b="1" dirty="0">
                <a:effectLst>
                  <a:outerShdw blurRad="38100" dist="38100" dir="2700000" algn="tl">
                    <a:srgbClr val="000000">
                      <a:alpha val="43137"/>
                    </a:srgbClr>
                  </a:outerShdw>
                </a:effectLst>
                <a:latin typeface="Arial" pitchFamily="34" charset="0"/>
                <a:cs typeface="Arial" pitchFamily="34" charset="0"/>
              </a:rPr>
              <a:t>г)</a:t>
            </a:r>
            <a:r>
              <a:rPr lang="en-US" sz="2800" b="1" dirty="0">
                <a:effectLst>
                  <a:outerShdw blurRad="38100" dist="38100" dir="2700000" algn="tl">
                    <a:srgbClr val="000000">
                      <a:alpha val="43137"/>
                    </a:srgbClr>
                  </a:outerShdw>
                </a:effectLst>
                <a:latin typeface="Arial" pitchFamily="34" charset="0"/>
                <a:cs typeface="Arial" pitchFamily="34" charset="0"/>
              </a:rPr>
              <a:t> </a:t>
            </a:r>
            <a:endPar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a:r>
              <a:rPr lang="ru-RU" sz="2800" b="1" dirty="0" smtClean="0">
                <a:latin typeface="Arial" pitchFamily="34" charset="0"/>
                <a:ea typeface="Times New Roman" pitchFamily="18" charset="0"/>
                <a:cs typeface="Arial" pitchFamily="34" charset="0"/>
              </a:rPr>
              <a:t> </a:t>
            </a:r>
            <a:r>
              <a:rPr lang="ru-RU" sz="2600" b="1" dirty="0" smtClean="0">
                <a:latin typeface="Arial" pitchFamily="34" charset="0"/>
                <a:ea typeface="Times New Roman" pitchFamily="18" charset="0"/>
                <a:cs typeface="Arial" pitchFamily="34" charset="0"/>
              </a:rPr>
              <a:t>                                             оксид</a:t>
            </a:r>
            <a:endParaRPr lang="ru-RU" sz="2600" b="1" dirty="0">
              <a:latin typeface="Arial" pitchFamily="34" charset="0"/>
              <a:ea typeface="Times New Roman" pitchFamily="18" charset="0"/>
              <a:cs typeface="Arial" pitchFamily="34" charset="0"/>
            </a:endParaRPr>
          </a:p>
          <a:p>
            <a:pPr>
              <a:lnSpc>
                <a:spcPct val="80000"/>
              </a:lnSpc>
            </a:pPr>
            <a:r>
              <a:rPr lang="en-US" sz="2600" b="1" dirty="0" smtClean="0">
                <a:latin typeface="Arial" pitchFamily="34" charset="0"/>
                <a:ea typeface="Times New Roman" pitchFamily="18" charset="0"/>
                <a:cs typeface="Arial" pitchFamily="34" charset="0"/>
              </a:rPr>
              <a:t>    </a:t>
            </a:r>
            <a:r>
              <a:rPr lang="ru-RU" sz="2600" b="1" dirty="0" smtClean="0">
                <a:latin typeface="Arial" pitchFamily="34" charset="0"/>
                <a:ea typeface="Times New Roman" pitchFamily="18" charset="0"/>
                <a:cs typeface="Arial" pitchFamily="34" charset="0"/>
              </a:rPr>
              <a:t>                                                         углерода </a:t>
            </a:r>
            <a:r>
              <a:rPr lang="ru-RU" sz="2600" b="1" dirty="0">
                <a:latin typeface="Arial" pitchFamily="34" charset="0"/>
                <a:ea typeface="Times New Roman" pitchFamily="18" charset="0"/>
                <a:cs typeface="Arial" pitchFamily="34" charset="0"/>
              </a:rPr>
              <a:t>(</a:t>
            </a:r>
            <a:r>
              <a:rPr lang="en-US" sz="2600" b="1" dirty="0" smtClean="0">
                <a:latin typeface="Arial" pitchFamily="34" charset="0"/>
                <a:ea typeface="Times New Roman" pitchFamily="18" charset="0"/>
                <a:cs typeface="Arial" pitchFamily="34" charset="0"/>
              </a:rPr>
              <a:t>II</a:t>
            </a:r>
            <a:r>
              <a:rPr lang="ru-RU" sz="2600" b="1" dirty="0" smtClean="0">
                <a:latin typeface="Arial" pitchFamily="34" charset="0"/>
                <a:ea typeface="Times New Roman" pitchFamily="18" charset="0"/>
                <a:cs typeface="Arial" pitchFamily="34" charset="0"/>
              </a:rPr>
              <a:t>)</a:t>
            </a:r>
            <a:endParaRPr lang="ru-RU" sz="2800" b="1" dirty="0">
              <a:latin typeface="Arial" pitchFamily="34" charset="0"/>
              <a:cs typeface="Arial"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340568216"/>
              </p:ext>
            </p:extLst>
          </p:nvPr>
        </p:nvGraphicFramePr>
        <p:xfrm>
          <a:off x="35496" y="3186384"/>
          <a:ext cx="8966386" cy="822960"/>
        </p:xfrm>
        <a:graphic>
          <a:graphicData uri="http://schemas.openxmlformats.org/drawingml/2006/table">
            <a:tbl>
              <a:tblPr>
                <a:tableStyleId>{5C22544A-7EE6-4342-B048-85BDC9FD1C3A}</a:tableStyleId>
              </a:tblPr>
              <a:tblGrid>
                <a:gridCol w="2573704"/>
                <a:gridCol w="293916"/>
                <a:gridCol w="367395"/>
                <a:gridCol w="5731371"/>
              </a:tblGrid>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latin typeface="Arial" pitchFamily="34" charset="0"/>
                          <a:cs typeface="Arial" pitchFamily="34" charset="0"/>
                        </a:rPr>
                        <a:t>2Н</a:t>
                      </a:r>
                      <a:r>
                        <a:rPr lang="ru-RU" sz="2700" b="1" baseline="30000" dirty="0" smtClean="0">
                          <a:latin typeface="Arial" pitchFamily="34" charset="0"/>
                          <a:cs typeface="Arial" pitchFamily="34" charset="0"/>
                        </a:rPr>
                        <a:t>+ </a:t>
                      </a:r>
                      <a:r>
                        <a:rPr lang="en-US" sz="2700" b="1" dirty="0" smtClean="0">
                          <a:effectLst/>
                          <a:latin typeface="Arial" pitchFamily="34" charset="0"/>
                          <a:cs typeface="Arial" pitchFamily="34" charset="0"/>
                        </a:rPr>
                        <a:t>+</a:t>
                      </a:r>
                      <a:r>
                        <a:rPr lang="ru-RU" sz="2700" b="1" dirty="0" smtClean="0">
                          <a:effectLst/>
                          <a:latin typeface="Arial" pitchFamily="34" charset="0"/>
                          <a:cs typeface="Arial" pitchFamily="34" charset="0"/>
                        </a:rPr>
                        <a:t> </a:t>
                      </a:r>
                      <a:r>
                        <a:rPr lang="en-US" sz="2700" b="1" dirty="0" smtClean="0">
                          <a:effectLst/>
                          <a:latin typeface="Arial" pitchFamily="34" charset="0"/>
                          <a:cs typeface="Arial" pitchFamily="34" charset="0"/>
                        </a:rPr>
                        <a:t>2</a:t>
                      </a:r>
                      <a:r>
                        <a:rPr lang="ru-RU" sz="2700" b="1" dirty="0" smtClean="0">
                          <a:effectLst/>
                          <a:latin typeface="Arial" pitchFamily="34" charset="0"/>
                          <a:cs typeface="Arial" pitchFamily="34" charset="0"/>
                        </a:rPr>
                        <a:t>ē = H</a:t>
                      </a:r>
                      <a:r>
                        <a:rPr lang="ru-RU" sz="2700" b="1" baseline="-25000" dirty="0" smtClean="0">
                          <a:effectLst/>
                          <a:latin typeface="Arial" pitchFamily="34" charset="0"/>
                          <a:cs typeface="Arial" pitchFamily="34" charset="0"/>
                        </a:rPr>
                        <a:t>2</a:t>
                      </a:r>
                      <a:r>
                        <a:rPr lang="ru-RU" sz="2700" b="1" baseline="30000" dirty="0" smtClean="0">
                          <a:effectLst/>
                          <a:latin typeface="Arial" pitchFamily="34" charset="0"/>
                          <a:cs typeface="Arial" pitchFamily="34" charset="0"/>
                        </a:rPr>
                        <a:t>0</a:t>
                      </a:r>
                      <a:endParaRPr lang="ru-RU" sz="2700" b="1" dirty="0">
                        <a:effectLst/>
                        <a:latin typeface="Arial" pitchFamily="34" charset="0"/>
                        <a:ea typeface="Times New Roman"/>
                        <a:cs typeface="Arial"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spcAft>
                          <a:spcPts val="0"/>
                        </a:spcAft>
                      </a:pPr>
                      <a:r>
                        <a:rPr lang="en-US" sz="2700" b="1" dirty="0" smtClean="0">
                          <a:effectLst/>
                          <a:latin typeface="Arial" pitchFamily="34" charset="0"/>
                          <a:ea typeface="Times New Roman"/>
                          <a:cs typeface="Arial" pitchFamily="34" charset="0"/>
                        </a:rPr>
                        <a:t>2</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en-US" sz="2700" b="1" dirty="0" smtClean="0">
                          <a:effectLst/>
                          <a:latin typeface="Arial" pitchFamily="34" charset="0"/>
                          <a:cs typeface="Arial" pitchFamily="34" charset="0"/>
                        </a:rPr>
                        <a:t>1</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600" b="1" dirty="0" smtClean="0">
                          <a:effectLst/>
                          <a:latin typeface="Arial" pitchFamily="34" charset="0"/>
                          <a:cs typeface="Arial" pitchFamily="34" charset="0"/>
                        </a:rPr>
                        <a:t>восстановление, Н</a:t>
                      </a:r>
                      <a:r>
                        <a:rPr lang="ru-RU" sz="2600" b="1" baseline="30000" dirty="0" smtClean="0">
                          <a:latin typeface="Arial" pitchFamily="34" charset="0"/>
                          <a:cs typeface="Arial" pitchFamily="34" charset="0"/>
                        </a:rPr>
                        <a:t>+</a:t>
                      </a:r>
                      <a:r>
                        <a:rPr lang="ru-RU" sz="2600" b="1" baseline="30000" dirty="0" smtClean="0">
                          <a:effectLst/>
                          <a:latin typeface="Arial" pitchFamily="34" charset="0"/>
                          <a:cs typeface="Arial" pitchFamily="34" charset="0"/>
                        </a:rPr>
                        <a:t> </a:t>
                      </a:r>
                      <a:r>
                        <a:rPr lang="ru-RU" sz="2600" b="1" dirty="0" smtClean="0">
                          <a:effectLst/>
                          <a:latin typeface="Arial" pitchFamily="34" charset="0"/>
                          <a:cs typeface="Arial" pitchFamily="34" charset="0"/>
                        </a:rPr>
                        <a:t>–окислитель</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latin typeface="Arial" pitchFamily="34" charset="0"/>
                          <a:cs typeface="Arial" pitchFamily="34" charset="0"/>
                        </a:rPr>
                        <a:t>C</a:t>
                      </a:r>
                      <a:r>
                        <a:rPr lang="ru-RU" sz="2700" b="1" baseline="30000" dirty="0" smtClean="0">
                          <a:latin typeface="Arial" pitchFamily="34" charset="0"/>
                          <a:cs typeface="Arial" pitchFamily="34" charset="0"/>
                        </a:rPr>
                        <a:t>0 </a:t>
                      </a:r>
                      <a:r>
                        <a:rPr lang="ru-RU" sz="2700" b="1" dirty="0" smtClean="0">
                          <a:effectLst/>
                          <a:latin typeface="Arial" pitchFamily="34" charset="0"/>
                          <a:cs typeface="Arial" pitchFamily="34" charset="0"/>
                        </a:rPr>
                        <a:t>– </a:t>
                      </a:r>
                      <a:r>
                        <a:rPr lang="en-US" sz="2700" b="1" dirty="0" smtClean="0">
                          <a:effectLst/>
                          <a:latin typeface="Arial" pitchFamily="34" charset="0"/>
                          <a:cs typeface="Arial" pitchFamily="34" charset="0"/>
                        </a:rPr>
                        <a:t>2</a:t>
                      </a:r>
                      <a:r>
                        <a:rPr lang="ru-RU" sz="2700" b="1" dirty="0" smtClean="0">
                          <a:effectLst/>
                          <a:latin typeface="Arial" pitchFamily="34" charset="0"/>
                          <a:cs typeface="Arial" pitchFamily="34" charset="0"/>
                        </a:rPr>
                        <a:t>ē = </a:t>
                      </a:r>
                      <a:r>
                        <a:rPr lang="ru-RU" sz="2700" b="1" dirty="0" smtClean="0">
                          <a:latin typeface="Arial" pitchFamily="34" charset="0"/>
                          <a:cs typeface="Arial" pitchFamily="34" charset="0"/>
                        </a:rPr>
                        <a:t>C</a:t>
                      </a:r>
                      <a:r>
                        <a:rPr lang="ru-RU" sz="2700" b="1" baseline="30000" dirty="0" smtClean="0">
                          <a:latin typeface="Arial" pitchFamily="34" charset="0"/>
                          <a:cs typeface="Arial" pitchFamily="34" charset="0"/>
                        </a:rPr>
                        <a:t>+2</a:t>
                      </a:r>
                      <a:endParaRPr lang="ru-RU" sz="2700" b="1" dirty="0">
                        <a:effectLst/>
                        <a:latin typeface="Arial" pitchFamily="34" charset="0"/>
                        <a:ea typeface="Times New Roman"/>
                        <a:cs typeface="Arial"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spcAft>
                          <a:spcPts val="0"/>
                        </a:spcAft>
                      </a:pPr>
                      <a:r>
                        <a:rPr lang="en-US" sz="2700" b="1" dirty="0" smtClean="0">
                          <a:effectLst/>
                          <a:latin typeface="Arial" pitchFamily="34" charset="0"/>
                          <a:ea typeface="Times New Roman"/>
                          <a:cs typeface="Arial" pitchFamily="34" charset="0"/>
                        </a:rPr>
                        <a:t>2</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en-US" sz="2700" b="1" dirty="0" smtClean="0">
                          <a:effectLst/>
                          <a:latin typeface="Arial" pitchFamily="34" charset="0"/>
                          <a:cs typeface="Arial" pitchFamily="34" charset="0"/>
                        </a:rPr>
                        <a:t>1</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600" b="1" dirty="0" smtClean="0">
                          <a:effectLst/>
                          <a:latin typeface="Arial" pitchFamily="34" charset="0"/>
                          <a:cs typeface="Arial" pitchFamily="34" charset="0"/>
                        </a:rPr>
                        <a:t>окисление,</a:t>
                      </a:r>
                      <a:r>
                        <a:rPr lang="en-US" sz="2600" b="1" dirty="0" smtClean="0">
                          <a:effectLst/>
                          <a:latin typeface="Arial" pitchFamily="34" charset="0"/>
                          <a:cs typeface="Arial" pitchFamily="34" charset="0"/>
                        </a:rPr>
                        <a:t> </a:t>
                      </a:r>
                      <a:r>
                        <a:rPr lang="ru-RU" sz="2400" b="1" dirty="0" smtClean="0">
                          <a:latin typeface="Arial" pitchFamily="34" charset="0"/>
                          <a:cs typeface="Arial" pitchFamily="34" charset="0"/>
                        </a:rPr>
                        <a:t>C</a:t>
                      </a:r>
                      <a:r>
                        <a:rPr lang="ru-RU" sz="2400" b="1" baseline="30000" dirty="0" smtClean="0">
                          <a:latin typeface="Arial" pitchFamily="34" charset="0"/>
                          <a:cs typeface="Arial" pitchFamily="34" charset="0"/>
                        </a:rPr>
                        <a:t>0</a:t>
                      </a:r>
                      <a:r>
                        <a:rPr lang="en-US" sz="2600" b="1" baseline="30000" dirty="0" smtClean="0">
                          <a:effectLst/>
                          <a:latin typeface="Arial" pitchFamily="34" charset="0"/>
                          <a:cs typeface="Arial" pitchFamily="34" charset="0"/>
                        </a:rPr>
                        <a:t> </a:t>
                      </a:r>
                      <a:r>
                        <a:rPr lang="ru-RU" sz="2600" b="1" dirty="0" smtClean="0">
                          <a:effectLst/>
                          <a:latin typeface="Arial" pitchFamily="34" charset="0"/>
                          <a:cs typeface="Arial" pitchFamily="34" charset="0"/>
                        </a:rPr>
                        <a:t>– восстановитель</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tcPr>
                </a:tc>
              </a:tr>
            </a:tbl>
          </a:graphicData>
        </a:graphic>
      </p:graphicFrame>
      <p:sp>
        <p:nvSpPr>
          <p:cNvPr id="2" name="Прямоугольник 1"/>
          <p:cNvSpPr/>
          <p:nvPr/>
        </p:nvSpPr>
        <p:spPr>
          <a:xfrm>
            <a:off x="107504" y="4174746"/>
            <a:ext cx="8877775" cy="1126462"/>
          </a:xfrm>
          <a:prstGeom prst="rect">
            <a:avLst/>
          </a:prstGeom>
        </p:spPr>
        <p:txBody>
          <a:bodyPr wrap="square">
            <a:spAutoFit/>
          </a:bodyPr>
          <a:lstStyle/>
          <a:p>
            <a:pPr lvl="0" indent="450850" algn="just" eaLnBrk="0" fontAlgn="base" hangingPunct="0">
              <a:lnSpc>
                <a:spcPct val="80000"/>
              </a:lnSpc>
              <a:spcBef>
                <a:spcPct val="0"/>
              </a:spcBef>
              <a:spcAft>
                <a:spcPct val="0"/>
              </a:spcAft>
            </a:pPr>
            <a:r>
              <a:rPr lang="ru-RU" sz="2800" b="1" dirty="0" smtClean="0">
                <a:latin typeface="Arial" pitchFamily="34" charset="0"/>
                <a:ea typeface="Times New Roman" pitchFamily="18" charset="0"/>
                <a:cs typeface="Arial" pitchFamily="34" charset="0"/>
              </a:rPr>
              <a:t>Это</a:t>
            </a:r>
            <a:r>
              <a:rPr lang="ru-RU" sz="2800" b="1" dirty="0" smtClean="0">
                <a:latin typeface="Arial Black" pitchFamily="34" charset="0"/>
                <a:ea typeface="Times New Roman" pitchFamily="18" charset="0"/>
                <a:cs typeface="Arial" pitchFamily="34" charset="0"/>
              </a:rPr>
              <a:t> </a:t>
            </a:r>
            <a:r>
              <a:rPr lang="ru-RU" sz="2800" b="1" u="sng"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меж</a:t>
            </a: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молекулярная</a:t>
            </a:r>
            <a:r>
              <a:rPr lang="ru-RU" sz="2800" b="1" dirty="0" smtClean="0">
                <a:latin typeface="Arial" pitchFamily="34" charset="0"/>
                <a:ea typeface="Times New Roman" pitchFamily="18" charset="0"/>
                <a:cs typeface="Arial" pitchFamily="34" charset="0"/>
              </a:rPr>
              <a:t> реакция, т. к. окислитель </a:t>
            </a:r>
            <a:r>
              <a:rPr lang="ru-RU" sz="2800" b="1" dirty="0">
                <a:latin typeface="Arial" pitchFamily="34" charset="0"/>
                <a:ea typeface="Times New Roman" pitchFamily="18" charset="0"/>
                <a:cs typeface="Arial" pitchFamily="34" charset="0"/>
              </a:rPr>
              <a:t>и восстановитель находятся в разных веществах </a:t>
            </a:r>
          </a:p>
        </p:txBody>
      </p:sp>
    </p:spTree>
    <p:extLst>
      <p:ext uri="{BB962C8B-B14F-4D97-AF65-F5344CB8AC3E}">
        <p14:creationId xmlns:p14="http://schemas.microsoft.com/office/powerpoint/2010/main" val="376911427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Прямоугольник 5"/>
          <p:cNvSpPr/>
          <p:nvPr/>
        </p:nvSpPr>
        <p:spPr>
          <a:xfrm>
            <a:off x="158721" y="188640"/>
            <a:ext cx="8877775" cy="3970318"/>
          </a:xfrm>
          <a:prstGeom prst="rect">
            <a:avLst/>
          </a:prstGeom>
        </p:spPr>
        <p:txBody>
          <a:bodyPr wrap="square">
            <a:spAutoFit/>
          </a:bodyPr>
          <a:lstStyle/>
          <a:p>
            <a:pPr lvl="0" algn="just"/>
            <a:r>
              <a:rPr lang="ru-RU" sz="2800" b="1" dirty="0" smtClean="0">
                <a:latin typeface="Arial" pitchFamily="34" charset="0"/>
                <a:cs typeface="Arial" pitchFamily="34" charset="0"/>
              </a:rPr>
              <a:t>4. </a:t>
            </a:r>
            <a:r>
              <a:rPr lang="ru-RU" sz="2800" b="1" u="sng" dirty="0" smtClean="0">
                <a:latin typeface="Arial" pitchFamily="34" charset="0"/>
                <a:ea typeface="Times New Roman" pitchFamily="18" charset="0"/>
                <a:cs typeface="Arial" pitchFamily="34" charset="0"/>
              </a:rPr>
              <a:t>По </a:t>
            </a:r>
            <a:r>
              <a:rPr lang="ru-RU" sz="2800" b="1" u="sng" dirty="0">
                <a:latin typeface="Arial" pitchFamily="34" charset="0"/>
                <a:ea typeface="Times New Roman" pitchFamily="18" charset="0"/>
                <a:cs typeface="Arial" pitchFamily="34" charset="0"/>
              </a:rPr>
              <a:t>признаку </a:t>
            </a:r>
            <a:r>
              <a:rPr lang="ru-RU" sz="2800" b="1" u="sng" dirty="0" smtClean="0">
                <a:latin typeface="Arial" pitchFamily="34" charset="0"/>
                <a:ea typeface="Times New Roman" pitchFamily="18" charset="0"/>
                <a:cs typeface="Arial" pitchFamily="34" charset="0"/>
              </a:rPr>
              <a:t>обратимости</a:t>
            </a:r>
            <a:r>
              <a:rPr lang="ru-RU" sz="2800" b="1" dirty="0" smtClean="0">
                <a:latin typeface="Arial" pitchFamily="34" charset="0"/>
                <a:ea typeface="Times New Roman" pitchFamily="18" charset="0"/>
                <a:cs typeface="Arial" pitchFamily="34" charset="0"/>
              </a:rPr>
              <a:t> – это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обратимая</a:t>
            </a:r>
            <a:r>
              <a:rPr lang="ru-RU" sz="2800" b="1" dirty="0" smtClean="0">
                <a:latin typeface="Arial" pitchFamily="34" charset="0"/>
                <a:ea typeface="Times New Roman" pitchFamily="18" charset="0"/>
                <a:cs typeface="Arial" pitchFamily="34" charset="0"/>
              </a:rPr>
              <a:t> реакция (т. к. стоит знак обратимости </a:t>
            </a:r>
            <a:r>
              <a:rPr lang="ru-RU" sz="2800" b="1" dirty="0">
                <a:latin typeface="Arial" pitchFamily="34" charset="0"/>
                <a:cs typeface="Arial" pitchFamily="34" charset="0"/>
                <a:sym typeface="Symbol"/>
              </a:rPr>
              <a:t></a:t>
            </a:r>
            <a:r>
              <a:rPr lang="ru-RU" sz="2800" b="1" dirty="0" smtClean="0">
                <a:latin typeface="Arial" pitchFamily="34" charset="0"/>
                <a:ea typeface="Times New Roman" pitchFamily="18" charset="0"/>
                <a:cs typeface="Arial" pitchFamily="34" charset="0"/>
              </a:rPr>
              <a:t>)</a:t>
            </a:r>
          </a:p>
          <a:p>
            <a:pPr algn="just"/>
            <a:r>
              <a:rPr lang="ru-RU" sz="2800" b="1" dirty="0" smtClean="0">
                <a:latin typeface="Arial" pitchFamily="34" charset="0"/>
                <a:cs typeface="Arial" pitchFamily="34" charset="0"/>
              </a:rPr>
              <a:t>5. </a:t>
            </a:r>
            <a:r>
              <a:rPr lang="ru-RU" sz="2800" b="1" dirty="0" smtClean="0">
                <a:latin typeface="Arial" pitchFamily="34" charset="0"/>
                <a:ea typeface="Times New Roman" pitchFamily="18" charset="0"/>
                <a:cs typeface="Arial" pitchFamily="34" charset="0"/>
              </a:rPr>
              <a:t>По </a:t>
            </a:r>
            <a:r>
              <a:rPr lang="ru-RU" sz="2800" b="1" dirty="0">
                <a:latin typeface="Arial" pitchFamily="34" charset="0"/>
                <a:ea typeface="Times New Roman" pitchFamily="18" charset="0"/>
                <a:cs typeface="Arial" pitchFamily="34" charset="0"/>
              </a:rPr>
              <a:t>наличию поверхности раздела между реагирующими веществами</a:t>
            </a:r>
            <a:r>
              <a:rPr lang="ru-RU" sz="2800" b="1" dirty="0" smtClean="0">
                <a:latin typeface="Arial" pitchFamily="34" charset="0"/>
                <a:ea typeface="Times New Roman" pitchFamily="18" charset="0"/>
                <a:cs typeface="Arial" pitchFamily="34" charset="0"/>
              </a:rPr>
              <a:t> </a:t>
            </a:r>
            <a:r>
              <a:rPr lang="ru-RU" sz="2800" b="1" dirty="0">
                <a:latin typeface="Arial" pitchFamily="34" charset="0"/>
                <a:ea typeface="Times New Roman" pitchFamily="18" charset="0"/>
                <a:cs typeface="Arial" pitchFamily="34" charset="0"/>
              </a:rPr>
              <a:t>– это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гетерогенная </a:t>
            </a:r>
            <a:r>
              <a:rPr lang="ru-RU" sz="2800" b="1" dirty="0" smtClean="0">
                <a:latin typeface="Arial" pitchFamily="34" charset="0"/>
                <a:ea typeface="Times New Roman" pitchFamily="18" charset="0"/>
                <a:cs typeface="Arial" pitchFamily="34" charset="0"/>
              </a:rPr>
              <a:t>реакция </a:t>
            </a:r>
          </a:p>
          <a:p>
            <a:pPr algn="ctr"/>
            <a:r>
              <a:rPr lang="en-US" sz="2800" b="1" dirty="0">
                <a:effectLst>
                  <a:outerShdw blurRad="38100" dist="38100" dir="2700000" algn="tl">
                    <a:srgbClr val="000000">
                      <a:alpha val="43137"/>
                    </a:srgbClr>
                  </a:outerShdw>
                </a:effectLst>
                <a:latin typeface="Arial Black" pitchFamily="34" charset="0"/>
              </a:rPr>
              <a:t>C</a:t>
            </a:r>
            <a:r>
              <a:rPr lang="ru-RU" sz="2800" b="1" dirty="0">
                <a:effectLst>
                  <a:outerShdw blurRad="38100" dist="38100" dir="2700000" algn="tl">
                    <a:srgbClr val="000000">
                      <a:alpha val="43137"/>
                    </a:srgbClr>
                  </a:outerShdw>
                </a:effectLst>
                <a:latin typeface="Arial Black" pitchFamily="34" charset="0"/>
              </a:rPr>
              <a:t>(</a:t>
            </a:r>
            <a:r>
              <a:rPr lang="ru-RU" sz="2800" b="1" dirty="0">
                <a:solidFill>
                  <a:srgbClr val="FF0000"/>
                </a:solidFill>
                <a:effectLst>
                  <a:outerShdw blurRad="38100" dist="38100" dir="2700000" algn="tl">
                    <a:srgbClr val="000000">
                      <a:alpha val="43137"/>
                    </a:srgbClr>
                  </a:outerShdw>
                </a:effectLst>
                <a:latin typeface="Arial Black" pitchFamily="34" charset="0"/>
              </a:rPr>
              <a:t>т</a:t>
            </a:r>
            <a:r>
              <a:rPr lang="ru-RU" sz="2800" b="1" dirty="0">
                <a:effectLst>
                  <a:outerShdw blurRad="38100" dist="38100" dir="2700000" algn="tl">
                    <a:srgbClr val="000000">
                      <a:alpha val="43137"/>
                    </a:srgbClr>
                  </a:outerShdw>
                </a:effectLst>
                <a:latin typeface="Arial Black" pitchFamily="34" charset="0"/>
              </a:rPr>
              <a:t>) + H</a:t>
            </a:r>
            <a:r>
              <a:rPr lang="ru-RU" sz="2800" b="1" baseline="-25000" dirty="0">
                <a:effectLst>
                  <a:outerShdw blurRad="38100" dist="38100" dir="2700000" algn="tl">
                    <a:srgbClr val="000000">
                      <a:alpha val="43137"/>
                    </a:srgbClr>
                  </a:outerShdw>
                </a:effectLst>
                <a:latin typeface="Arial Black" pitchFamily="34" charset="0"/>
              </a:rPr>
              <a:t>2</a:t>
            </a:r>
            <a:r>
              <a:rPr lang="ru-RU" sz="2800" b="1" dirty="0">
                <a:effectLst>
                  <a:outerShdw blurRad="38100" dist="38100" dir="2700000" algn="tl">
                    <a:srgbClr val="000000">
                      <a:alpha val="43137"/>
                    </a:srgbClr>
                  </a:outerShdw>
                </a:effectLst>
                <a:latin typeface="Arial Black" pitchFamily="34" charset="0"/>
              </a:rPr>
              <a:t>O(</a:t>
            </a:r>
            <a:r>
              <a:rPr lang="ru-RU" sz="2800" b="1" dirty="0">
                <a:solidFill>
                  <a:srgbClr val="FF0000"/>
                </a:solidFill>
                <a:effectLst>
                  <a:outerShdw blurRad="38100" dist="38100" dir="2700000" algn="tl">
                    <a:srgbClr val="000000">
                      <a:alpha val="43137"/>
                    </a:srgbClr>
                  </a:outerShdw>
                </a:effectLst>
                <a:latin typeface="Arial Black" pitchFamily="34" charset="0"/>
              </a:rPr>
              <a:t>г</a:t>
            </a:r>
            <a:r>
              <a:rPr lang="ru-RU" sz="2800" b="1" dirty="0">
                <a:effectLst>
                  <a:outerShdw blurRad="38100" dist="38100" dir="2700000" algn="tl">
                    <a:srgbClr val="000000">
                      <a:alpha val="43137"/>
                    </a:srgbClr>
                  </a:outerShdw>
                </a:effectLst>
                <a:latin typeface="Arial Black" pitchFamily="34" charset="0"/>
              </a:rPr>
              <a:t>) </a:t>
            </a:r>
            <a:r>
              <a:rPr lang="ru-RU" sz="2800" b="1" baseline="-25000" dirty="0">
                <a:effectLst>
                  <a:outerShdw blurRad="38100" dist="38100" dir="2700000" algn="tl">
                    <a:srgbClr val="000000">
                      <a:alpha val="43137"/>
                    </a:srgbClr>
                  </a:outerShdw>
                </a:effectLst>
                <a:latin typeface="Arial Black" pitchFamily="34" charset="0"/>
              </a:rPr>
              <a:t> </a:t>
            </a:r>
            <a:r>
              <a:rPr lang="ru-RU" sz="2800" b="1" dirty="0">
                <a:effectLst>
                  <a:outerShdw blurRad="38100" dist="38100" dir="2700000" algn="tl">
                    <a:srgbClr val="000000">
                      <a:alpha val="43137"/>
                    </a:srgbClr>
                  </a:outerShdw>
                </a:effectLst>
                <a:latin typeface="Arial Black" pitchFamily="34" charset="0"/>
                <a:sym typeface="Symbol"/>
              </a:rPr>
              <a:t></a:t>
            </a:r>
            <a:r>
              <a:rPr lang="ru-RU" sz="2800" b="1" dirty="0">
                <a:effectLst>
                  <a:outerShdw blurRad="38100" dist="38100" dir="2700000" algn="tl">
                    <a:srgbClr val="000000">
                      <a:alpha val="43137"/>
                    </a:srgbClr>
                  </a:outerShdw>
                </a:effectLst>
                <a:latin typeface="Arial Black" pitchFamily="34" charset="0"/>
              </a:rPr>
              <a:t> H</a:t>
            </a:r>
            <a:r>
              <a:rPr lang="ru-RU" sz="2800" b="1" baseline="-25000" dirty="0">
                <a:effectLst>
                  <a:outerShdw blurRad="38100" dist="38100" dir="2700000" algn="tl">
                    <a:srgbClr val="000000">
                      <a:alpha val="43137"/>
                    </a:srgbClr>
                  </a:outerShdw>
                </a:effectLst>
                <a:latin typeface="Arial Black" pitchFamily="34" charset="0"/>
              </a:rPr>
              <a:t>2</a:t>
            </a:r>
            <a:r>
              <a:rPr lang="ru-RU" sz="2800" b="1" dirty="0">
                <a:effectLst>
                  <a:outerShdw blurRad="38100" dist="38100" dir="2700000" algn="tl">
                    <a:srgbClr val="000000">
                      <a:alpha val="43137"/>
                    </a:srgbClr>
                  </a:outerShdw>
                </a:effectLst>
                <a:latin typeface="Arial Black" pitchFamily="34" charset="0"/>
              </a:rPr>
              <a:t>(г) + </a:t>
            </a:r>
            <a:r>
              <a:rPr lang="en-US" sz="2800" b="1" dirty="0">
                <a:effectLst>
                  <a:outerShdw blurRad="38100" dist="38100" dir="2700000" algn="tl">
                    <a:srgbClr val="000000">
                      <a:alpha val="43137"/>
                    </a:srgbClr>
                  </a:outerShdw>
                </a:effectLst>
                <a:latin typeface="Arial Black" pitchFamily="34" charset="0"/>
              </a:rPr>
              <a:t>CO</a:t>
            </a:r>
            <a:r>
              <a:rPr lang="ru-RU" sz="2800" b="1" dirty="0">
                <a:effectLst>
                  <a:outerShdw blurRad="38100" dist="38100" dir="2700000" algn="tl">
                    <a:srgbClr val="000000">
                      <a:alpha val="43137"/>
                    </a:srgbClr>
                  </a:outerShdw>
                </a:effectLst>
                <a:latin typeface="Arial Black" pitchFamily="34" charset="0"/>
              </a:rPr>
              <a:t>(г)</a:t>
            </a:r>
            <a:r>
              <a:rPr lang="en-US" sz="2800" b="1" dirty="0">
                <a:effectLst>
                  <a:outerShdw blurRad="38100" dist="38100" dir="2700000" algn="tl">
                    <a:srgbClr val="000000">
                      <a:alpha val="43137"/>
                    </a:srgbClr>
                  </a:outerShdw>
                </a:effectLst>
                <a:latin typeface="Arial Black" pitchFamily="34" charset="0"/>
              </a:rPr>
              <a:t> </a:t>
            </a:r>
            <a:endParaRPr lang="ru-RU" sz="2800" b="1" dirty="0">
              <a:solidFill>
                <a:srgbClr val="FF0000"/>
              </a:solidFill>
              <a:effectLst>
                <a:outerShdw blurRad="38100" dist="38100" dir="2700000" algn="tl">
                  <a:srgbClr val="000000">
                    <a:alpha val="43137"/>
                  </a:srgbClr>
                </a:outerShdw>
              </a:effectLst>
              <a:latin typeface="Arial Black" pitchFamily="34" charset="0"/>
              <a:cs typeface="Arial" pitchFamily="34" charset="0"/>
            </a:endParaRPr>
          </a:p>
          <a:p>
            <a:pPr algn="just"/>
            <a:r>
              <a:rPr lang="ru-RU" sz="28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т</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800" b="1" dirty="0">
                <a:effectLst>
                  <a:outerShdw blurRad="38100" dist="38100" dir="2700000" algn="tl">
                    <a:srgbClr val="000000">
                      <a:alpha val="43137"/>
                    </a:srgbClr>
                  </a:outerShdw>
                </a:effectLst>
                <a:latin typeface="Arial" pitchFamily="34" charset="0"/>
                <a:cs typeface="Arial" pitchFamily="34" charset="0"/>
              </a:rPr>
              <a:t>–</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effectLst>
                  <a:outerShdw blurRad="38100" dist="38100" dir="2700000" algn="tl">
                    <a:srgbClr val="000000">
                      <a:alpha val="43137"/>
                    </a:srgbClr>
                  </a:outerShdw>
                </a:effectLst>
                <a:latin typeface="Arial" pitchFamily="34" charset="0"/>
                <a:cs typeface="Arial" pitchFamily="34" charset="0"/>
              </a:rPr>
              <a:t>твердое вещество, </a:t>
            </a:r>
            <a:r>
              <a:rPr lang="ru-RU" sz="28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г</a:t>
            </a:r>
            <a:r>
              <a:rPr lang="ru-RU" sz="2800" b="1" dirty="0" smtClean="0">
                <a:effectLst>
                  <a:outerShdw blurRad="38100" dist="38100" dir="2700000" algn="tl">
                    <a:srgbClr val="000000">
                      <a:alpha val="43137"/>
                    </a:srgbClr>
                  </a:outerShdw>
                </a:effectLst>
                <a:latin typeface="Arial" pitchFamily="34" charset="0"/>
                <a:cs typeface="Arial" pitchFamily="34" charset="0"/>
              </a:rPr>
              <a:t> – газ </a:t>
            </a:r>
            <a:r>
              <a:rPr lang="ru-RU" sz="2800" b="1" dirty="0" smtClean="0">
                <a:latin typeface="Arial" pitchFamily="34" charset="0"/>
                <a:cs typeface="Arial" pitchFamily="34" charset="0"/>
              </a:rPr>
              <a:t>(учитываем </a:t>
            </a:r>
            <a:r>
              <a:rPr lang="ru-RU" sz="2800" b="1" u="sng" dirty="0" smtClean="0">
                <a:latin typeface="Arial" pitchFamily="34" charset="0"/>
                <a:cs typeface="Arial" pitchFamily="34" charset="0"/>
              </a:rPr>
              <a:t>только для прямой</a:t>
            </a:r>
            <a:r>
              <a:rPr lang="ru-RU" sz="2800" b="1" dirty="0" smtClean="0">
                <a:latin typeface="Arial" pitchFamily="34" charset="0"/>
                <a:cs typeface="Arial" pitchFamily="34" charset="0"/>
              </a:rPr>
              <a:t> реакции).</a:t>
            </a:r>
            <a:endParaRPr lang="ru-RU" sz="2800" b="1" dirty="0">
              <a:solidFill>
                <a:srgbClr val="FF0000"/>
              </a:solidFill>
              <a:latin typeface="Arial Black" pitchFamily="34" charset="0"/>
              <a:cs typeface="Arial" pitchFamily="34" charset="0"/>
            </a:endParaRPr>
          </a:p>
          <a:p>
            <a:pPr algn="ct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376911427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57083" y="2333195"/>
            <a:ext cx="8136904" cy="208672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5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Окислительно</a:t>
            </a:r>
            <a:r>
              <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-восстановительные реакции</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60503"/>
            <a:ext cx="2771800" cy="322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1" y="35337"/>
            <a:ext cx="2021588" cy="2317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69108359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16238" y="260350"/>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142844" y="928670"/>
            <a:ext cx="8858312" cy="5213735"/>
          </a:xfrm>
          <a:prstGeom prst="rect">
            <a:avLst/>
          </a:prstGeom>
        </p:spPr>
        <p:txBody>
          <a:bodyPr wrap="square">
            <a:spAutoFit/>
          </a:bodyPr>
          <a:lstStyle/>
          <a:p>
            <a:pPr marL="3175" indent="-6350" algn="just">
              <a:lnSpc>
                <a:spcPct val="80000"/>
              </a:lnSpc>
            </a:pPr>
            <a:r>
              <a:rPr lang="ru-RU" sz="2400" b="1" dirty="0" smtClean="0">
                <a:ln w="1905"/>
                <a:solidFill>
                  <a:schemeClr val="accent2">
                    <a:lumMod val="50000"/>
                  </a:schemeClr>
                </a:solidFill>
                <a:latin typeface="Arial" pitchFamily="34" charset="0"/>
                <a:cs typeface="Arial" pitchFamily="34" charset="0"/>
                <a:hlinkClick r:id="rId4" action="ppaction://hlinksldjump"/>
              </a:rPr>
              <a:t>Инструкция по использованию интерфейса</a:t>
            </a:r>
            <a:endParaRPr lang="ru-RU" sz="2400" b="1" dirty="0" smtClean="0">
              <a:ln w="1905"/>
              <a:solidFill>
                <a:schemeClr val="accent2">
                  <a:lumMod val="50000"/>
                </a:schemeClr>
              </a:solidFill>
              <a:latin typeface="Arial" pitchFamily="34" charset="0"/>
              <a:cs typeface="Arial" pitchFamily="34" charset="0"/>
            </a:endParaRPr>
          </a:p>
          <a:p>
            <a:pPr marL="3175" indent="-6350" algn="just">
              <a:lnSpc>
                <a:spcPct val="80000"/>
              </a:lnSpc>
            </a:pPr>
            <a:r>
              <a:rPr lang="ru-RU" sz="2400" b="1" dirty="0" smtClean="0">
                <a:solidFill>
                  <a:schemeClr val="accent2">
                    <a:lumMod val="50000"/>
                  </a:schemeClr>
                </a:solidFill>
                <a:latin typeface="Arial" pitchFamily="34" charset="0"/>
                <a:cs typeface="Arial" pitchFamily="34" charset="0"/>
                <a:hlinkClick r:id="rId5" action="ppaction://hlinksldjump"/>
              </a:rPr>
              <a:t>Условия возникновения и течения химических реакций.</a:t>
            </a:r>
            <a:r>
              <a:rPr lang="ru-RU" sz="2400" b="1" dirty="0" smtClean="0">
                <a:solidFill>
                  <a:schemeClr val="accent2">
                    <a:lumMod val="50000"/>
                  </a:schemeClr>
                </a:solidFill>
                <a:latin typeface="Arial" pitchFamily="34" charset="0"/>
                <a:cs typeface="Arial" pitchFamily="34" charset="0"/>
              </a:rPr>
              <a:t> </a:t>
            </a:r>
            <a:r>
              <a:rPr lang="ru-RU" sz="24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Признаки химических реакций.  </a:t>
            </a:r>
            <a:r>
              <a:rPr lang="ru-RU" sz="2400" b="1" kern="10" dirty="0" smtClean="0">
                <a:solidFill>
                  <a:schemeClr val="accent2">
                    <a:lumMod val="50000"/>
                  </a:schemeClr>
                </a:solidFill>
                <a:latin typeface="Arial" pitchFamily="34" charset="0"/>
                <a:cs typeface="Arial" pitchFamily="34" charset="0"/>
                <a:hlinkClick r:id="rId7" action="ppaction://hlinksldjump"/>
              </a:rPr>
              <a:t>Проверим, как Вы поняли и запомнили  пройденный материал.</a:t>
            </a:r>
            <a:r>
              <a:rPr lang="ru-RU" sz="2400" dirty="0" smtClean="0">
                <a:solidFill>
                  <a:schemeClr val="accent2">
                    <a:lumMod val="50000"/>
                  </a:schemeClr>
                </a:solidFill>
                <a:latin typeface="Arial" pitchFamily="34" charset="0"/>
                <a:cs typeface="Arial" pitchFamily="34" charset="0"/>
              </a:rPr>
              <a:t> </a:t>
            </a:r>
            <a:r>
              <a:rPr lang="ru-RU" sz="2400" b="1" dirty="0" smtClean="0">
                <a:solidFill>
                  <a:schemeClr val="accent2">
                    <a:lumMod val="50000"/>
                  </a:schemeClr>
                </a:solidFill>
                <a:latin typeface="Arial" pitchFamily="34" charset="0"/>
                <a:cs typeface="Arial" pitchFamily="34" charset="0"/>
                <a:hlinkClick r:id="rId8" action="ppaction://hlinksldjump"/>
              </a:rPr>
              <a:t>Классификация химических реакций.</a:t>
            </a:r>
            <a:r>
              <a:rPr lang="ru-RU" sz="2400" b="1" dirty="0" smtClean="0">
                <a:solidFill>
                  <a:schemeClr val="accent2">
                    <a:lumMod val="50000"/>
                  </a:schemeClr>
                </a:solidFill>
                <a:latin typeface="Arial" pitchFamily="34" charset="0"/>
                <a:cs typeface="Arial" pitchFamily="34" charset="0"/>
              </a:rPr>
              <a:t> </a:t>
            </a:r>
            <a:r>
              <a:rPr lang="ru-RU" sz="2400" b="1" dirty="0">
                <a:solidFill>
                  <a:schemeClr val="accent2">
                    <a:lumMod val="50000"/>
                  </a:schemeClr>
                </a:solidFill>
                <a:latin typeface="Arial" pitchFamily="34" charset="0"/>
                <a:ea typeface="Times New Roman" pitchFamily="18" charset="0"/>
                <a:cs typeface="Arial" pitchFamily="34" charset="0"/>
                <a:hlinkClick r:id="rId9" action="ppaction://hlinksldjump"/>
              </a:rPr>
              <a:t>Классификация по числу и составу исходных веществ и  продуктов реакции.</a:t>
            </a:r>
            <a:r>
              <a:rPr lang="ru-RU" sz="2400" b="1" dirty="0">
                <a:solidFill>
                  <a:schemeClr val="accent2">
                    <a:lumMod val="50000"/>
                  </a:schemeClr>
                </a:solidFill>
                <a:latin typeface="Arial" pitchFamily="34" charset="0"/>
                <a:ea typeface="Times New Roman" pitchFamily="18" charset="0"/>
                <a:cs typeface="Arial" pitchFamily="34" charset="0"/>
              </a:rPr>
              <a:t> </a:t>
            </a:r>
            <a:r>
              <a:rPr lang="ru-RU" sz="2400" b="1" dirty="0" smtClean="0">
                <a:solidFill>
                  <a:schemeClr val="accent2">
                    <a:lumMod val="50000"/>
                  </a:schemeClr>
                </a:solidFill>
                <a:latin typeface="Arial" pitchFamily="34" charset="0"/>
                <a:ea typeface="Times New Roman" pitchFamily="18" charset="0"/>
                <a:cs typeface="Arial" pitchFamily="34" charset="0"/>
                <a:hlinkClick r:id="rId10" action="ppaction://hlinksldjump"/>
              </a:rPr>
              <a:t>Классификация по признаку выделения или поглощения теплоты.</a:t>
            </a:r>
            <a:r>
              <a:rPr lang="ru-RU" sz="2400" b="1" dirty="0" smtClean="0">
                <a:solidFill>
                  <a:schemeClr val="accent2">
                    <a:lumMod val="50000"/>
                  </a:schemeClr>
                </a:solidFill>
                <a:latin typeface="Arial" pitchFamily="34" charset="0"/>
                <a:ea typeface="Times New Roman" pitchFamily="18" charset="0"/>
                <a:cs typeface="Arial" pitchFamily="34" charset="0"/>
              </a:rPr>
              <a:t> </a:t>
            </a:r>
            <a:r>
              <a:rPr lang="ru-RU" sz="2400" b="1" dirty="0" smtClean="0">
                <a:solidFill>
                  <a:schemeClr val="accent2">
                    <a:lumMod val="50000"/>
                  </a:schemeClr>
                </a:solidFill>
                <a:latin typeface="Arial" pitchFamily="34" charset="0"/>
                <a:ea typeface="Times New Roman" pitchFamily="18" charset="0"/>
                <a:cs typeface="Arial" pitchFamily="34" charset="0"/>
                <a:hlinkClick r:id="rId11" action="ppaction://hlinksldjump"/>
              </a:rPr>
              <a:t>Классификация по изменению степени окисления атомов элементов, входящих в состав реагирующих веществ.</a:t>
            </a:r>
            <a:r>
              <a:rPr lang="ru-RU" sz="2400" b="1" dirty="0" smtClean="0">
                <a:solidFill>
                  <a:schemeClr val="accent2">
                    <a:lumMod val="50000"/>
                  </a:schemeClr>
                </a:solidFill>
                <a:latin typeface="Arial" pitchFamily="34" charset="0"/>
                <a:ea typeface="Times New Roman" pitchFamily="18" charset="0"/>
                <a:cs typeface="Arial" pitchFamily="34" charset="0"/>
              </a:rPr>
              <a:t> </a:t>
            </a:r>
            <a:r>
              <a:rPr lang="ru-RU" sz="2400" b="1" dirty="0" smtClean="0">
                <a:solidFill>
                  <a:schemeClr val="accent2">
                    <a:lumMod val="50000"/>
                  </a:schemeClr>
                </a:solidFill>
                <a:latin typeface="Arial" pitchFamily="34" charset="0"/>
                <a:ea typeface="Times New Roman" pitchFamily="18" charset="0"/>
                <a:cs typeface="Arial" pitchFamily="34" charset="0"/>
                <a:hlinkClick r:id="rId12" action="ppaction://hlinksldjump"/>
              </a:rPr>
              <a:t>Классификация по признаку обратимости.</a:t>
            </a:r>
            <a:r>
              <a:rPr lang="ru-RU" sz="2400" b="1" dirty="0" smtClean="0">
                <a:solidFill>
                  <a:schemeClr val="accent2">
                    <a:lumMod val="50000"/>
                  </a:schemeClr>
                </a:solidFill>
                <a:latin typeface="Arial" pitchFamily="34" charset="0"/>
                <a:ea typeface="Times New Roman" pitchFamily="18" charset="0"/>
                <a:cs typeface="Arial" pitchFamily="34" charset="0"/>
              </a:rPr>
              <a:t> </a:t>
            </a:r>
            <a:r>
              <a:rPr lang="ru-RU" sz="2400" b="1" dirty="0" smtClean="0">
                <a:solidFill>
                  <a:schemeClr val="accent2">
                    <a:lumMod val="50000"/>
                  </a:schemeClr>
                </a:solidFill>
                <a:latin typeface="Arial" pitchFamily="34" charset="0"/>
                <a:ea typeface="Times New Roman" pitchFamily="18" charset="0"/>
                <a:cs typeface="Arial" pitchFamily="34" charset="0"/>
                <a:hlinkClick r:id="rId13" action="ppaction://hlinksldjump"/>
              </a:rPr>
              <a:t>Классификация по наличию поверхности раздела между реагирующими веществами.</a:t>
            </a:r>
            <a:r>
              <a:rPr lang="ru-RU" sz="2400" b="1" dirty="0" smtClean="0">
                <a:solidFill>
                  <a:schemeClr val="accent2">
                    <a:lumMod val="50000"/>
                  </a:schemeClr>
                </a:solidFill>
                <a:latin typeface="Arial" pitchFamily="34" charset="0"/>
                <a:ea typeface="Times New Roman" pitchFamily="18" charset="0"/>
                <a:cs typeface="Arial" pitchFamily="34" charset="0"/>
              </a:rPr>
              <a:t> </a:t>
            </a:r>
            <a:r>
              <a:rPr lang="ru-RU" sz="2400" b="1" kern="10" dirty="0">
                <a:latin typeface="Arial" pitchFamily="34" charset="0"/>
                <a:cs typeface="Arial" pitchFamily="34" charset="0"/>
                <a:hlinkClick r:id="rId14" action="ppaction://hlinksldjump"/>
              </a:rPr>
              <a:t>Образец выполнения контрольного </a:t>
            </a:r>
            <a:r>
              <a:rPr lang="ru-RU" sz="2400" b="1" kern="10" dirty="0" smtClean="0">
                <a:latin typeface="Arial" pitchFamily="34" charset="0"/>
                <a:cs typeface="Arial" pitchFamily="34" charset="0"/>
                <a:hlinkClick r:id="rId14" action="ppaction://hlinksldjump"/>
              </a:rPr>
              <a:t>задания.</a:t>
            </a:r>
            <a:r>
              <a:rPr lang="ru-RU" sz="2400" b="1" kern="10" dirty="0" smtClean="0">
                <a:latin typeface="Arial" pitchFamily="34" charset="0"/>
                <a:cs typeface="Arial" pitchFamily="34" charset="0"/>
              </a:rPr>
              <a:t> </a:t>
            </a:r>
            <a:r>
              <a:rPr lang="ru-RU" sz="2400" b="1" dirty="0">
                <a:latin typeface="Arial" pitchFamily="34" charset="0"/>
                <a:cs typeface="Arial" pitchFamily="34" charset="0"/>
                <a:hlinkClick r:id="rId15" action="ppaction://hlinksldjump"/>
              </a:rPr>
              <a:t>Окислительно-восстановительные реакции (ОВР</a:t>
            </a:r>
            <a:r>
              <a:rPr lang="ru-RU" sz="2400" b="1" dirty="0" smtClean="0">
                <a:latin typeface="Arial" pitchFamily="34" charset="0"/>
                <a:cs typeface="Arial" pitchFamily="34" charset="0"/>
                <a:hlinkClick r:id="rId15" action="ppaction://hlinksldjump"/>
              </a:rPr>
              <a:t>).</a:t>
            </a:r>
            <a:r>
              <a:rPr lang="ru-RU" sz="2400" b="1" dirty="0" smtClean="0">
                <a:ln>
                  <a:solidFill>
                    <a:sysClr val="windowText" lastClr="000000"/>
                  </a:solidFill>
                </a:ln>
                <a:solidFill>
                  <a:srgbClr val="FF0000"/>
                </a:solidFill>
                <a:latin typeface="Arial" pitchFamily="34" charset="0"/>
                <a:cs typeface="Arial" pitchFamily="34" charset="0"/>
              </a:rPr>
              <a:t> </a:t>
            </a:r>
            <a:r>
              <a:rPr lang="ru-RU" sz="2400" b="1" kern="10" dirty="0" smtClean="0">
                <a:solidFill>
                  <a:schemeClr val="accent2">
                    <a:lumMod val="50000"/>
                  </a:schemeClr>
                </a:solidFill>
                <a:latin typeface="Arial" pitchFamily="34" charset="0"/>
                <a:cs typeface="Arial" pitchFamily="34" charset="0"/>
                <a:hlinkClick r:id="rId16" action="ppaction://hlinksldjump"/>
              </a:rPr>
              <a:t>Проверим, как Вы поняли и запомнили  пройденный материал. </a:t>
            </a:r>
            <a:endParaRPr lang="ru-RU" sz="2400" b="1" kern="10" dirty="0" smtClean="0">
              <a:solidFill>
                <a:schemeClr val="accent2">
                  <a:lumMod val="50000"/>
                </a:schemeClr>
              </a:solidFill>
              <a:latin typeface="Arial" pitchFamily="34" charset="0"/>
              <a:cs typeface="Arial" pitchFamily="34" charset="0"/>
            </a:endParaRPr>
          </a:p>
          <a:p>
            <a:pPr marL="3175" lvl="0" indent="-6350" algn="just">
              <a:lnSpc>
                <a:spcPct val="80000"/>
              </a:lnSpc>
            </a:pPr>
            <a:r>
              <a:rPr lang="ru-RU" sz="2400" b="1" dirty="0" smtClean="0">
                <a:solidFill>
                  <a:schemeClr val="accent2">
                    <a:lumMod val="50000"/>
                  </a:schemeClr>
                </a:solidFill>
                <a:latin typeface="Arial" pitchFamily="34" charset="0"/>
                <a:cs typeface="Arial" pitchFamily="34" charset="0"/>
                <a:hlinkClick r:id="rId17" action="ppaction://hlinksldjump"/>
              </a:rPr>
              <a:t>Использованные источники. </a:t>
            </a:r>
            <a:endParaRPr lang="ru-RU" sz="2400" b="1" dirty="0" smtClean="0">
              <a:solidFill>
                <a:schemeClr val="accent2">
                  <a:lumMod val="50000"/>
                </a:schemeClr>
              </a:solidFill>
              <a:latin typeface="Arial" pitchFamily="34" charset="0"/>
              <a:cs typeface="Arial" pitchFamily="34" charset="0"/>
            </a:endParaRPr>
          </a:p>
        </p:txBody>
      </p:sp>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1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3066" y="260648"/>
            <a:ext cx="8856984" cy="3388620"/>
          </a:xfrm>
          <a:prstGeom prst="rect">
            <a:avLst/>
          </a:prstGeom>
        </p:spPr>
        <p:txBody>
          <a:bodyPr wrap="square">
            <a:spAutoFit/>
          </a:bodyPr>
          <a:lstStyle/>
          <a:p>
            <a:pPr indent="449263" algn="just">
              <a:lnSpc>
                <a:spcPct val="85000"/>
              </a:lnSpc>
            </a:pPr>
            <a:r>
              <a:rPr lang="ru-RU" sz="2800" b="1" dirty="0" err="1">
                <a:ln>
                  <a:solidFill>
                    <a:sysClr val="windowText" lastClr="000000"/>
                  </a:solidFill>
                </a:ln>
                <a:solidFill>
                  <a:srgbClr val="FF0000"/>
                </a:solidFill>
                <a:latin typeface="Arial" pitchFamily="34" charset="0"/>
                <a:cs typeface="Arial" pitchFamily="34" charset="0"/>
              </a:rPr>
              <a:t>Окислительно</a:t>
            </a:r>
            <a:r>
              <a:rPr lang="ru-RU" sz="2800" b="1" dirty="0">
                <a:ln>
                  <a:solidFill>
                    <a:sysClr val="windowText" lastClr="000000"/>
                  </a:solidFill>
                </a:ln>
                <a:solidFill>
                  <a:srgbClr val="FF0000"/>
                </a:solidFill>
                <a:latin typeface="Arial" pitchFamily="34" charset="0"/>
                <a:cs typeface="Arial" pitchFamily="34" charset="0"/>
              </a:rPr>
              <a:t>-восстановительные </a:t>
            </a:r>
            <a:r>
              <a:rPr lang="ru-RU" sz="2800" b="1" dirty="0" smtClean="0">
                <a:ln>
                  <a:solidFill>
                    <a:sysClr val="windowText" lastClr="000000"/>
                  </a:solidFill>
                </a:ln>
                <a:solidFill>
                  <a:srgbClr val="FF0000"/>
                </a:solidFill>
                <a:latin typeface="Arial" pitchFamily="34" charset="0"/>
                <a:cs typeface="Arial" pitchFamily="34" charset="0"/>
              </a:rPr>
              <a:t>реакции (ОВР) </a:t>
            </a:r>
            <a:r>
              <a:rPr lang="ru-RU" sz="2800" b="1" dirty="0" smtClean="0">
                <a:latin typeface="Arial" pitchFamily="34" charset="0"/>
                <a:cs typeface="Arial" pitchFamily="34" charset="0"/>
              </a:rPr>
              <a:t>– это </a:t>
            </a:r>
            <a:r>
              <a:rPr lang="ru-RU" sz="2800" b="1" dirty="0">
                <a:latin typeface="Arial" pitchFamily="34" charset="0"/>
                <a:cs typeface="Arial" pitchFamily="34" charset="0"/>
              </a:rPr>
              <a:t>химические реакции, </a:t>
            </a:r>
            <a:r>
              <a:rPr lang="ru-RU" sz="2800" b="1" dirty="0" smtClean="0">
                <a:latin typeface="Arial" pitchFamily="34" charset="0"/>
                <a:cs typeface="Arial" pitchFamily="34" charset="0"/>
              </a:rPr>
              <a:t>сопровождающиеся </a:t>
            </a:r>
            <a:r>
              <a:rPr lang="ru-RU" sz="2800" b="1" dirty="0" smtClean="0">
                <a:ln>
                  <a:solidFill>
                    <a:sysClr val="windowText" lastClr="000000"/>
                  </a:solidFill>
                </a:ln>
                <a:solidFill>
                  <a:srgbClr val="0000CC"/>
                </a:solidFill>
                <a:latin typeface="Arial" pitchFamily="34" charset="0"/>
                <a:cs typeface="Arial" pitchFamily="34" charset="0"/>
              </a:rPr>
              <a:t>изменением </a:t>
            </a:r>
            <a:r>
              <a:rPr lang="ru-RU" sz="2800" b="1" dirty="0">
                <a:ln>
                  <a:solidFill>
                    <a:sysClr val="windowText" lastClr="000000"/>
                  </a:solidFill>
                </a:ln>
                <a:solidFill>
                  <a:srgbClr val="0000CC"/>
                </a:solidFill>
                <a:latin typeface="Arial" pitchFamily="34" charset="0"/>
                <a:cs typeface="Arial" pitchFamily="34" charset="0"/>
              </a:rPr>
              <a:t>степени окисления у атомов реагирующих веществ</a:t>
            </a:r>
            <a:r>
              <a:rPr lang="ru-RU" sz="2800" b="1" dirty="0">
                <a:latin typeface="Arial" pitchFamily="34" charset="0"/>
                <a:cs typeface="Arial" pitchFamily="34" charset="0"/>
              </a:rPr>
              <a:t>. При этом </a:t>
            </a:r>
            <a:r>
              <a:rPr lang="ru-RU" sz="2800" b="1" dirty="0" smtClean="0">
                <a:latin typeface="Arial" pitchFamily="34" charset="0"/>
                <a:cs typeface="Arial" pitchFamily="34" charset="0"/>
              </a:rPr>
              <a:t>одни </a:t>
            </a:r>
            <a:r>
              <a:rPr lang="ru-RU" sz="2800" b="1" dirty="0">
                <a:latin typeface="Arial" pitchFamily="34" charset="0"/>
                <a:cs typeface="Arial" pitchFamily="34" charset="0"/>
              </a:rPr>
              <a:t>частицы отдают электроны, а </a:t>
            </a:r>
            <a:r>
              <a:rPr lang="ru-RU" sz="2800" b="1" dirty="0" smtClean="0">
                <a:latin typeface="Arial" pitchFamily="34" charset="0"/>
                <a:cs typeface="Arial" pitchFamily="34" charset="0"/>
              </a:rPr>
              <a:t>другие </a:t>
            </a:r>
            <a:r>
              <a:rPr lang="ru-RU" sz="2800" b="1" dirty="0">
                <a:latin typeface="Arial" pitchFamily="34" charset="0"/>
                <a:cs typeface="Arial" pitchFamily="34" charset="0"/>
              </a:rPr>
              <a:t>получают</a:t>
            </a:r>
            <a:r>
              <a:rPr lang="ru-RU" sz="2800" b="1" dirty="0" smtClean="0">
                <a:latin typeface="Arial" pitchFamily="34" charset="0"/>
                <a:cs typeface="Arial" pitchFamily="34" charset="0"/>
              </a:rPr>
              <a:t>.</a:t>
            </a:r>
          </a:p>
          <a:p>
            <a:pPr indent="449263" algn="just">
              <a:lnSpc>
                <a:spcPct val="85000"/>
              </a:lnSpc>
            </a:pPr>
            <a:endParaRPr lang="ru-RU" sz="2800" b="1" dirty="0" smtClean="0">
              <a:latin typeface="Arial" pitchFamily="34" charset="0"/>
              <a:cs typeface="Arial" pitchFamily="34" charset="0"/>
            </a:endParaRPr>
          </a:p>
          <a:p>
            <a:pPr indent="449263" algn="just">
              <a:lnSpc>
                <a:spcPct val="85000"/>
              </a:lnSpc>
            </a:pPr>
            <a:r>
              <a:rPr lang="ru-RU" sz="2800" b="1" dirty="0" smtClean="0">
                <a:latin typeface="Arial" pitchFamily="34" charset="0"/>
                <a:cs typeface="Arial" pitchFamily="34" charset="0"/>
              </a:rPr>
              <a:t>Как определить </a:t>
            </a:r>
            <a:r>
              <a:rPr lang="ru-RU" sz="2800" b="1" dirty="0" smtClean="0">
                <a:ln>
                  <a:solidFill>
                    <a:sysClr val="windowText" lastClr="000000"/>
                  </a:solidFill>
                </a:ln>
                <a:solidFill>
                  <a:srgbClr val="0000CC"/>
                </a:solidFill>
                <a:latin typeface="Arial" pitchFamily="34" charset="0"/>
                <a:cs typeface="Arial" pitchFamily="34" charset="0"/>
              </a:rPr>
              <a:t>степень окисления </a:t>
            </a:r>
            <a:r>
              <a:rPr lang="ru-RU" sz="2800" b="1" dirty="0" smtClean="0">
                <a:latin typeface="Arial" pitchFamily="34" charset="0"/>
                <a:cs typeface="Arial" pitchFamily="34" charset="0"/>
              </a:rPr>
              <a:t>смотрите в презентации «</a:t>
            </a:r>
            <a:r>
              <a:rPr lang="ru-RU" sz="2800" dirty="0">
                <a:ln>
                  <a:solidFill>
                    <a:sysClr val="windowText" lastClr="000000"/>
                  </a:solidFill>
                </a:ln>
                <a:solidFill>
                  <a:srgbClr val="9D2349"/>
                </a:solidFill>
                <a:latin typeface="Arial Black" pitchFamily="34" charset="0"/>
              </a:rPr>
              <a:t>Химическая связь</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645024"/>
            <a:ext cx="416561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783543868"/>
      </p:ext>
    </p:extLst>
  </p:cSld>
  <p:clrMapOvr>
    <a:masterClrMapping/>
  </p:clrMapOvr>
  <p:transition>
    <p:wheel spokes="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38868"/>
            <a:ext cx="7033872" cy="321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116632"/>
            <a:ext cx="6578369" cy="372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179512" y="116632"/>
            <a:ext cx="2741456" cy="58477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200" b="1"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rPr>
              <a:t>Вспомним:</a:t>
            </a:r>
            <a:endParaRPr lang="ru-RU" sz="3200" b="1" dirty="0">
              <a:ln w="11430">
                <a:solidFill>
                  <a:sysClr val="windowText" lastClr="000000"/>
                </a:solidFill>
              </a:ln>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59915634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2315" y="0"/>
            <a:ext cx="6717928" cy="297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0" y="3100721"/>
            <a:ext cx="6943325" cy="3799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4060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 y="-1"/>
            <a:ext cx="6079661" cy="2463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492896"/>
            <a:ext cx="5868144" cy="430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4060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594" y="45301"/>
            <a:ext cx="6304885" cy="3987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6" y="3861048"/>
            <a:ext cx="5305462" cy="2896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4060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87355" y="79988"/>
            <a:ext cx="5151908" cy="3997084"/>
          </a:xfrm>
          <a:prstGeom prst="rect">
            <a:avLst/>
          </a:prstGeom>
          <a:noFill/>
          <a:ln w="9525">
            <a:noFill/>
            <a:miter lim="800000"/>
            <a:headEnd/>
            <a:tailEnd/>
          </a:ln>
          <a:effectLst/>
          <a:scene3d>
            <a:camera prst="orthographicFront"/>
            <a:lightRig rig="threePt" dir="t"/>
          </a:scene3d>
          <a:sp3d>
            <a:bevelT prst="angle"/>
          </a:sp3d>
        </p:spPr>
      </p:pic>
      <p:pic>
        <p:nvPicPr>
          <p:cNvPr id="10"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Lst>
          </a:blip>
          <a:srcRect b="42066"/>
          <a:stretch/>
        </p:blipFill>
        <p:spPr bwMode="auto">
          <a:xfrm>
            <a:off x="89743" y="4663305"/>
            <a:ext cx="6157725" cy="1970061"/>
          </a:xfrm>
          <a:prstGeom prst="rect">
            <a:avLst/>
          </a:prstGeom>
          <a:noFill/>
          <a:ln w="9525">
            <a:noFill/>
            <a:miter lim="800000"/>
            <a:headEnd/>
            <a:tailEnd/>
          </a:ln>
          <a:effectLst/>
          <a:scene3d>
            <a:camera prst="orthographicFront"/>
            <a:lightRig rig="threePt" dir="t"/>
          </a:scene3d>
          <a:sp3d>
            <a:bevelT prst="angle"/>
          </a:sp3d>
        </p:spPr>
      </p:pic>
      <p:pic>
        <p:nvPicPr>
          <p:cNvPr id="11"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Lst>
          </a:blip>
          <a:srcRect l="37367"/>
          <a:stretch/>
        </p:blipFill>
        <p:spPr bwMode="auto">
          <a:xfrm>
            <a:off x="5004048" y="125608"/>
            <a:ext cx="4089515" cy="5522728"/>
          </a:xfrm>
          <a:prstGeom prst="rect">
            <a:avLst/>
          </a:prstGeom>
          <a:noFill/>
          <a:ln w="9525">
            <a:noFill/>
            <a:miter lim="800000"/>
            <a:headEnd/>
            <a:tailEnd/>
          </a:ln>
          <a:effectLst/>
          <a:scene3d>
            <a:camera prst="orthographicFront"/>
            <a:lightRig rig="threePt" dir="t"/>
          </a:scene3d>
          <a:sp3d>
            <a:bevelT prst="angle"/>
          </a:sp3d>
        </p:spPr>
      </p:pic>
    </p:spTree>
    <p:extLst>
      <p:ext uri="{BB962C8B-B14F-4D97-AF65-F5344CB8AC3E}">
        <p14:creationId xmlns:p14="http://schemas.microsoft.com/office/powerpoint/2010/main" val="2433430904"/>
      </p:ext>
    </p:extLst>
  </p:cSld>
  <p:clrMapOvr>
    <a:masterClrMapping/>
  </p:clrMapOvr>
  <p:transition>
    <p:wheel spokes="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chemege.ru/wp-content/uploads/2018/09/%D0%BE%D0%B2%D1%80.jpg">
            <a:hlinkClick r:id="rId2"/>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13633"/>
          <a:stretch/>
        </p:blipFill>
        <p:spPr bwMode="auto">
          <a:xfrm>
            <a:off x="107504" y="188640"/>
            <a:ext cx="8928992" cy="4353380"/>
          </a:xfrm>
          <a:prstGeom prst="rect">
            <a:avLst/>
          </a:prstGeom>
          <a:noFill/>
          <a:ln>
            <a:noFill/>
          </a:ln>
        </p:spPr>
      </p:pic>
      <p:sp>
        <p:nvSpPr>
          <p:cNvPr id="2" name="Прямоугольник 1"/>
          <p:cNvSpPr/>
          <p:nvPr/>
        </p:nvSpPr>
        <p:spPr>
          <a:xfrm>
            <a:off x="1547664" y="1628800"/>
            <a:ext cx="1656184" cy="36004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5724128" y="1641299"/>
            <a:ext cx="2088232" cy="36004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5662011" y="4653136"/>
            <a:ext cx="2212465" cy="523220"/>
          </a:xfrm>
          <a:prstGeom prst="rect">
            <a:avLst/>
          </a:prstGeom>
        </p:spPr>
        <p:txBody>
          <a:bodyPr wrap="none">
            <a:spAutoFit/>
          </a:bodyPr>
          <a:lstStyle/>
          <a:p>
            <a:r>
              <a:rPr lang="ru-RU" sz="2800" b="1" dirty="0" smtClean="0">
                <a:ln>
                  <a:solidFill>
                    <a:sysClr val="windowText" lastClr="000000"/>
                  </a:solidFill>
                </a:ln>
                <a:solidFill>
                  <a:srgbClr val="0000CC"/>
                </a:solidFill>
                <a:latin typeface="Arial" pitchFamily="34" charset="0"/>
                <a:cs typeface="Arial" pitchFamily="34" charset="0"/>
              </a:rPr>
              <a:t>Э</a:t>
            </a:r>
            <a:r>
              <a:rPr lang="ru-RU" sz="2800" b="1" baseline="30000" dirty="0" smtClean="0">
                <a:ln>
                  <a:solidFill>
                    <a:sysClr val="windowText" lastClr="000000"/>
                  </a:solidFill>
                </a:ln>
                <a:solidFill>
                  <a:srgbClr val="0000CC"/>
                </a:solidFill>
                <a:latin typeface="Arial" pitchFamily="34" charset="0"/>
                <a:cs typeface="Arial" pitchFamily="34" charset="0"/>
              </a:rPr>
              <a:t>0</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6">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6">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6">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6">
                    <a:lumMod val="50000"/>
                  </a:schemeClr>
                </a:solidFill>
                <a:latin typeface="Arial" pitchFamily="34" charset="0"/>
                <a:cs typeface="Arial" pitchFamily="34" charset="0"/>
              </a:rPr>
              <a:t>+</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endParaRPr lang="ru-RU" sz="2800" dirty="0">
              <a:ln>
                <a:solidFill>
                  <a:sysClr val="windowText" lastClr="000000"/>
                </a:solidFill>
              </a:ln>
              <a:solidFill>
                <a:schemeClr val="accent6">
                  <a:lumMod val="50000"/>
                </a:schemeClr>
              </a:solidFill>
            </a:endParaRPr>
          </a:p>
        </p:txBody>
      </p:sp>
      <p:sp>
        <p:nvSpPr>
          <p:cNvPr id="6" name="Прямоугольник 5"/>
          <p:cNvSpPr/>
          <p:nvPr/>
        </p:nvSpPr>
        <p:spPr>
          <a:xfrm>
            <a:off x="784596" y="4668977"/>
            <a:ext cx="2419252" cy="523220"/>
          </a:xfrm>
          <a:prstGeom prst="rect">
            <a:avLst/>
          </a:prstGeom>
        </p:spPr>
        <p:txBody>
          <a:bodyPr wrap="none">
            <a:spAutoFit/>
          </a:bodyPr>
          <a:lstStyle/>
          <a:p>
            <a:r>
              <a:rPr lang="ru-RU" sz="2800" b="1" dirty="0" smtClean="0">
                <a:ln>
                  <a:solidFill>
                    <a:sysClr val="windowText" lastClr="000000"/>
                  </a:solidFill>
                </a:ln>
                <a:solidFill>
                  <a:srgbClr val="FF0000"/>
                </a:solidFill>
                <a:latin typeface="Arial" pitchFamily="34" charset="0"/>
                <a:cs typeface="Arial" pitchFamily="34" charset="0"/>
              </a:rPr>
              <a:t>Э</a:t>
            </a:r>
            <a:r>
              <a:rPr lang="ru-RU" sz="2800" b="1" baseline="30000" dirty="0" smtClean="0">
                <a:ln>
                  <a:solidFill>
                    <a:sysClr val="windowText" lastClr="000000"/>
                  </a:solidFill>
                </a:ln>
                <a:solidFill>
                  <a:srgbClr val="FF0000"/>
                </a:solidFill>
                <a:latin typeface="Arial" pitchFamily="34" charset="0"/>
                <a:cs typeface="Arial" pitchFamily="34" charset="0"/>
              </a:rPr>
              <a:t>0</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6">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6">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6">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6">
                    <a:lumMod val="50000"/>
                  </a:schemeClr>
                </a:solidFill>
                <a:latin typeface="Arial" pitchFamily="34" charset="0"/>
                <a:cs typeface="Arial" pitchFamily="34" charset="0"/>
              </a:rPr>
              <a:t> –  </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endParaRPr lang="ru-RU" sz="2800" dirty="0">
              <a:ln>
                <a:solidFill>
                  <a:sysClr val="windowText" lastClr="000000"/>
                </a:solidFill>
              </a:ln>
              <a:solidFill>
                <a:schemeClr val="accent6">
                  <a:lumMod val="50000"/>
                </a:schemeClr>
              </a:solidFill>
            </a:endParaRPr>
          </a:p>
        </p:txBody>
      </p:sp>
      <p:sp>
        <p:nvSpPr>
          <p:cNvPr id="7" name="Левая фигурная скобка 6"/>
          <p:cNvSpPr/>
          <p:nvPr/>
        </p:nvSpPr>
        <p:spPr>
          <a:xfrm rot="5400000" flipH="1">
            <a:off x="1168165" y="4641835"/>
            <a:ext cx="468052" cy="1257816"/>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 name="Левая фигурная скобка 7"/>
          <p:cNvSpPr/>
          <p:nvPr/>
        </p:nvSpPr>
        <p:spPr>
          <a:xfrm rot="5400000" flipH="1">
            <a:off x="5990580" y="4625808"/>
            <a:ext cx="468052" cy="1257816"/>
          </a:xfrm>
          <a:prstGeom prst="leftBrace">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 name="Прямоугольник 8"/>
          <p:cNvSpPr/>
          <p:nvPr/>
        </p:nvSpPr>
        <p:spPr>
          <a:xfrm>
            <a:off x="4355976" y="5504769"/>
            <a:ext cx="4244565" cy="824841"/>
          </a:xfrm>
          <a:prstGeom prst="rect">
            <a:avLst/>
          </a:prstGeom>
        </p:spPr>
        <p:txBody>
          <a:bodyPr wrap="square">
            <a:spAutoFit/>
          </a:bodyPr>
          <a:lstStyle/>
          <a:p>
            <a:pPr algn="ctr">
              <a:lnSpc>
                <a:spcPct val="85000"/>
              </a:lnSpc>
            </a:pPr>
            <a:r>
              <a:rPr lang="ru-RU" sz="2800" b="1" dirty="0" smtClean="0">
                <a:ln>
                  <a:solidFill>
                    <a:sysClr val="windowText" lastClr="000000"/>
                  </a:solidFill>
                </a:ln>
                <a:solidFill>
                  <a:srgbClr val="FF0000"/>
                </a:solidFill>
                <a:latin typeface="Arial" pitchFamily="34" charset="0"/>
                <a:cs typeface="Arial" pitchFamily="34" charset="0"/>
              </a:rPr>
              <a:t>окисление</a:t>
            </a:r>
          </a:p>
          <a:p>
            <a:pPr algn="ctr">
              <a:lnSpc>
                <a:spcPct val="85000"/>
              </a:lnSpc>
            </a:pPr>
            <a:r>
              <a:rPr lang="ru-RU" sz="2800" b="1" dirty="0">
                <a:ln>
                  <a:solidFill>
                    <a:sysClr val="windowText" lastClr="000000"/>
                  </a:solidFill>
                </a:ln>
                <a:solidFill>
                  <a:srgbClr val="0000CC"/>
                </a:solidFill>
                <a:latin typeface="Arial" pitchFamily="34" charset="0"/>
                <a:cs typeface="Arial" pitchFamily="34" charset="0"/>
              </a:rPr>
              <a:t>Э</a:t>
            </a:r>
            <a:r>
              <a:rPr lang="ru-RU" sz="2800" b="1" baseline="30000" dirty="0">
                <a:ln>
                  <a:solidFill>
                    <a:sysClr val="windowText" lastClr="000000"/>
                  </a:solidFill>
                </a:ln>
                <a:solidFill>
                  <a:srgbClr val="0000CC"/>
                </a:solidFill>
                <a:latin typeface="Arial" pitchFamily="34" charset="0"/>
                <a:cs typeface="Arial" pitchFamily="34" charset="0"/>
              </a:rPr>
              <a:t>0</a:t>
            </a:r>
            <a:r>
              <a:rPr lang="ru-RU" sz="2800" b="1" dirty="0">
                <a:ln>
                  <a:solidFill>
                    <a:sysClr val="windowText" lastClr="000000"/>
                  </a:solidFill>
                </a:ln>
                <a:solidFill>
                  <a:schemeClr val="accent6">
                    <a:lumMod val="50000"/>
                  </a:schemeClr>
                </a:solidFill>
                <a:latin typeface="Arial" pitchFamily="34" charset="0"/>
                <a:cs typeface="Arial" pitchFamily="34" charset="0"/>
              </a:rPr>
              <a:t> </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r>
              <a:rPr lang="ru-RU" sz="2800" b="1" dirty="0" smtClean="0">
                <a:ln>
                  <a:solidFill>
                    <a:sysClr val="windowText" lastClr="000000"/>
                  </a:solidFill>
                </a:ln>
                <a:solidFill>
                  <a:srgbClr val="0000CC"/>
                </a:solidFill>
                <a:latin typeface="Arial" pitchFamily="34" charset="0"/>
                <a:cs typeface="Arial" pitchFamily="34" charset="0"/>
              </a:rPr>
              <a:t>восстановитель</a:t>
            </a:r>
            <a:endParaRPr lang="ru-RU" sz="2800" dirty="0">
              <a:solidFill>
                <a:srgbClr val="0000CC"/>
              </a:solidFill>
            </a:endParaRPr>
          </a:p>
        </p:txBody>
      </p:sp>
      <p:sp>
        <p:nvSpPr>
          <p:cNvPr id="10" name="Прямоугольник 9"/>
          <p:cNvSpPr/>
          <p:nvPr/>
        </p:nvSpPr>
        <p:spPr>
          <a:xfrm>
            <a:off x="58943" y="5564956"/>
            <a:ext cx="3380469" cy="824841"/>
          </a:xfrm>
          <a:prstGeom prst="rect">
            <a:avLst/>
          </a:prstGeom>
        </p:spPr>
        <p:txBody>
          <a:bodyPr wrap="square">
            <a:spAutoFit/>
          </a:bodyPr>
          <a:lstStyle/>
          <a:p>
            <a:pPr algn="ctr">
              <a:lnSpc>
                <a:spcPct val="85000"/>
              </a:lnSpc>
            </a:pPr>
            <a:r>
              <a:rPr lang="ru-RU" sz="2800" b="1" dirty="0" smtClean="0">
                <a:ln>
                  <a:solidFill>
                    <a:sysClr val="windowText" lastClr="000000"/>
                  </a:solidFill>
                </a:ln>
                <a:solidFill>
                  <a:srgbClr val="0000CC"/>
                </a:solidFill>
                <a:latin typeface="Arial" pitchFamily="34" charset="0"/>
                <a:cs typeface="Arial" pitchFamily="34" charset="0"/>
              </a:rPr>
              <a:t>восстановление</a:t>
            </a:r>
          </a:p>
          <a:p>
            <a:pPr algn="ctr">
              <a:lnSpc>
                <a:spcPct val="85000"/>
              </a:lnSpc>
            </a:pPr>
            <a:r>
              <a:rPr lang="ru-RU" sz="2800" b="1" dirty="0">
                <a:ln>
                  <a:solidFill>
                    <a:sysClr val="windowText" lastClr="000000"/>
                  </a:solidFill>
                </a:ln>
                <a:solidFill>
                  <a:srgbClr val="FF0000"/>
                </a:solidFill>
                <a:latin typeface="Arial" pitchFamily="34" charset="0"/>
                <a:cs typeface="Arial" pitchFamily="34" charset="0"/>
              </a:rPr>
              <a:t>Э</a:t>
            </a:r>
            <a:r>
              <a:rPr lang="ru-RU" sz="2800" b="1" baseline="30000" dirty="0">
                <a:ln>
                  <a:solidFill>
                    <a:sysClr val="windowText" lastClr="000000"/>
                  </a:solidFill>
                </a:ln>
                <a:solidFill>
                  <a:srgbClr val="FF0000"/>
                </a:solidFill>
                <a:latin typeface="Arial" pitchFamily="34" charset="0"/>
                <a:cs typeface="Arial" pitchFamily="34" charset="0"/>
              </a:rPr>
              <a:t>0</a:t>
            </a:r>
            <a:r>
              <a:rPr lang="ru-RU" sz="2800" b="1" dirty="0">
                <a:ln>
                  <a:solidFill>
                    <a:sysClr val="windowText" lastClr="000000"/>
                  </a:solidFill>
                </a:ln>
                <a:solidFill>
                  <a:schemeClr val="accent6">
                    <a:lumMod val="50000"/>
                  </a:schemeClr>
                </a:solidFill>
                <a:latin typeface="Arial" pitchFamily="34" charset="0"/>
                <a:cs typeface="Arial" pitchFamily="34" charset="0"/>
              </a:rPr>
              <a:t> </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r>
              <a:rPr lang="ru-RU" sz="2800" b="1" dirty="0" smtClean="0">
                <a:ln>
                  <a:solidFill>
                    <a:sysClr val="windowText" lastClr="000000"/>
                  </a:solidFill>
                </a:ln>
                <a:solidFill>
                  <a:srgbClr val="FF0000"/>
                </a:solidFill>
                <a:latin typeface="Arial" pitchFamily="34" charset="0"/>
                <a:cs typeface="Arial" pitchFamily="34" charset="0"/>
              </a:rPr>
              <a:t>окислитель</a:t>
            </a:r>
            <a:endParaRPr lang="ru-RU" sz="2800" dirty="0">
              <a:solidFill>
                <a:srgbClr val="FF0000"/>
              </a:solidFill>
            </a:endParaRPr>
          </a:p>
        </p:txBody>
      </p:sp>
      <p:sp>
        <p:nvSpPr>
          <p:cNvPr id="11" name="Прямоугольник 10"/>
          <p:cNvSpPr/>
          <p:nvPr/>
        </p:nvSpPr>
        <p:spPr>
          <a:xfrm>
            <a:off x="3345848" y="6318607"/>
            <a:ext cx="2306272" cy="523220"/>
          </a:xfrm>
          <a:prstGeom prst="rect">
            <a:avLst/>
          </a:prstGeom>
        </p:spPr>
        <p:txBody>
          <a:bodyPr wrap="none">
            <a:spAutoFit/>
          </a:bodyPr>
          <a:lstStyle/>
          <a:p>
            <a:r>
              <a:rPr lang="ru-RU" sz="2800" b="1" dirty="0" smtClean="0">
                <a:ln>
                  <a:solidFill>
                    <a:sysClr val="windowText" lastClr="000000"/>
                  </a:solidFill>
                </a:ln>
                <a:solidFill>
                  <a:schemeClr val="accent3">
                    <a:lumMod val="50000"/>
                  </a:schemeClr>
                </a:solidFill>
                <a:latin typeface="Arial" pitchFamily="34" charset="0"/>
                <a:cs typeface="Arial" pitchFamily="34" charset="0"/>
              </a:rPr>
              <a:t>Э – элемент</a:t>
            </a:r>
            <a:endParaRPr lang="ru-RU" sz="2800" dirty="0">
              <a:solidFill>
                <a:schemeClr val="accent3">
                  <a:lumMod val="50000"/>
                </a:schemeClr>
              </a:solidFill>
            </a:endParaRPr>
          </a:p>
        </p:txBody>
      </p:sp>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863931511"/>
      </p:ext>
    </p:extLst>
  </p:cSld>
  <p:clrMapOvr>
    <a:masterClrMapping/>
  </p:clrMapOvr>
  <p:transition>
    <p:wheel spokes="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640960" cy="2246769"/>
          </a:xfrm>
          <a:prstGeom prst="rect">
            <a:avLst/>
          </a:prstGeom>
        </p:spPr>
        <p:txBody>
          <a:bodyPr wrap="square">
            <a:spAutoFit/>
          </a:bodyPr>
          <a:lstStyle/>
          <a:p>
            <a:pPr indent="449263" algn="just"/>
            <a:r>
              <a:rPr lang="en-US" sz="2800" b="1" dirty="0" smtClean="0">
                <a:ln>
                  <a:solidFill>
                    <a:sysClr val="windowText" lastClr="000000"/>
                  </a:solidFill>
                </a:ln>
                <a:solidFill>
                  <a:srgbClr val="FF0000"/>
                </a:solidFill>
                <a:latin typeface="Arial" pitchFamily="34" charset="0"/>
                <a:cs typeface="Arial" pitchFamily="34" charset="0"/>
              </a:rPr>
              <a:t>ē</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 электрон – </a:t>
            </a:r>
            <a:r>
              <a:rPr lang="ru-RU" sz="2800" b="1" dirty="0" smtClean="0">
                <a:ln>
                  <a:solidFill>
                    <a:sysClr val="windowText" lastClr="000000"/>
                  </a:solidFill>
                </a:ln>
                <a:solidFill>
                  <a:srgbClr val="FF0000"/>
                </a:solidFill>
                <a:latin typeface="Arial" pitchFamily="34" charset="0"/>
                <a:cs typeface="Arial" pitchFamily="34" charset="0"/>
              </a:rPr>
              <a:t>отрицательно</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заряженная частица. Поэтому, как в математике, когда </a:t>
            </a:r>
            <a:r>
              <a:rPr lang="ru-RU" sz="2800" b="1" dirty="0" smtClean="0">
                <a:ln>
                  <a:solidFill>
                    <a:sysClr val="windowText" lastClr="000000"/>
                  </a:solidFill>
                </a:ln>
                <a:solidFill>
                  <a:srgbClr val="0000CC"/>
                </a:solidFill>
                <a:latin typeface="Arial" pitchFamily="34" charset="0"/>
                <a:cs typeface="Arial" pitchFamily="34" charset="0"/>
              </a:rPr>
              <a:t>прибавляем</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r>
              <a:rPr lang="ru-RU" sz="2800" b="1" dirty="0" smtClean="0">
                <a:ln>
                  <a:solidFill>
                    <a:sysClr val="windowText" lastClr="000000"/>
                  </a:solidFill>
                </a:ln>
                <a:solidFill>
                  <a:srgbClr val="C00000"/>
                </a:solidFill>
                <a:latin typeface="Arial" pitchFamily="34" charset="0"/>
                <a:cs typeface="Arial" pitchFamily="34" charset="0"/>
              </a:rPr>
              <a:t>–</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r>
              <a:rPr lang="ru-RU" sz="2800" b="1" dirty="0">
                <a:ln>
                  <a:solidFill>
                    <a:sysClr val="windowText" lastClr="000000"/>
                  </a:solidFill>
                </a:ln>
                <a:solidFill>
                  <a:schemeClr val="accent6">
                    <a:lumMod val="50000"/>
                  </a:schemeClr>
                </a:solidFill>
                <a:latin typeface="Arial" pitchFamily="34" charset="0"/>
                <a:cs typeface="Arial" pitchFamily="34" charset="0"/>
              </a:rPr>
              <a:t>– </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степень окисления </a:t>
            </a:r>
            <a:r>
              <a:rPr lang="ru-RU" sz="2800" b="1" dirty="0" smtClean="0">
                <a:ln>
                  <a:solidFill>
                    <a:sysClr val="windowText" lastClr="000000"/>
                  </a:solidFill>
                </a:ln>
                <a:solidFill>
                  <a:srgbClr val="0000CC"/>
                </a:solidFill>
                <a:latin typeface="Arial" pitchFamily="34" charset="0"/>
                <a:cs typeface="Arial" pitchFamily="34" charset="0"/>
              </a:rPr>
              <a:t>понижается</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а когда </a:t>
            </a:r>
            <a:r>
              <a:rPr lang="ru-RU" sz="2800" b="1" dirty="0" smtClean="0">
                <a:ln>
                  <a:solidFill>
                    <a:sysClr val="windowText" lastClr="000000"/>
                  </a:solidFill>
                </a:ln>
                <a:solidFill>
                  <a:srgbClr val="08720D"/>
                </a:solidFill>
                <a:latin typeface="Arial" pitchFamily="34" charset="0"/>
                <a:cs typeface="Arial" pitchFamily="34" charset="0"/>
              </a:rPr>
              <a:t>отнимаем</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r>
              <a:rPr lang="ru-RU" sz="2800" b="1" dirty="0">
                <a:ln>
                  <a:solidFill>
                    <a:sysClr val="windowText" lastClr="000000"/>
                  </a:solidFill>
                </a:ln>
                <a:solidFill>
                  <a:schemeClr val="accent6">
                    <a:lumMod val="50000"/>
                  </a:schemeClr>
                </a:solidFill>
                <a:latin typeface="Arial" pitchFamily="34" charset="0"/>
                <a:cs typeface="Arial" pitchFamily="34" charset="0"/>
              </a:rPr>
              <a:t>«</a:t>
            </a:r>
            <a:r>
              <a:rPr lang="ru-RU" sz="2800" b="1" dirty="0">
                <a:ln>
                  <a:solidFill>
                    <a:sysClr val="windowText" lastClr="000000"/>
                  </a:solidFill>
                </a:ln>
                <a:solidFill>
                  <a:srgbClr val="C00000"/>
                </a:solidFill>
                <a:latin typeface="Arial" pitchFamily="34" charset="0"/>
                <a:cs typeface="Arial" pitchFamily="34" charset="0"/>
              </a:rPr>
              <a:t>–</a:t>
            </a:r>
            <a:r>
              <a:rPr lang="ru-RU" sz="2800" b="1" dirty="0">
                <a:ln>
                  <a:solidFill>
                    <a:sysClr val="windowText" lastClr="000000"/>
                  </a:solidFill>
                </a:ln>
                <a:solidFill>
                  <a:schemeClr val="accent6">
                    <a:lumMod val="50000"/>
                  </a:schemeClr>
                </a:solidFill>
                <a:latin typeface="Arial" pitchFamily="34" charset="0"/>
                <a:cs typeface="Arial" pitchFamily="34" charset="0"/>
              </a:rPr>
              <a:t>» – степень окисления </a:t>
            </a:r>
            <a:r>
              <a:rPr lang="ru-RU" sz="2800" b="1" dirty="0" smtClean="0">
                <a:ln>
                  <a:solidFill>
                    <a:sysClr val="windowText" lastClr="000000"/>
                  </a:solidFill>
                </a:ln>
                <a:solidFill>
                  <a:srgbClr val="08720D"/>
                </a:solidFill>
                <a:latin typeface="Arial" pitchFamily="34" charset="0"/>
                <a:cs typeface="Arial" pitchFamily="34" charset="0"/>
              </a:rPr>
              <a:t>повышается</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a:t>
            </a:r>
          </a:p>
        </p:txBody>
      </p:sp>
      <p:graphicFrame>
        <p:nvGraphicFramePr>
          <p:cNvPr id="3" name="Таблица 2"/>
          <p:cNvGraphicFramePr>
            <a:graphicFrameLocks noGrp="1"/>
          </p:cNvGraphicFramePr>
          <p:nvPr>
            <p:extLst>
              <p:ext uri="{D42A27DB-BD31-4B8C-83A1-F6EECF244321}">
                <p14:modId xmlns:p14="http://schemas.microsoft.com/office/powerpoint/2010/main" val="1347234573"/>
              </p:ext>
            </p:extLst>
          </p:nvPr>
        </p:nvGraphicFramePr>
        <p:xfrm>
          <a:off x="206550" y="2708920"/>
          <a:ext cx="8757940" cy="1554480"/>
        </p:xfrm>
        <a:graphic>
          <a:graphicData uri="http://schemas.openxmlformats.org/drawingml/2006/table">
            <a:tbl>
              <a:tblPr firstRow="1" bandRow="1">
                <a:tableStyleId>{5940675A-B579-460E-94D1-54222C63F5DA}</a:tableStyleId>
              </a:tblPr>
              <a:tblGrid>
                <a:gridCol w="2919313"/>
                <a:gridCol w="1459657"/>
                <a:gridCol w="1459657"/>
                <a:gridCol w="2919313"/>
              </a:tblGrid>
              <a:tr h="370840">
                <a:tc>
                  <a:txBody>
                    <a:bodyPr/>
                    <a:lstStyle/>
                    <a:p>
                      <a:pPr algn="ct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0</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 – </a:t>
                      </a:r>
                      <a:endParaRPr lang="ru-RU" sz="2800" dirty="0">
                        <a:latin typeface="Arial" pitchFamily="34" charset="0"/>
                        <a:cs typeface="Arial" pitchFamily="34" charset="0"/>
                      </a:endParaRPr>
                    </a:p>
                  </a:txBody>
                  <a:tcPr/>
                </a:tc>
                <a:tc gridSpan="2">
                  <a:txBody>
                    <a:bodyPr/>
                    <a:lstStyle/>
                    <a:p>
                      <a:pPr algn="ctr"/>
                      <a:r>
                        <a:rPr lang="ru-RU" sz="2800" b="1" dirty="0" smtClean="0">
                          <a:ln>
                            <a:solidFill>
                              <a:sysClr val="windowText" lastClr="000000"/>
                            </a:solidFill>
                          </a:ln>
                          <a:solidFill>
                            <a:schemeClr val="accent2">
                              <a:lumMod val="50000"/>
                            </a:schemeClr>
                          </a:solidFill>
                          <a:latin typeface="Arial" pitchFamily="34" charset="0"/>
                          <a:cs typeface="Arial" pitchFamily="34" charset="0"/>
                        </a:rPr>
                        <a:t>Э </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 –2 </a:t>
                      </a:r>
                      <a:endParaRPr lang="ru-RU" sz="2800" dirty="0">
                        <a:latin typeface="Arial" pitchFamily="34" charset="0"/>
                        <a:cs typeface="Arial" pitchFamily="34" charset="0"/>
                      </a:endParaRPr>
                    </a:p>
                  </a:txBody>
                  <a:tcPr/>
                </a:tc>
                <a:tc hMerge="1">
                  <a:txBody>
                    <a:bodyPr/>
                    <a:lstStyle/>
                    <a:p>
                      <a:endParaRPr lang="ru-RU"/>
                    </a:p>
                  </a:txBody>
                  <a:tcPr/>
                </a:tc>
                <a:tc>
                  <a:txBody>
                    <a:bodyPr/>
                    <a:lstStyle/>
                    <a:p>
                      <a:pPr algn="ct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 0 </a:t>
                      </a:r>
                      <a:endParaRPr lang="ru-RU" sz="2800" dirty="0">
                        <a:latin typeface="Arial" pitchFamily="34" charset="0"/>
                        <a:cs typeface="Arial" pitchFamily="34" charset="0"/>
                      </a:endParaRPr>
                    </a:p>
                  </a:txBody>
                  <a:tcPr/>
                </a:tc>
              </a:tr>
              <a:tr h="417944">
                <a:tc>
                  <a:txBody>
                    <a:bodyPr/>
                    <a:lstStyle/>
                    <a:p>
                      <a:pPr algn="ct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0</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 </a:t>
                      </a:r>
                      <a:endParaRPr lang="ru-RU" sz="2800" dirty="0">
                        <a:latin typeface="Arial" pitchFamily="34" charset="0"/>
                        <a:cs typeface="Arial" pitchFamily="34" charset="0"/>
                      </a:endParaRPr>
                    </a:p>
                  </a:txBody>
                  <a:tcPr/>
                </a:tc>
                <a:tc gridSpan="2">
                  <a:txBody>
                    <a:bodyPr/>
                    <a:lstStyle/>
                    <a:p>
                      <a:pPr algn="ctr"/>
                      <a:r>
                        <a:rPr lang="ru-RU" sz="2800" b="1" dirty="0" smtClean="0">
                          <a:ln>
                            <a:solidFill>
                              <a:sysClr val="windowText" lastClr="000000"/>
                            </a:solidFill>
                          </a:ln>
                          <a:solidFill>
                            <a:schemeClr val="accent2">
                              <a:lumMod val="50000"/>
                            </a:schemeClr>
                          </a:solidFill>
                          <a:latin typeface="Arial" pitchFamily="34" charset="0"/>
                          <a:cs typeface="Arial" pitchFamily="34" charset="0"/>
                        </a:rPr>
                        <a:t>Э </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0 </a:t>
                      </a:r>
                      <a:endParaRPr lang="ru-RU" sz="2800" dirty="0">
                        <a:latin typeface="Arial" pitchFamily="34" charset="0"/>
                        <a:cs typeface="Arial" pitchFamily="34" charset="0"/>
                      </a:endParaRPr>
                    </a:p>
                  </a:txBody>
                  <a:tcPr/>
                </a:tc>
                <a:tc hMerge="1">
                  <a:txBody>
                    <a:bodyPr/>
                    <a:lstStyle/>
                    <a:p>
                      <a:endParaRPr lang="ru-RU"/>
                    </a:p>
                  </a:txBody>
                  <a:tcPr/>
                </a:tc>
                <a:tc>
                  <a:txBody>
                    <a:bodyPr/>
                    <a:lstStyle/>
                    <a:p>
                      <a:pPr algn="ct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+2 </a:t>
                      </a:r>
                      <a:endParaRPr lang="ru-RU" sz="2800" dirty="0">
                        <a:latin typeface="Arial" pitchFamily="34" charset="0"/>
                        <a:cs typeface="Arial" pitchFamily="34" charset="0"/>
                      </a:endParaRPr>
                    </a:p>
                  </a:txBody>
                  <a:tcPr/>
                </a:tc>
              </a:tr>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smtClean="0">
                          <a:ln>
                            <a:solidFill>
                              <a:sysClr val="windowText" lastClr="000000"/>
                            </a:solidFill>
                          </a:ln>
                          <a:solidFill>
                            <a:schemeClr val="accent2">
                              <a:lumMod val="50000"/>
                            </a:schemeClr>
                          </a:solidFill>
                          <a:latin typeface="Arial" pitchFamily="34" charset="0"/>
                          <a:cs typeface="Arial" pitchFamily="34" charset="0"/>
                        </a:rPr>
                        <a:t>Э </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–2</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 </a:t>
                      </a:r>
                      <a:r>
                        <a:rPr lang="ru-RU" sz="2800" b="1" dirty="0" smtClean="0">
                          <a:ln>
                            <a:solidFill>
                              <a:sysClr val="windowText" lastClr="000000"/>
                            </a:solidFill>
                          </a:ln>
                          <a:solidFill>
                            <a:srgbClr val="0000CC"/>
                          </a:solidFill>
                          <a:latin typeface="Arial" pitchFamily="34" charset="0"/>
                          <a:cs typeface="Arial" pitchFamily="34" charset="0"/>
                        </a:rPr>
                        <a:t>6</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+4 </a:t>
                      </a:r>
                      <a:endParaRPr lang="ru-RU" sz="2800" dirty="0">
                        <a:latin typeface="Arial" pitchFamily="34" charset="0"/>
                        <a:cs typeface="Arial" pitchFamily="34"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800" dirty="0">
                        <a:latin typeface="Arial" pitchFamily="34" charset="0"/>
                        <a:cs typeface="Arial" pitchFamily="34" charset="0"/>
                      </a:endParaRP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+4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ru-RU" sz="2800" b="1" dirty="0" smtClean="0">
                          <a:ln>
                            <a:solidFill>
                              <a:sysClr val="windowText" lastClr="000000"/>
                            </a:solidFill>
                          </a:ln>
                          <a:solidFill>
                            <a:srgbClr val="0000CC"/>
                          </a:solidFill>
                          <a:latin typeface="Arial" pitchFamily="34" charset="0"/>
                          <a:cs typeface="Arial" pitchFamily="34" charset="0"/>
                        </a:rPr>
                        <a:t>6</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 </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–2</a:t>
                      </a:r>
                      <a:endParaRPr lang="ru-RU" sz="2800" dirty="0">
                        <a:latin typeface="Arial" pitchFamily="34" charset="0"/>
                        <a:cs typeface="Arial" pitchFamily="34"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800" dirty="0">
                        <a:latin typeface="Arial" pitchFamily="34" charset="0"/>
                        <a:cs typeface="Arial" pitchFamily="34" charset="0"/>
                      </a:endParaRPr>
                    </a:p>
                  </a:txBody>
                  <a:tcPr/>
                </a:tc>
              </a:tr>
            </a:tbl>
          </a:graphicData>
        </a:graphic>
      </p:graphicFrame>
      <p:cxnSp>
        <p:nvCxnSpPr>
          <p:cNvPr id="5" name="Прямая соединительная линия 4"/>
          <p:cNvCxnSpPr/>
          <p:nvPr/>
        </p:nvCxnSpPr>
        <p:spPr>
          <a:xfrm>
            <a:off x="1979712" y="5085184"/>
            <a:ext cx="33843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2411760" y="4905164"/>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2843808" y="4941168"/>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275856" y="4653136"/>
            <a:ext cx="0" cy="93610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3779912" y="4905164"/>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211960" y="4941168"/>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4644008" y="4941168"/>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5076056" y="4941168"/>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2039283" y="5383552"/>
            <a:ext cx="4620949" cy="781752"/>
          </a:xfrm>
          <a:prstGeom prst="rect">
            <a:avLst/>
          </a:prstGeom>
        </p:spPr>
        <p:txBody>
          <a:bodyPr wrap="square">
            <a:spAutoFit/>
          </a:bodyPr>
          <a:lstStyle/>
          <a:p>
            <a:pPr>
              <a:lnSpc>
                <a:spcPct val="80000"/>
              </a:lnSpc>
            </a:pPr>
            <a:r>
              <a:rPr lang="ru-RU" sz="2800" b="1" dirty="0" smtClean="0">
                <a:ln>
                  <a:solidFill>
                    <a:sysClr val="windowText" lastClr="000000"/>
                  </a:solidFill>
                </a:ln>
                <a:solidFill>
                  <a:srgbClr val="0000CC"/>
                </a:solidFill>
                <a:latin typeface="Arial" pitchFamily="34" charset="0"/>
                <a:cs typeface="Arial" pitchFamily="34" charset="0"/>
              </a:rPr>
              <a:t>–2 –1       1  2   3  4</a:t>
            </a:r>
            <a:endParaRPr lang="ru-RU" sz="2800" dirty="0">
              <a:solidFill>
                <a:srgbClr val="0000CC"/>
              </a:solidFill>
            </a:endParaRPr>
          </a:p>
          <a:p>
            <a:pPr>
              <a:lnSpc>
                <a:spcPct val="80000"/>
              </a:lnSpc>
            </a:pPr>
            <a:r>
              <a:rPr lang="ru-RU" sz="2800" b="1" dirty="0" smtClean="0">
                <a:ln>
                  <a:solidFill>
                    <a:sysClr val="windowText" lastClr="000000"/>
                  </a:solidFill>
                </a:ln>
                <a:solidFill>
                  <a:srgbClr val="0000CC"/>
                </a:solidFill>
                <a:latin typeface="Arial" pitchFamily="34" charset="0"/>
                <a:cs typeface="Arial" pitchFamily="34" charset="0"/>
              </a:rPr>
              <a:t>           0</a:t>
            </a:r>
            <a:endParaRPr lang="ru-RU" sz="2800" dirty="0">
              <a:solidFill>
                <a:srgbClr val="0000CC"/>
              </a:solidFill>
            </a:endParaRPr>
          </a:p>
        </p:txBody>
      </p:sp>
      <p:sp>
        <p:nvSpPr>
          <p:cNvPr id="20" name="Арка 19"/>
          <p:cNvSpPr/>
          <p:nvPr/>
        </p:nvSpPr>
        <p:spPr>
          <a:xfrm>
            <a:off x="2411760" y="4772003"/>
            <a:ext cx="864096" cy="385189"/>
          </a:xfrm>
          <a:prstGeom prst="blockArc">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1" name="Арка 20"/>
          <p:cNvSpPr/>
          <p:nvPr/>
        </p:nvSpPr>
        <p:spPr>
          <a:xfrm>
            <a:off x="3331048" y="4772003"/>
            <a:ext cx="1745007" cy="385189"/>
          </a:xfrm>
          <a:prstGeom prst="blockArc">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23" name="Прямая со стрелкой 22"/>
          <p:cNvCxnSpPr/>
          <p:nvPr/>
        </p:nvCxnSpPr>
        <p:spPr>
          <a:xfrm>
            <a:off x="2267744" y="4221088"/>
            <a:ext cx="792088" cy="432048"/>
          </a:xfrm>
          <a:prstGeom prst="straightConnector1">
            <a:avLst/>
          </a:prstGeom>
          <a:ln w="5715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H="1">
            <a:off x="4203551" y="4221088"/>
            <a:ext cx="2240657" cy="432048"/>
          </a:xfrm>
          <a:prstGeom prst="straightConnector1">
            <a:avLst/>
          </a:prstGeom>
          <a:ln w="5715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9" name="Левая фигурная скобка 18"/>
          <p:cNvSpPr/>
          <p:nvPr/>
        </p:nvSpPr>
        <p:spPr>
          <a:xfrm rot="5400000" flipH="1">
            <a:off x="3502683" y="4690302"/>
            <a:ext cx="324036" cy="2914000"/>
          </a:xfrm>
          <a:prstGeom prst="leftBrace">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 name="Прямоугольник 5"/>
          <p:cNvSpPr/>
          <p:nvPr/>
        </p:nvSpPr>
        <p:spPr>
          <a:xfrm>
            <a:off x="3491880" y="6237312"/>
            <a:ext cx="397866" cy="553998"/>
          </a:xfrm>
          <a:prstGeom prst="rect">
            <a:avLst/>
          </a:prstGeom>
        </p:spPr>
        <p:txBody>
          <a:bodyPr wrap="none">
            <a:spAutoFit/>
          </a:bodyPr>
          <a:lstStyle/>
          <a:p>
            <a:r>
              <a:rPr lang="ru-RU" sz="3000" b="1" dirty="0">
                <a:ln>
                  <a:solidFill>
                    <a:sysClr val="windowText" lastClr="000000"/>
                  </a:solidFill>
                </a:ln>
                <a:solidFill>
                  <a:srgbClr val="0000CC"/>
                </a:solidFill>
                <a:latin typeface="Arial" pitchFamily="34" charset="0"/>
                <a:cs typeface="Arial" pitchFamily="34" charset="0"/>
              </a:rPr>
              <a:t>6</a:t>
            </a:r>
            <a:endParaRPr lang="ru-RU" sz="3000" dirty="0"/>
          </a:p>
        </p:txBody>
      </p:sp>
      <p:pic>
        <p:nvPicPr>
          <p:cNvPr id="2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5" name="Управляющая кнопка: далее 2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назад 2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Управляющая кнопка: домой 26">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553913843"/>
      </p:ext>
    </p:extLst>
  </p:cSld>
  <p:clrMapOvr>
    <a:masterClrMapping/>
  </p:clrMapOvr>
  <p:transition>
    <p:wheel spokes="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chemege.ru/wp-content/uploads/2018/09/%D0%BE%D0%BA%D0%B8%D1%81%D0%BB%D0%B8%D1%82%D0%B5%D0%BB%D0%B8-%D0%B8-%D0%B2%D0%BE%D1%81%D1%81%D1%82%D0%B0%D0%BD%D0%BE%D0%B2%D0%B8%D1%82%D0%B5%D0%BB%D0%B8.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09320"/>
          </a:xfrm>
          <a:prstGeom prst="rect">
            <a:avLst/>
          </a:prstGeom>
          <a:noFill/>
          <a:ln>
            <a:noFill/>
          </a:ln>
        </p:spPr>
      </p:pic>
      <p:sp>
        <p:nvSpPr>
          <p:cNvPr id="3" name="Прямоугольник 2"/>
          <p:cNvSpPr/>
          <p:nvPr/>
        </p:nvSpPr>
        <p:spPr>
          <a:xfrm>
            <a:off x="2051720" y="1196752"/>
            <a:ext cx="1656184" cy="36004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6660232" y="1196752"/>
            <a:ext cx="2088232" cy="36004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236339271"/>
      </p:ext>
    </p:extLst>
  </p:cSld>
  <p:clrMapOvr>
    <a:masterClrMapping/>
  </p:clrMapOvr>
  <p:transition>
    <p:wheel spokes="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chemege.ru/wp-content/uploads/2018/09/%D0%BB%D0%B0%D0%B1-%D0%BE%D0%BA%D0%B8%D1%81%D0%BB%D0%B8%D1%82%D0%B5%D0%BB%D0%B8-%D0%B8-%D0%B2%D0%BE%D1%81%D1%81%D1%82%D0%B0%D0%BD%D0%BE%D0%B2%D0%B8%D1%82%D0%B5%D0%BB%D0%B8.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1706" y="0"/>
            <a:ext cx="9063257" cy="6453336"/>
          </a:xfrm>
          <a:prstGeom prst="rect">
            <a:avLst/>
          </a:prstGeom>
          <a:noFill/>
          <a:ln>
            <a:noFill/>
          </a:ln>
        </p:spPr>
      </p:pic>
      <p:sp>
        <p:nvSpPr>
          <p:cNvPr id="4" name="Прямоугольник 3"/>
          <p:cNvSpPr/>
          <p:nvPr/>
        </p:nvSpPr>
        <p:spPr>
          <a:xfrm>
            <a:off x="2267744" y="1052736"/>
            <a:ext cx="1656184" cy="36004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6588224" y="1052736"/>
            <a:ext cx="2088232" cy="36004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06304098"/>
      </p:ext>
    </p:extLst>
  </p:cSld>
  <p:clrMapOvr>
    <a:masterClrMapping/>
  </p:clrMapOvr>
  <p:transition>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Прямоугольник 5"/>
          <p:cNvSpPr/>
          <p:nvPr/>
        </p:nvSpPr>
        <p:spPr>
          <a:xfrm>
            <a:off x="214282" y="18950"/>
            <a:ext cx="8786874" cy="1052596"/>
          </a:xfrm>
          <a:prstGeom prst="rect">
            <a:avLst/>
          </a:prstGeom>
        </p:spPr>
        <p:txBody>
          <a:bodyPr wrap="square">
            <a:spAutoFit/>
            <a:scene3d>
              <a:camera prst="orthographicFront"/>
              <a:lightRig rig="threePt" dir="t"/>
            </a:scene3d>
            <a:sp3d extrusionH="57150">
              <a:bevelT w="69850" h="69850" prst="divot"/>
            </a:sp3d>
          </a:bodyPr>
          <a:lstStyle/>
          <a:p>
            <a:pPr algn="ctr">
              <a:lnSpc>
                <a:spcPct val="80000"/>
              </a:lnSpc>
            </a:pPr>
            <a:r>
              <a:rPr lang="ru-RU" sz="3900" b="1" dirty="0" smtClean="0">
                <a:ln w="38100"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Условия возникновения и течения химических реакций</a:t>
            </a:r>
            <a:endParaRPr lang="ru-RU" sz="3900" b="1" dirty="0">
              <a:ln w="38100"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pic>
        <p:nvPicPr>
          <p:cNvPr id="9" name="Picture 2" descr="D:\23.05.13-домашние документы\Лаб. раб YES\Виртуальные лабораторные YES\Анимашки и картинки\Химия\Реакции\анимашки\спичка.gif"/>
          <p:cNvPicPr>
            <a:picLocks noChangeAspect="1" noChangeArrowheads="1" noCrop="1"/>
          </p:cNvPicPr>
          <p:nvPr/>
        </p:nvPicPr>
        <p:blipFill>
          <a:blip r:embed="rId3" cstate="print"/>
          <a:srcRect/>
          <a:stretch>
            <a:fillRect/>
          </a:stretch>
        </p:blipFill>
        <p:spPr bwMode="auto">
          <a:xfrm>
            <a:off x="285720" y="4500570"/>
            <a:ext cx="2933700" cy="1314450"/>
          </a:xfrm>
          <a:prstGeom prst="rect">
            <a:avLst/>
          </a:prstGeom>
          <a:noFill/>
        </p:spPr>
      </p:pic>
      <p:sp>
        <p:nvSpPr>
          <p:cNvPr id="10" name="Прямоугольник 9"/>
          <p:cNvSpPr/>
          <p:nvPr/>
        </p:nvSpPr>
        <p:spPr>
          <a:xfrm>
            <a:off x="1214414" y="5786454"/>
            <a:ext cx="1443023"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smtClean="0">
                <a:ln w="11430">
                  <a:solidFill>
                    <a:schemeClr val="accent2">
                      <a:lumMod val="50000"/>
                    </a:schemeClr>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Спичка</a:t>
            </a:r>
            <a:r>
              <a:rPr lang="ru-RU" b="1" dirty="0" smtClean="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 </a:t>
            </a:r>
            <a:endParaRPr lang="ru-RU" b="1" dirty="0">
              <a:ln w="11430"/>
              <a:effectLst>
                <a:outerShdw blurRad="50800" dist="39000" dir="5460000" algn="tl">
                  <a:srgbClr val="000000">
                    <a:alpha val="38000"/>
                  </a:srgbClr>
                </a:outerShdw>
              </a:effectLst>
            </a:endParaRPr>
          </a:p>
        </p:txBody>
      </p:sp>
      <p:pic>
        <p:nvPicPr>
          <p:cNvPr id="41989" name="Picture 5" descr="http://photo.qip.ru/photo/touristkaea/200848654/large/213884486.jpg"/>
          <p:cNvPicPr>
            <a:picLocks noChangeAspect="1" noChangeArrowheads="1"/>
          </p:cNvPicPr>
          <p:nvPr/>
        </p:nvPicPr>
        <p:blipFill>
          <a:blip r:embed="rId4" cstate="print"/>
          <a:srcRect/>
          <a:stretch>
            <a:fillRect/>
          </a:stretch>
        </p:blipFill>
        <p:spPr bwMode="auto">
          <a:xfrm>
            <a:off x="3643306" y="4086230"/>
            <a:ext cx="3500462" cy="2628918"/>
          </a:xfrm>
          <a:prstGeom prst="rect">
            <a:avLst/>
          </a:prstGeom>
          <a:noFill/>
        </p:spPr>
      </p:pic>
      <p:pic>
        <p:nvPicPr>
          <p:cNvPr id="81927" name="Picture 7" descr="D:\23.05.13-домашние документы\Лаб. раб YES\Виртуальные лабораторные YES\Анимашки и картинки\Огонь\691284672.jpg"/>
          <p:cNvPicPr>
            <a:picLocks noChangeAspect="1" noChangeArrowheads="1" noCrop="1"/>
          </p:cNvPicPr>
          <p:nvPr/>
        </p:nvPicPr>
        <p:blipFill>
          <a:blip r:embed="rId5" cstate="print"/>
          <a:srcRect/>
          <a:stretch>
            <a:fillRect/>
          </a:stretch>
        </p:blipFill>
        <p:spPr bwMode="auto">
          <a:xfrm>
            <a:off x="5072066" y="4929198"/>
            <a:ext cx="857250" cy="857250"/>
          </a:xfrm>
          <a:prstGeom prst="rect">
            <a:avLst/>
          </a:prstGeom>
          <a:noFill/>
        </p:spPr>
      </p:pic>
      <p:sp>
        <p:nvSpPr>
          <p:cNvPr id="16" name="Прямоугольник 15"/>
          <p:cNvSpPr/>
          <p:nvPr/>
        </p:nvSpPr>
        <p:spPr>
          <a:xfrm>
            <a:off x="142844" y="1071546"/>
            <a:ext cx="8858312" cy="3153171"/>
          </a:xfrm>
          <a:prstGeom prst="rect">
            <a:avLst/>
          </a:prstGeom>
        </p:spPr>
        <p:txBody>
          <a:bodyPr wrap="square">
            <a:spAutoFit/>
          </a:bodyPr>
          <a:lstStyle/>
          <a:p>
            <a:pPr lvl="0" indent="450850" algn="just" fontAlgn="base">
              <a:lnSpc>
                <a:spcPct val="85000"/>
              </a:lnSpc>
              <a:spcBef>
                <a:spcPct val="0"/>
              </a:spcBef>
              <a:spcAft>
                <a:spcPct val="0"/>
              </a:spcAft>
            </a:pPr>
            <a:r>
              <a:rPr lang="ru-RU" sz="2600" b="1" u="sng" dirty="0" smtClean="0">
                <a:latin typeface="Arial" pitchFamily="34" charset="0"/>
                <a:ea typeface="Times New Roman" pitchFamily="18" charset="0"/>
                <a:cs typeface="Arial" pitchFamily="34" charset="0"/>
              </a:rPr>
              <a:t>Для начала</a:t>
            </a:r>
            <a:r>
              <a:rPr lang="ru-RU" sz="2600" b="1" dirty="0" smtClean="0">
                <a:latin typeface="Arial" pitchFamily="34" charset="0"/>
                <a:ea typeface="Times New Roman" pitchFamily="18" charset="0"/>
                <a:cs typeface="Arial" pitchFamily="34" charset="0"/>
              </a:rPr>
              <a:t> </a:t>
            </a:r>
            <a:r>
              <a:rPr lang="ru-RU" sz="26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химической реакции </a:t>
            </a:r>
            <a:r>
              <a:rPr lang="ru-RU" sz="2600" b="1" dirty="0" smtClean="0">
                <a:latin typeface="Arial" pitchFamily="34" charset="0"/>
                <a:ea typeface="Times New Roman" pitchFamily="18" charset="0"/>
                <a:cs typeface="Arial" pitchFamily="34" charset="0"/>
              </a:rPr>
              <a:t>реагирующие вещества </a:t>
            </a:r>
            <a:r>
              <a:rPr lang="ru-RU" sz="2600" b="1" u="sng" dirty="0" smtClean="0">
                <a:latin typeface="Arial" pitchFamily="34" charset="0"/>
                <a:ea typeface="Times New Roman" pitchFamily="18" charset="0"/>
                <a:cs typeface="Arial" pitchFamily="34" charset="0"/>
              </a:rPr>
              <a:t>необходимо</a:t>
            </a:r>
            <a:r>
              <a:rPr lang="ru-RU" sz="2600" b="1" dirty="0" smtClean="0">
                <a:latin typeface="Arial" pitchFamily="34" charset="0"/>
                <a:ea typeface="Times New Roman" pitchFamily="18" charset="0"/>
                <a:cs typeface="Arial" pitchFamily="34" charset="0"/>
              </a:rPr>
              <a:t> привести в тесное </a:t>
            </a:r>
            <a:r>
              <a:rPr lang="ru-RU" sz="2600" b="1" i="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соприкосновение</a:t>
            </a:r>
            <a:r>
              <a:rPr lang="ru-RU" sz="2600" b="1" i="1" dirty="0" smtClean="0">
                <a:latin typeface="Arial" pitchFamily="34" charset="0"/>
                <a:ea typeface="Times New Roman" pitchFamily="18" charset="0"/>
                <a:cs typeface="Arial" pitchFamily="34" charset="0"/>
              </a:rPr>
              <a:t>. </a:t>
            </a:r>
            <a:r>
              <a:rPr lang="ru-RU" sz="2600" b="1" dirty="0" smtClean="0">
                <a:latin typeface="Arial" pitchFamily="34" charset="0"/>
                <a:ea typeface="Times New Roman" pitchFamily="18" charset="0"/>
                <a:cs typeface="Arial" pitchFamily="34" charset="0"/>
              </a:rPr>
              <a:t>Чем больше площадь их соприкосновения, тем легче протекает реакция. Например, полено труднее поджечь, чем тонкие лучинки. Наиболее тонкое измельчение (дробление) веществ происходит при их растворении, поэтому многие реакции между твёрдыми веществами проводят в растворах.</a:t>
            </a:r>
            <a:endParaRPr lang="ru-RU" sz="2600" b="1" dirty="0" smtClean="0">
              <a:latin typeface="Arial" pitchFamily="34" charset="0"/>
              <a:cs typeface="Arial" pitchFamily="34" charset="0"/>
            </a:endParaRPr>
          </a:p>
        </p:txBody>
      </p:sp>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880369"/>
          </a:xfrm>
          <a:prstGeom prst="rect">
            <a:avLst/>
          </a:prstGeom>
        </p:spPr>
        <p:txBody>
          <a:bodyPr wrap="square">
            <a:spAutoFit/>
          </a:bodyPr>
          <a:lstStyle/>
          <a:p>
            <a:pPr algn="ctr">
              <a:lnSpc>
                <a:spcPct val="85000"/>
              </a:lnSpc>
            </a:pPr>
            <a:r>
              <a:rPr lang="ru-RU" sz="3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Алгоритм составления </a:t>
            </a:r>
            <a:r>
              <a:rPr lang="ru-RU" sz="3000"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окислительно</a:t>
            </a:r>
            <a:r>
              <a:rPr lang="ru-RU" sz="3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-восстановительных </a:t>
            </a:r>
            <a:r>
              <a:rPr lang="ru-RU" sz="3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реакций</a:t>
            </a:r>
          </a:p>
        </p:txBody>
      </p:sp>
      <p:sp>
        <p:nvSpPr>
          <p:cNvPr id="3" name="Прямоугольник 2"/>
          <p:cNvSpPr/>
          <p:nvPr/>
        </p:nvSpPr>
        <p:spPr>
          <a:xfrm>
            <a:off x="183189" y="1268760"/>
            <a:ext cx="8784976" cy="4910575"/>
          </a:xfrm>
          <a:prstGeom prst="rect">
            <a:avLst/>
          </a:prstGeom>
        </p:spPr>
        <p:txBody>
          <a:bodyPr wrap="square">
            <a:spAutoFit/>
          </a:bodyPr>
          <a:lstStyle/>
          <a:p>
            <a:pPr algn="just">
              <a:lnSpc>
                <a:spcPct val="85000"/>
              </a:lnSpc>
            </a:pPr>
            <a:r>
              <a:rPr lang="ru-RU" sz="2800" b="1" dirty="0">
                <a:ln>
                  <a:solidFill>
                    <a:sysClr val="windowText" lastClr="000000"/>
                  </a:solidFill>
                </a:ln>
                <a:solidFill>
                  <a:srgbClr val="C00000"/>
                </a:solidFill>
                <a:latin typeface="Arial Black" pitchFamily="34" charset="0"/>
              </a:rPr>
              <a:t>Задание:</a:t>
            </a:r>
            <a:r>
              <a:rPr lang="ru-RU" sz="2800" b="1" dirty="0"/>
              <a:t> </a:t>
            </a:r>
            <a:r>
              <a:rPr lang="ru-RU" sz="2800" b="1" dirty="0">
                <a:ln>
                  <a:solidFill>
                    <a:sysClr val="windowText" lastClr="000000"/>
                  </a:solidFill>
                </a:ln>
                <a:solidFill>
                  <a:srgbClr val="0000CC"/>
                </a:solidFill>
                <a:latin typeface="Arial" pitchFamily="34" charset="0"/>
                <a:cs typeface="Arial" pitchFamily="34" charset="0"/>
              </a:rPr>
              <a:t>Допишите </a:t>
            </a:r>
            <a:r>
              <a:rPr lang="ru-RU" sz="2800" b="1" dirty="0" smtClean="0">
                <a:ln>
                  <a:solidFill>
                    <a:sysClr val="windowText" lastClr="000000"/>
                  </a:solidFill>
                </a:ln>
                <a:solidFill>
                  <a:srgbClr val="0000CC"/>
                </a:solidFill>
                <a:latin typeface="Arial" pitchFamily="34" charset="0"/>
                <a:cs typeface="Arial" pitchFamily="34" charset="0"/>
              </a:rPr>
              <a:t>уравнение; </a:t>
            </a:r>
            <a:r>
              <a:rPr lang="ru-RU" sz="2800" b="1" dirty="0" err="1" smtClean="0">
                <a:ln>
                  <a:solidFill>
                    <a:sysClr val="windowText" lastClr="000000"/>
                  </a:solidFill>
                </a:ln>
                <a:solidFill>
                  <a:srgbClr val="0000CC"/>
                </a:solidFill>
                <a:latin typeface="Arial" pitchFamily="34" charset="0"/>
                <a:cs typeface="Arial" pitchFamily="34" charset="0"/>
              </a:rPr>
              <a:t>коэффициен</a:t>
            </a:r>
            <a:r>
              <a:rPr lang="ru-RU" sz="2800" b="1" dirty="0" smtClean="0">
                <a:ln>
                  <a:solidFill>
                    <a:sysClr val="windowText" lastClr="000000"/>
                  </a:solidFill>
                </a:ln>
                <a:solidFill>
                  <a:srgbClr val="0000CC"/>
                </a:solidFill>
                <a:latin typeface="Arial" pitchFamily="34" charset="0"/>
                <a:cs typeface="Arial" pitchFamily="34" charset="0"/>
              </a:rPr>
              <a:t>-ты </a:t>
            </a:r>
            <a:r>
              <a:rPr lang="ru-RU" sz="2800" b="1" dirty="0">
                <a:ln>
                  <a:solidFill>
                    <a:sysClr val="windowText" lastClr="000000"/>
                  </a:solidFill>
                </a:ln>
                <a:solidFill>
                  <a:srgbClr val="0000CC"/>
                </a:solidFill>
                <a:latin typeface="Arial" pitchFamily="34" charset="0"/>
                <a:cs typeface="Arial" pitchFamily="34" charset="0"/>
              </a:rPr>
              <a:t>расставьте методом электронного баланса, </a:t>
            </a:r>
            <a:r>
              <a:rPr lang="ru-RU" sz="2800" b="1" u="sng" dirty="0">
                <a:ln>
                  <a:solidFill>
                    <a:sysClr val="windowText" lastClr="000000"/>
                  </a:solidFill>
                </a:ln>
                <a:solidFill>
                  <a:srgbClr val="0000CC"/>
                </a:solidFill>
                <a:latin typeface="Arial" pitchFamily="34" charset="0"/>
                <a:cs typeface="Arial" pitchFamily="34" charset="0"/>
              </a:rPr>
              <a:t>все соединения назовите</a:t>
            </a:r>
            <a:r>
              <a:rPr lang="ru-RU" sz="2800" b="1" dirty="0">
                <a:ln>
                  <a:solidFill>
                    <a:sysClr val="windowText" lastClr="000000"/>
                  </a:solidFill>
                </a:ln>
                <a:solidFill>
                  <a:srgbClr val="0000CC"/>
                </a:solidFill>
                <a:latin typeface="Arial" pitchFamily="34" charset="0"/>
                <a:cs typeface="Arial" pitchFamily="34" charset="0"/>
              </a:rPr>
              <a:t>:</a:t>
            </a:r>
          </a:p>
          <a:p>
            <a:pPr algn="ctr">
              <a:lnSpc>
                <a:spcPct val="85000"/>
              </a:lnSpc>
            </a:pPr>
            <a:r>
              <a:rPr lang="en-US" sz="2800" b="1" dirty="0" smtClean="0">
                <a:ln>
                  <a:solidFill>
                    <a:sysClr val="windowText" lastClr="000000"/>
                  </a:solidFill>
                </a:ln>
                <a:solidFill>
                  <a:srgbClr val="0000CC"/>
                </a:solidFill>
                <a:latin typeface="Arial" pitchFamily="34" charset="0"/>
                <a:cs typeface="Arial" pitchFamily="34" charset="0"/>
              </a:rPr>
              <a:t>Mg </a:t>
            </a:r>
            <a:r>
              <a:rPr lang="en-US" sz="2800" b="1" dirty="0">
                <a:ln>
                  <a:solidFill>
                    <a:sysClr val="windowText" lastClr="000000"/>
                  </a:solidFill>
                </a:ln>
                <a:solidFill>
                  <a:srgbClr val="0000CC"/>
                </a:solidFill>
                <a:latin typeface="Arial" pitchFamily="34" charset="0"/>
                <a:cs typeface="Arial" pitchFamily="34" charset="0"/>
              </a:rPr>
              <a:t>+  </a:t>
            </a:r>
            <a:r>
              <a:rPr lang="en-US" sz="2800" b="1" dirty="0" smtClean="0">
                <a:ln>
                  <a:solidFill>
                    <a:sysClr val="windowText" lastClr="000000"/>
                  </a:solidFill>
                </a:ln>
                <a:solidFill>
                  <a:srgbClr val="0000CC"/>
                </a:solidFill>
                <a:latin typeface="Arial" pitchFamily="34" charset="0"/>
                <a:cs typeface="Arial" pitchFamily="34" charset="0"/>
              </a:rPr>
              <a:t>N</a:t>
            </a:r>
            <a:r>
              <a:rPr lang="en-US" sz="2800" b="1" baseline="-25000" dirty="0" smtClean="0">
                <a:ln>
                  <a:solidFill>
                    <a:sysClr val="windowText" lastClr="000000"/>
                  </a:solidFill>
                </a:ln>
                <a:solidFill>
                  <a:srgbClr val="0000CC"/>
                </a:solidFill>
                <a:latin typeface="Arial" pitchFamily="34" charset="0"/>
                <a:cs typeface="Arial" pitchFamily="34" charset="0"/>
              </a:rPr>
              <a:t>2</a:t>
            </a:r>
            <a:r>
              <a:rPr lang="ru-RU" sz="2800" b="1" baseline="-25000" dirty="0" smtClean="0">
                <a:ln>
                  <a:solidFill>
                    <a:sysClr val="windowText" lastClr="000000"/>
                  </a:solidFill>
                </a:ln>
                <a:solidFill>
                  <a:srgbClr val="0000CC"/>
                </a:solidFill>
                <a:latin typeface="Arial" pitchFamily="34" charset="0"/>
                <a:cs typeface="Arial" pitchFamily="34" charset="0"/>
              </a:rPr>
              <a:t> </a:t>
            </a:r>
            <a:r>
              <a:rPr lang="ru-RU" sz="2800" b="1" dirty="0" smtClean="0">
                <a:ln>
                  <a:solidFill>
                    <a:sysClr val="windowText" lastClr="000000"/>
                  </a:solidFill>
                </a:ln>
                <a:solidFill>
                  <a:srgbClr val="0000CC"/>
                </a:solidFill>
                <a:latin typeface="Arial" pitchFamily="34" charset="0"/>
                <a:cs typeface="Arial" pitchFamily="34" charset="0"/>
                <a:sym typeface="Symbol"/>
              </a:rPr>
              <a:t></a:t>
            </a:r>
            <a:r>
              <a:rPr lang="en-US" sz="2800" b="1" dirty="0">
                <a:ln>
                  <a:solidFill>
                    <a:sysClr val="windowText" lastClr="000000"/>
                  </a:solidFill>
                </a:ln>
                <a:solidFill>
                  <a:srgbClr val="0000CC"/>
                </a:solidFill>
                <a:latin typeface="Arial" pitchFamily="34" charset="0"/>
                <a:cs typeface="Arial" pitchFamily="34" charset="0"/>
              </a:rPr>
              <a:t>  </a:t>
            </a:r>
            <a:r>
              <a:rPr lang="en-US" sz="2800" b="1" dirty="0" smtClean="0">
                <a:ln>
                  <a:solidFill>
                    <a:sysClr val="windowText" lastClr="000000"/>
                  </a:solidFill>
                </a:ln>
                <a:solidFill>
                  <a:srgbClr val="0000CC"/>
                </a:solidFill>
                <a:latin typeface="Arial" pitchFamily="34" charset="0"/>
                <a:cs typeface="Arial" pitchFamily="34" charset="0"/>
              </a:rPr>
              <a:t>…</a:t>
            </a:r>
            <a:endParaRPr lang="ru-RU" sz="2800" b="1" dirty="0">
              <a:ln>
                <a:solidFill>
                  <a:sysClr val="windowText" lastClr="000000"/>
                </a:solidFill>
              </a:ln>
              <a:solidFill>
                <a:srgbClr val="0000CC"/>
              </a:solidFill>
              <a:latin typeface="Arial" pitchFamily="34" charset="0"/>
              <a:cs typeface="Arial" pitchFamily="34" charset="0"/>
            </a:endParaRPr>
          </a:p>
          <a:p>
            <a:pPr marL="179388" indent="-179388" algn="ctr">
              <a:lnSpc>
                <a:spcPct val="85000"/>
              </a:lnSpc>
            </a:pPr>
            <a:endParaRPr lang="ru-RU" b="1" dirty="0" smtClean="0">
              <a:ln>
                <a:solidFill>
                  <a:sysClr val="windowText" lastClr="000000"/>
                </a:solidFill>
              </a:ln>
              <a:solidFill>
                <a:srgbClr val="C00000"/>
              </a:solidFill>
              <a:latin typeface="Arial" pitchFamily="34" charset="0"/>
              <a:cs typeface="Arial" pitchFamily="34" charset="0"/>
            </a:endParaRPr>
          </a:p>
          <a:p>
            <a:pPr marL="179388" indent="-179388" algn="ctr">
              <a:lnSpc>
                <a:spcPct val="85000"/>
              </a:lnSpc>
            </a:pPr>
            <a:r>
              <a:rPr lang="ru-RU" sz="2800" b="1" dirty="0" smtClean="0">
                <a:ln>
                  <a:solidFill>
                    <a:sysClr val="windowText" lastClr="000000"/>
                  </a:solidFill>
                </a:ln>
                <a:solidFill>
                  <a:srgbClr val="C00000"/>
                </a:solidFill>
                <a:latin typeface="Arial" pitchFamily="34" charset="0"/>
                <a:cs typeface="Arial" pitchFamily="34" charset="0"/>
              </a:rPr>
              <a:t>Решение </a:t>
            </a:r>
          </a:p>
          <a:p>
            <a:pPr marL="179388" indent="-179388" algn="ctr">
              <a:lnSpc>
                <a:spcPct val="85000"/>
              </a:lnSpc>
            </a:pPr>
            <a:endParaRPr lang="ru-RU" sz="1600" b="1" dirty="0">
              <a:latin typeface="Arial" pitchFamily="34" charset="0"/>
              <a:cs typeface="Arial" pitchFamily="34" charset="0"/>
            </a:endParaRPr>
          </a:p>
          <a:p>
            <a:pPr marL="179388" indent="-179388" algn="just">
              <a:lnSpc>
                <a:spcPct val="85000"/>
              </a:lnSpc>
            </a:pPr>
            <a:r>
              <a:rPr lang="ru-RU" sz="2800" b="1" dirty="0" smtClean="0">
                <a:ln>
                  <a:solidFill>
                    <a:sysClr val="windowText" lastClr="000000"/>
                  </a:solidFill>
                </a:ln>
                <a:solidFill>
                  <a:srgbClr val="C00000"/>
                </a:solidFill>
                <a:latin typeface="Arial Black" pitchFamily="34" charset="0"/>
                <a:cs typeface="Arial" pitchFamily="34" charset="0"/>
              </a:rPr>
              <a:t>1</a:t>
            </a:r>
            <a:r>
              <a:rPr lang="ru-RU" sz="2800" b="1" dirty="0">
                <a:ln>
                  <a:solidFill>
                    <a:sysClr val="windowText" lastClr="000000"/>
                  </a:solidFill>
                </a:ln>
                <a:solidFill>
                  <a:srgbClr val="C00000"/>
                </a:solidFill>
                <a:latin typeface="Arial Black" pitchFamily="34" charset="0"/>
                <a:cs typeface="Arial" pitchFamily="34" charset="0"/>
              </a:rPr>
              <a:t>.</a:t>
            </a:r>
            <a:r>
              <a:rPr lang="ru-RU" sz="2800" b="1" dirty="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Составляем уравнение химической реакции</a:t>
            </a:r>
            <a:endParaRPr lang="ru-RU" sz="2800" dirty="0">
              <a:ln>
                <a:solidFill>
                  <a:sysClr val="windowText" lastClr="000000"/>
                </a:solidFill>
              </a:ln>
              <a:solidFill>
                <a:srgbClr val="C00000"/>
              </a:solidFill>
              <a:latin typeface="Arial Black" pitchFamily="34" charset="0"/>
              <a:cs typeface="Arial" pitchFamily="34" charset="0"/>
            </a:endParaRPr>
          </a:p>
          <a:p>
            <a:pPr lvl="0" indent="450000" algn="just">
              <a:lnSpc>
                <a:spcPct val="85000"/>
              </a:lnSpc>
            </a:pPr>
            <a:r>
              <a:rPr lang="ru-RU" sz="2800" b="1" dirty="0">
                <a:latin typeface="Arial" pitchFamily="34" charset="0"/>
                <a:cs typeface="Arial" pitchFamily="34" charset="0"/>
              </a:rPr>
              <a:t>С </a:t>
            </a:r>
            <a:r>
              <a:rPr lang="ru-RU" sz="2800" b="1" dirty="0">
                <a:ln>
                  <a:solidFill>
                    <a:schemeClr val="tx1"/>
                  </a:solidFill>
                </a:ln>
                <a:solidFill>
                  <a:srgbClr val="FF0000"/>
                </a:solidFill>
                <a:effectLst>
                  <a:outerShdw blurRad="38100" dist="38100" dir="2700000" algn="tl">
                    <a:srgbClr val="000000">
                      <a:alpha val="43137"/>
                    </a:srgbClr>
                  </a:outerShdw>
                </a:effectLst>
                <a:latin typeface="Arial Black" pitchFamily="34" charset="0"/>
                <a:cs typeface="Arial" pitchFamily="34" charset="0"/>
              </a:rPr>
              <a:t>азотом</a:t>
            </a:r>
            <a:r>
              <a:rPr lang="ru-RU" sz="2800" b="1" dirty="0">
                <a:latin typeface="Arial" pitchFamily="34" charset="0"/>
                <a:cs typeface="Arial" pitchFamily="34" charset="0"/>
              </a:rPr>
              <a:t> реагируют только самые активные металлы, при комнатной температуре взаимодействует только литий, образуя</a:t>
            </a:r>
            <a:r>
              <a:rPr lang="en-US" sz="2800" b="1" dirty="0">
                <a:latin typeface="Arial" pitchFamily="34" charset="0"/>
                <a:cs typeface="Arial" pitchFamily="34" charset="0"/>
              </a:rPr>
              <a:t> </a:t>
            </a:r>
            <a:r>
              <a:rPr lang="ru-RU" sz="2800" b="1" dirty="0">
                <a:latin typeface="Arial" pitchFamily="34" charset="0"/>
                <a:cs typeface="Arial" pitchFamily="34" charset="0"/>
              </a:rPr>
              <a:t>нитриды</a:t>
            </a:r>
            <a:r>
              <a:rPr lang="en-US" sz="2800" b="1" dirty="0">
                <a:latin typeface="Arial" pitchFamily="34" charset="0"/>
                <a:cs typeface="Arial" pitchFamily="34" charset="0"/>
              </a:rPr>
              <a:t>:</a:t>
            </a:r>
          </a:p>
          <a:p>
            <a:pPr algn="ctr">
              <a:lnSpc>
                <a:spcPct val="80000"/>
              </a:lnSpc>
            </a:pPr>
            <a:r>
              <a:rPr lang="en-US" sz="2800" b="1" dirty="0" smtClean="0">
                <a:solidFill>
                  <a:srgbClr val="FF0000"/>
                </a:solidFill>
                <a:latin typeface="Arial" pitchFamily="34" charset="0"/>
                <a:cs typeface="Arial" pitchFamily="34" charset="0"/>
              </a:rPr>
              <a:t>Mg</a:t>
            </a:r>
            <a:r>
              <a:rPr lang="ru-RU" sz="2800" b="1" dirty="0" smtClean="0">
                <a:latin typeface="Arial" pitchFamily="34" charset="0"/>
                <a:cs typeface="Arial" pitchFamily="34" charset="0"/>
              </a:rPr>
              <a:t> </a:t>
            </a:r>
            <a:r>
              <a:rPr lang="ru-RU" sz="2800" b="1" dirty="0">
                <a:latin typeface="Arial" pitchFamily="34" charset="0"/>
                <a:cs typeface="Arial" pitchFamily="34" charset="0"/>
              </a:rPr>
              <a:t>+ </a:t>
            </a:r>
            <a:r>
              <a:rPr lang="en-US" sz="2800" b="1" dirty="0">
                <a:solidFill>
                  <a:srgbClr val="180DA3"/>
                </a:solidFill>
                <a:effectLst>
                  <a:outerShdw blurRad="38100" dist="38100" dir="2700000" algn="tl">
                    <a:srgbClr val="000000">
                      <a:alpha val="43137"/>
                    </a:srgbClr>
                  </a:outerShdw>
                </a:effectLst>
                <a:latin typeface="Arial" pitchFamily="34" charset="0"/>
                <a:cs typeface="Arial" pitchFamily="34" charset="0"/>
              </a:rPr>
              <a:t>N</a:t>
            </a:r>
            <a:r>
              <a:rPr lang="ru-RU" sz="2800" b="1" baseline="-25000" dirty="0" smtClean="0">
                <a:solidFill>
                  <a:srgbClr val="180DA3"/>
                </a:solidFill>
                <a:effectLst>
                  <a:outerShdw blurRad="38100" dist="38100" dir="2700000" algn="tl">
                    <a:srgbClr val="000000">
                      <a:alpha val="43137"/>
                    </a:srgbClr>
                  </a:outerShdw>
                </a:effectLst>
                <a:latin typeface="Arial" pitchFamily="34" charset="0"/>
                <a:cs typeface="Arial" pitchFamily="34" charset="0"/>
              </a:rPr>
              <a:t>2</a:t>
            </a:r>
            <a:r>
              <a:rPr lang="ru-RU" sz="2800" b="1" baseline="30000" dirty="0" smtClean="0">
                <a:latin typeface="Arial" pitchFamily="34" charset="0"/>
                <a:cs typeface="Arial" pitchFamily="34" charset="0"/>
              </a:rPr>
              <a:t>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Mg</a:t>
            </a:r>
            <a:r>
              <a:rPr lang="en-US" sz="2800" b="1" i="1" baseline="-25000" dirty="0" err="1" smtClean="0">
                <a:solidFill>
                  <a:srgbClr val="0000FF"/>
                </a:solidFill>
                <a:latin typeface="Arial" pitchFamily="34" charset="0"/>
                <a:cs typeface="Arial" pitchFamily="34" charset="0"/>
              </a:rPr>
              <a:t>y</a:t>
            </a:r>
            <a:r>
              <a:rPr lang="ru-RU" sz="2800" b="1" baseline="30000"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a:t>
            </a:r>
            <a:r>
              <a:rPr lang="en-US" sz="2800" b="1" i="1" baseline="30000" dirty="0" err="1" smtClean="0">
                <a:solidFill>
                  <a:srgbClr val="FF0000"/>
                </a:solidFill>
                <a:latin typeface="Arial Black" pitchFamily="34" charset="0"/>
                <a:cs typeface="Arial" pitchFamily="34" charset="0"/>
              </a:rPr>
              <a:t>x</a:t>
            </a:r>
            <a:r>
              <a:rPr lang="en-US" sz="2800" b="1" dirty="0" err="1" smtClean="0">
                <a:solidFill>
                  <a:srgbClr val="180DA3"/>
                </a:solidFill>
                <a:latin typeface="Arial" pitchFamily="34" charset="0"/>
                <a:cs typeface="Arial" pitchFamily="34" charset="0"/>
              </a:rPr>
              <a:t>N</a:t>
            </a:r>
            <a:r>
              <a:rPr lang="en-US" sz="2800" b="1" i="1" baseline="-25000" dirty="0" err="1">
                <a:solidFill>
                  <a:srgbClr val="FF0000"/>
                </a:solidFill>
                <a:latin typeface="Arial Black" pitchFamily="34" charset="0"/>
                <a:cs typeface="Arial" pitchFamily="34" charset="0"/>
              </a:rPr>
              <a:t>x</a:t>
            </a:r>
            <a:r>
              <a:rPr lang="en-US" sz="2800" b="1" baseline="30000" dirty="0" smtClean="0">
                <a:solidFill>
                  <a:srgbClr val="0000FF"/>
                </a:solidFill>
                <a:latin typeface="Arial" pitchFamily="34" charset="0"/>
                <a:cs typeface="Arial" pitchFamily="34" charset="0"/>
              </a:rPr>
              <a:t>–</a:t>
            </a:r>
            <a:r>
              <a:rPr lang="en-US" sz="2800" b="1" i="1" baseline="30000" dirty="0" smtClean="0">
                <a:solidFill>
                  <a:srgbClr val="0000FF"/>
                </a:solidFill>
                <a:latin typeface="Arial" pitchFamily="34" charset="0"/>
                <a:cs typeface="Arial" pitchFamily="34" charset="0"/>
              </a:rPr>
              <a:t>y</a:t>
            </a:r>
            <a:endParaRPr lang="ru-RU" sz="2800" b="1" i="1" baseline="30000" dirty="0">
              <a:solidFill>
                <a:srgbClr val="0000FF"/>
              </a:solidFill>
              <a:latin typeface="Arial" pitchFamily="34" charset="0"/>
              <a:cs typeface="Arial" pitchFamily="34" charset="0"/>
            </a:endParaRPr>
          </a:p>
        </p:txBody>
      </p:sp>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291943843"/>
      </p:ext>
    </p:extLst>
  </p:cSld>
  <p:clrMapOvr>
    <a:masterClrMapping/>
  </p:clrMapOvr>
  <p:transition>
    <p:wheel spokes="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189" y="451491"/>
            <a:ext cx="8784976" cy="5353773"/>
          </a:xfrm>
          <a:prstGeom prst="rect">
            <a:avLst/>
          </a:prstGeom>
        </p:spPr>
        <p:txBody>
          <a:bodyPr wrap="square">
            <a:spAutoFit/>
          </a:bodyPr>
          <a:lstStyle/>
          <a:p>
            <a:pPr marL="179388" indent="-179388" algn="just">
              <a:lnSpc>
                <a:spcPct val="85000"/>
              </a:lnSpc>
            </a:pPr>
            <a:r>
              <a:rPr lang="ru-RU" sz="2800" b="1" dirty="0" smtClean="0">
                <a:ln>
                  <a:solidFill>
                    <a:sysClr val="windowText" lastClr="000000"/>
                  </a:solidFill>
                </a:ln>
                <a:solidFill>
                  <a:srgbClr val="C00000"/>
                </a:solidFill>
                <a:latin typeface="Arial Black" pitchFamily="34" charset="0"/>
                <a:cs typeface="Arial" pitchFamily="34" charset="0"/>
              </a:rPr>
              <a:t>2</a:t>
            </a:r>
            <a:r>
              <a:rPr lang="ru-RU" sz="2800" b="1" dirty="0">
                <a:ln>
                  <a:solidFill>
                    <a:sysClr val="windowText" lastClr="000000"/>
                  </a:solidFill>
                </a:ln>
                <a:solidFill>
                  <a:srgbClr val="C00000"/>
                </a:solidFill>
                <a:latin typeface="Arial Black" pitchFamily="34" charset="0"/>
                <a:cs typeface="Arial" pitchFamily="34" charset="0"/>
              </a:rPr>
              <a:t>.</a:t>
            </a:r>
            <a:r>
              <a:rPr lang="ru-RU" sz="2800" b="1" dirty="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Ставим степени окисления над химическими </a:t>
            </a:r>
            <a:r>
              <a:rPr lang="ru-RU" sz="2800" b="1" dirty="0" smtClean="0">
                <a:ln>
                  <a:solidFill>
                    <a:sysClr val="windowText" lastClr="000000"/>
                  </a:solidFill>
                </a:ln>
                <a:solidFill>
                  <a:srgbClr val="C00000"/>
                </a:solidFill>
                <a:latin typeface="Arial Black" pitchFamily="34" charset="0"/>
                <a:cs typeface="Arial" pitchFamily="34" charset="0"/>
              </a:rPr>
              <a:t>элементами</a:t>
            </a:r>
            <a:endParaRPr lang="ru-RU" sz="2800" dirty="0">
              <a:ln>
                <a:solidFill>
                  <a:sysClr val="windowText" lastClr="000000"/>
                </a:solidFill>
              </a:ln>
              <a:solidFill>
                <a:srgbClr val="C00000"/>
              </a:solidFill>
              <a:latin typeface="Arial" pitchFamily="34" charset="0"/>
              <a:cs typeface="Arial" pitchFamily="34" charset="0"/>
            </a:endParaRPr>
          </a:p>
          <a:p>
            <a:pPr algn="just">
              <a:lnSpc>
                <a:spcPct val="85000"/>
              </a:lnSpc>
            </a:pPr>
            <a:r>
              <a:rPr lang="ru-RU" sz="2800" b="1" dirty="0" smtClean="0">
                <a:ln>
                  <a:solidFill>
                    <a:sysClr val="windowText" lastClr="000000"/>
                  </a:solidFill>
                </a:ln>
                <a:latin typeface="Arial" pitchFamily="34" charset="0"/>
                <a:cs typeface="Arial" pitchFamily="34" charset="0"/>
              </a:rPr>
              <a:t>Вспоминаем: </a:t>
            </a:r>
          </a:p>
          <a:p>
            <a:pPr marL="514350" indent="-514350" algn="just">
              <a:lnSpc>
                <a:spcPct val="85000"/>
              </a:lnSpc>
              <a:buAutoNum type="arabicParenR"/>
            </a:pPr>
            <a:r>
              <a:rPr lang="ru-RU" sz="2800" b="1" u="sng" dirty="0" smtClean="0">
                <a:ln>
                  <a:solidFill>
                    <a:sysClr val="windowText" lastClr="000000"/>
                  </a:solidFill>
                </a:ln>
                <a:solidFill>
                  <a:srgbClr val="0000CC"/>
                </a:solidFill>
                <a:latin typeface="Arial" pitchFamily="34" charset="0"/>
                <a:cs typeface="Arial" pitchFamily="34" charset="0"/>
              </a:rPr>
              <a:t>Магний</a:t>
            </a:r>
            <a:r>
              <a:rPr lang="ru-RU" sz="2800" b="1" dirty="0" smtClean="0">
                <a:latin typeface="Arial" pitchFamily="34" charset="0"/>
                <a:cs typeface="Arial" pitchFamily="34" charset="0"/>
              </a:rPr>
              <a:t> располагается во 2-й группе, главной подгруппе – в соединениях всегда проявляет степень окисления </a:t>
            </a:r>
            <a:r>
              <a:rPr lang="ru-RU" sz="2800" b="1" dirty="0" smtClean="0">
                <a:solidFill>
                  <a:srgbClr val="0000CC"/>
                </a:solidFill>
                <a:latin typeface="Arial" pitchFamily="34" charset="0"/>
                <a:cs typeface="Arial" pitchFamily="34" charset="0"/>
              </a:rPr>
              <a:t>+2</a:t>
            </a:r>
            <a:r>
              <a:rPr lang="ru-RU" sz="2800" b="1" dirty="0" smtClean="0">
                <a:latin typeface="Arial" pitchFamily="34" charset="0"/>
                <a:cs typeface="Arial" pitchFamily="34" charset="0"/>
              </a:rPr>
              <a:t>.</a:t>
            </a:r>
          </a:p>
          <a:p>
            <a:pPr marL="514350" indent="-514350" algn="just">
              <a:lnSpc>
                <a:spcPct val="85000"/>
              </a:lnSpc>
              <a:buFontTx/>
              <a:buAutoNum type="arabicParenR"/>
            </a:pPr>
            <a:r>
              <a:rPr lang="ru-RU" sz="2800" b="1" u="sng" dirty="0" smtClean="0">
                <a:ln>
                  <a:solidFill>
                    <a:sysClr val="windowText" lastClr="000000"/>
                  </a:solidFill>
                </a:ln>
                <a:solidFill>
                  <a:srgbClr val="C00000"/>
                </a:solidFill>
                <a:latin typeface="Arial" pitchFamily="34" charset="0"/>
                <a:cs typeface="Arial" pitchFamily="34" charset="0"/>
              </a:rPr>
              <a:t>Азот</a:t>
            </a:r>
            <a:r>
              <a:rPr lang="ru-RU" sz="2800" b="1" dirty="0" smtClean="0">
                <a:latin typeface="Arial" pitchFamily="34" charset="0"/>
                <a:cs typeface="Arial" pitchFamily="34" charset="0"/>
              </a:rPr>
              <a:t> в нитридах </a:t>
            </a:r>
            <a:r>
              <a:rPr lang="ru-RU" sz="2800" b="1" dirty="0">
                <a:latin typeface="Arial" pitchFamily="34" charset="0"/>
                <a:cs typeface="Arial" pitchFamily="34" charset="0"/>
              </a:rPr>
              <a:t>проявляет степень окисления </a:t>
            </a:r>
            <a:r>
              <a:rPr lang="ru-RU" sz="2800" b="1" dirty="0">
                <a:solidFill>
                  <a:srgbClr val="C00000"/>
                </a:solidFill>
                <a:latin typeface="Arial" pitchFamily="34" charset="0"/>
                <a:cs typeface="Arial" pitchFamily="34" charset="0"/>
              </a:rPr>
              <a:t>– </a:t>
            </a:r>
            <a:r>
              <a:rPr lang="ru-RU" sz="2800" b="1" dirty="0" smtClean="0">
                <a:solidFill>
                  <a:srgbClr val="C00000"/>
                </a:solidFill>
                <a:latin typeface="Arial" pitchFamily="34" charset="0"/>
                <a:cs typeface="Arial" pitchFamily="34" charset="0"/>
              </a:rPr>
              <a:t>3</a:t>
            </a:r>
            <a:r>
              <a:rPr lang="ru-RU" sz="2800" b="1" dirty="0" smtClean="0">
                <a:latin typeface="Arial" pitchFamily="34" charset="0"/>
                <a:cs typeface="Arial" pitchFamily="34" charset="0"/>
              </a:rPr>
              <a:t>.</a:t>
            </a:r>
          </a:p>
          <a:p>
            <a:pPr marL="514350" lvl="0" indent="-514350" algn="just">
              <a:lnSpc>
                <a:spcPct val="85000"/>
              </a:lnSpc>
              <a:buFontTx/>
              <a:buAutoNum type="arabicParenR"/>
            </a:pPr>
            <a:r>
              <a:rPr lang="ru-RU" sz="2800" b="1" dirty="0">
                <a:ln>
                  <a:solidFill>
                    <a:sysClr val="windowText" lastClr="000000"/>
                  </a:solidFill>
                </a:ln>
                <a:solidFill>
                  <a:srgbClr val="CC00CC"/>
                </a:solidFill>
                <a:latin typeface="Arial" pitchFamily="34" charset="0"/>
                <a:ea typeface="Times New Roman" pitchFamily="18" charset="0"/>
                <a:cs typeface="Arial" pitchFamily="34" charset="0"/>
              </a:rPr>
              <a:t>Нулевое значение </a:t>
            </a:r>
            <a:r>
              <a:rPr lang="ru-RU" sz="2800" b="1" dirty="0">
                <a:solidFill>
                  <a:srgbClr val="FF0000"/>
                </a:solidFill>
                <a:latin typeface="Arial" pitchFamily="34" charset="0"/>
                <a:ea typeface="Times New Roman" pitchFamily="18" charset="0"/>
                <a:cs typeface="Arial" pitchFamily="34" charset="0"/>
              </a:rPr>
              <a:t>степени окисления</a:t>
            </a:r>
            <a:r>
              <a:rPr lang="ru-RU" sz="2800" b="1" dirty="0">
                <a:latin typeface="Arial" pitchFamily="34" charset="0"/>
                <a:ea typeface="Times New Roman" pitchFamily="18" charset="0"/>
                <a:cs typeface="Arial" pitchFamily="34" charset="0"/>
              </a:rPr>
              <a:t> атомы имеют в соединениях с </a:t>
            </a:r>
            <a:r>
              <a:rPr lang="ru-RU" sz="2800" b="1" dirty="0">
                <a:solidFill>
                  <a:srgbClr val="CC00CC"/>
                </a:solidFill>
                <a:latin typeface="Arial" pitchFamily="34" charset="0"/>
                <a:ea typeface="Times New Roman" pitchFamily="18" charset="0"/>
                <a:cs typeface="Arial" pitchFamily="34" charset="0"/>
              </a:rPr>
              <a:t>неполярными связями</a:t>
            </a:r>
            <a:r>
              <a:rPr lang="ru-RU" sz="2800" b="1" dirty="0">
                <a:latin typeface="Arial" pitchFamily="34" charset="0"/>
                <a:ea typeface="Times New Roman" pitchFamily="18" charset="0"/>
                <a:cs typeface="Arial" pitchFamily="34" charset="0"/>
              </a:rPr>
              <a:t>.</a:t>
            </a:r>
          </a:p>
          <a:p>
            <a:pPr marL="179388" indent="-179388" algn="ctr">
              <a:lnSpc>
                <a:spcPct val="85000"/>
              </a:lnSpc>
            </a:pPr>
            <a:r>
              <a:rPr lang="ru-RU" dirty="0" smtClean="0">
                <a:latin typeface="Arial" pitchFamily="34" charset="0"/>
                <a:cs typeface="Arial" pitchFamily="34" charset="0"/>
              </a:rPr>
              <a:t>  </a:t>
            </a:r>
          </a:p>
          <a:p>
            <a:pPr algn="ctr">
              <a:lnSpc>
                <a:spcPct val="80000"/>
              </a:lnSpc>
            </a:pPr>
            <a:r>
              <a:rPr lang="en-US" sz="2800" b="1" dirty="0" smtClean="0">
                <a:solidFill>
                  <a:srgbClr val="FF0000"/>
                </a:solidFill>
                <a:latin typeface="Arial" pitchFamily="34" charset="0"/>
                <a:cs typeface="Arial" pitchFamily="34" charset="0"/>
              </a:rPr>
              <a:t>Mg</a:t>
            </a:r>
            <a:r>
              <a:rPr lang="ru-RU" sz="2800" b="1" baseline="30000" dirty="0">
                <a:latin typeface="Arial" pitchFamily="34" charset="0"/>
                <a:cs typeface="Arial" pitchFamily="34" charset="0"/>
              </a:rPr>
              <a:t>0</a:t>
            </a:r>
            <a:r>
              <a:rPr lang="ru-RU" sz="2800" b="1" dirty="0">
                <a:latin typeface="Arial" pitchFamily="34" charset="0"/>
                <a:cs typeface="Arial" pitchFamily="34" charset="0"/>
              </a:rPr>
              <a:t> + </a:t>
            </a:r>
            <a:r>
              <a:rPr lang="en-US" sz="2800" b="1" dirty="0">
                <a:solidFill>
                  <a:srgbClr val="180DA3"/>
                </a:solidFill>
                <a:effectLst>
                  <a:outerShdw blurRad="38100" dist="38100" dir="2700000" algn="tl">
                    <a:srgbClr val="000000">
                      <a:alpha val="43137"/>
                    </a:srgbClr>
                  </a:outerShdw>
                </a:effectLst>
                <a:latin typeface="Arial" pitchFamily="34" charset="0"/>
                <a:cs typeface="Arial" pitchFamily="34" charset="0"/>
              </a:rPr>
              <a:t>N</a:t>
            </a:r>
            <a:r>
              <a:rPr lang="ru-RU" sz="2800" b="1" baseline="-25000" dirty="0">
                <a:solidFill>
                  <a:srgbClr val="180DA3"/>
                </a:solidFill>
                <a:effectLst>
                  <a:outerShdw blurRad="38100" dist="38100" dir="2700000" algn="tl">
                    <a:srgbClr val="000000">
                      <a:alpha val="43137"/>
                    </a:srgbClr>
                  </a:outerShdw>
                </a:effectLst>
                <a:latin typeface="Arial" pitchFamily="34" charset="0"/>
                <a:cs typeface="Arial" pitchFamily="34" charset="0"/>
              </a:rPr>
              <a:t>2</a:t>
            </a:r>
            <a:r>
              <a:rPr lang="ru-RU" sz="2800" b="1" baseline="30000" dirty="0">
                <a:latin typeface="Arial" pitchFamily="34" charset="0"/>
                <a:cs typeface="Arial" pitchFamily="34" charset="0"/>
              </a:rPr>
              <a:t>0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 </a:t>
            </a:r>
            <a:r>
              <a:rPr lang="en-US" sz="2800" b="1" dirty="0">
                <a:solidFill>
                  <a:srgbClr val="FF0000"/>
                </a:solidFill>
                <a:latin typeface="Arial" pitchFamily="34" charset="0"/>
                <a:cs typeface="Arial" pitchFamily="34" charset="0"/>
              </a:rPr>
              <a:t>Mg</a:t>
            </a:r>
            <a:r>
              <a:rPr lang="en-US" sz="2800" b="1" baseline="-25000" dirty="0">
                <a:solidFill>
                  <a:srgbClr val="0000FF"/>
                </a:solidFill>
                <a:latin typeface="Arial" pitchFamily="34" charset="0"/>
                <a:cs typeface="Arial" pitchFamily="34" charset="0"/>
              </a:rPr>
              <a:t>3</a:t>
            </a:r>
            <a:r>
              <a:rPr lang="ru-RU" sz="2800" b="1" baseline="30000" dirty="0">
                <a:solidFill>
                  <a:srgbClr val="FF0000"/>
                </a:solidFill>
                <a:effectLst>
                  <a:outerShdw blurRad="38100" dist="38100" dir="2700000" algn="tl">
                    <a:srgbClr val="000000">
                      <a:alpha val="43137"/>
                    </a:srgbClr>
                  </a:outerShdw>
                </a:effectLst>
                <a:latin typeface="Arial Black" pitchFamily="34" charset="0"/>
                <a:cs typeface="Arial" pitchFamily="34" charset="0"/>
              </a:rPr>
              <a:t>+</a:t>
            </a:r>
            <a:r>
              <a:rPr lang="en-US" sz="2800" b="1" baseline="30000" dirty="0">
                <a:solidFill>
                  <a:srgbClr val="FF0000"/>
                </a:solidFill>
                <a:effectLst>
                  <a:outerShdw blurRad="38100" dist="38100" dir="2700000" algn="tl">
                    <a:srgbClr val="000000">
                      <a:alpha val="43137"/>
                    </a:srgbClr>
                  </a:outerShdw>
                </a:effectLst>
                <a:latin typeface="Arial Black" pitchFamily="34" charset="0"/>
                <a:cs typeface="Arial" pitchFamily="34" charset="0"/>
              </a:rPr>
              <a:t>2</a:t>
            </a:r>
            <a:r>
              <a:rPr lang="en-US" sz="2800" b="1" dirty="0">
                <a:solidFill>
                  <a:srgbClr val="180DA3"/>
                </a:solidFill>
                <a:latin typeface="Arial" pitchFamily="34" charset="0"/>
                <a:cs typeface="Arial" pitchFamily="34" charset="0"/>
              </a:rPr>
              <a:t>N</a:t>
            </a:r>
            <a:r>
              <a:rPr lang="en-US" sz="2800" b="1" baseline="-25000" dirty="0">
                <a:solidFill>
                  <a:srgbClr val="FF0000"/>
                </a:solidFill>
                <a:latin typeface="Arial" pitchFamily="34" charset="0"/>
                <a:cs typeface="Arial" pitchFamily="34" charset="0"/>
              </a:rPr>
              <a:t>2</a:t>
            </a:r>
            <a:r>
              <a:rPr lang="en-US" sz="2800" b="1" baseline="30000" dirty="0">
                <a:solidFill>
                  <a:srgbClr val="0000FF"/>
                </a:solidFill>
                <a:latin typeface="Arial" pitchFamily="34" charset="0"/>
                <a:cs typeface="Arial" pitchFamily="34" charset="0"/>
              </a:rPr>
              <a:t>–3</a:t>
            </a:r>
            <a:endParaRPr lang="ru-RU" sz="2800" b="1" baseline="30000" dirty="0">
              <a:solidFill>
                <a:srgbClr val="0000FF"/>
              </a:solidFill>
              <a:latin typeface="Arial" pitchFamily="34" charset="0"/>
              <a:cs typeface="Arial" pitchFamily="34" charset="0"/>
            </a:endParaRPr>
          </a:p>
          <a:p>
            <a:pPr>
              <a:lnSpc>
                <a:spcPct val="80000"/>
              </a:lnSpc>
            </a:pPr>
            <a:r>
              <a:rPr lang="ru-RU" sz="2800" b="1" dirty="0">
                <a:latin typeface="Arial" pitchFamily="34" charset="0"/>
                <a:cs typeface="Arial" pitchFamily="34" charset="0"/>
              </a:rPr>
              <a:t>                                                </a:t>
            </a:r>
            <a:r>
              <a:rPr lang="ru-RU" sz="2500" b="1" dirty="0">
                <a:latin typeface="Arial" pitchFamily="34" charset="0"/>
                <a:cs typeface="Arial" pitchFamily="34" charset="0"/>
              </a:rPr>
              <a:t>нитр</a:t>
            </a:r>
            <a:r>
              <a:rPr lang="ru-RU" sz="2500" b="1" dirty="0">
                <a:solidFill>
                  <a:srgbClr val="0000FF"/>
                </a:solidFill>
                <a:effectLst>
                  <a:outerShdw blurRad="38100" dist="38100" dir="2700000" algn="tl">
                    <a:srgbClr val="000000">
                      <a:alpha val="43137"/>
                    </a:srgbClr>
                  </a:outerShdw>
                </a:effectLst>
                <a:latin typeface="Arial" pitchFamily="34" charset="0"/>
                <a:cs typeface="Arial" pitchFamily="34" charset="0"/>
              </a:rPr>
              <a:t>ид</a:t>
            </a:r>
          </a:p>
          <a:p>
            <a:pPr>
              <a:lnSpc>
                <a:spcPct val="80000"/>
              </a:lnSpc>
            </a:pPr>
            <a:r>
              <a:rPr lang="en-US" sz="2500" b="1" dirty="0">
                <a:latin typeface="Arial" pitchFamily="34" charset="0"/>
                <a:cs typeface="Arial" pitchFamily="34" charset="0"/>
              </a:rPr>
              <a:t>                                                     </a:t>
            </a:r>
            <a:r>
              <a:rPr lang="ru-RU" sz="2500" b="1" dirty="0" smtClean="0">
                <a:latin typeface="Arial" pitchFamily="34" charset="0"/>
                <a:cs typeface="Arial" pitchFamily="34" charset="0"/>
              </a:rPr>
              <a:t>магния</a:t>
            </a:r>
            <a:endParaRPr lang="ru-RU" sz="2800" dirty="0">
              <a:latin typeface="Arial" pitchFamily="34" charset="0"/>
              <a:cs typeface="Arial" pitchFamily="34" charset="0"/>
            </a:endParaRPr>
          </a:p>
        </p:txBody>
      </p:sp>
      <p:sp>
        <p:nvSpPr>
          <p:cNvPr id="3" name="Выгнутая вверх стрелка 2"/>
          <p:cNvSpPr/>
          <p:nvPr/>
        </p:nvSpPr>
        <p:spPr>
          <a:xfrm rot="1641119">
            <a:off x="5625073" y="4180993"/>
            <a:ext cx="945703" cy="739280"/>
          </a:xfrm>
          <a:prstGeom prst="curved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4"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29160477"/>
      </p:ext>
    </p:extLst>
  </p:cSld>
  <p:clrMapOvr>
    <a:masterClrMapping/>
  </p:clrMapOvr>
  <p:transition>
    <p:wheel spokes="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189" y="332656"/>
            <a:ext cx="8784976" cy="2893100"/>
          </a:xfrm>
          <a:prstGeom prst="rect">
            <a:avLst/>
          </a:prstGeom>
        </p:spPr>
        <p:txBody>
          <a:bodyPr wrap="square">
            <a:spAutoFit/>
          </a:bodyPr>
          <a:lstStyle/>
          <a:p>
            <a:pPr marL="179388" indent="-179388" algn="just">
              <a:lnSpc>
                <a:spcPct val="85000"/>
              </a:lnSpc>
            </a:pPr>
            <a:r>
              <a:rPr lang="ru-RU" sz="2800" b="1" dirty="0" smtClean="0">
                <a:ln>
                  <a:solidFill>
                    <a:sysClr val="windowText" lastClr="000000"/>
                  </a:solidFill>
                </a:ln>
                <a:solidFill>
                  <a:srgbClr val="C00000"/>
                </a:solidFill>
                <a:latin typeface="Arial Black" pitchFamily="34" charset="0"/>
                <a:cs typeface="Arial" pitchFamily="34" charset="0"/>
              </a:rPr>
              <a:t>3</a:t>
            </a:r>
            <a:r>
              <a:rPr lang="ru-RU" sz="2800" b="1" dirty="0">
                <a:ln>
                  <a:solidFill>
                    <a:sysClr val="windowText" lastClr="000000"/>
                  </a:solidFill>
                </a:ln>
                <a:solidFill>
                  <a:srgbClr val="C00000"/>
                </a:solidFill>
                <a:latin typeface="Arial Black" pitchFamily="34" charset="0"/>
                <a:cs typeface="Arial" pitchFamily="34" charset="0"/>
              </a:rPr>
              <a:t>.</a:t>
            </a:r>
            <a:r>
              <a:rPr lang="ru-RU" sz="2800" b="1" dirty="0">
                <a:latin typeface="Arial" pitchFamily="34" charset="0"/>
                <a:cs typeface="Arial" pitchFamily="34" charset="0"/>
              </a:rPr>
              <a:t> </a:t>
            </a:r>
            <a:r>
              <a:rPr lang="ru-RU" sz="2800" b="1" dirty="0" smtClean="0">
                <a:ln>
                  <a:solidFill>
                    <a:sysClr val="windowText" lastClr="000000"/>
                  </a:solidFill>
                </a:ln>
                <a:solidFill>
                  <a:srgbClr val="C00000"/>
                </a:solidFill>
                <a:latin typeface="Arial Black" pitchFamily="34" charset="0"/>
                <a:cs typeface="Arial" pitchFamily="34" charset="0"/>
              </a:rPr>
              <a:t>Определяем какие элементы изменили </a:t>
            </a:r>
            <a:r>
              <a:rPr lang="ru-RU" sz="2800" b="1" dirty="0">
                <a:ln>
                  <a:solidFill>
                    <a:sysClr val="windowText" lastClr="000000"/>
                  </a:solidFill>
                </a:ln>
                <a:solidFill>
                  <a:srgbClr val="C00000"/>
                </a:solidFill>
                <a:latin typeface="Arial Black" pitchFamily="34" charset="0"/>
                <a:cs typeface="Arial" pitchFamily="34" charset="0"/>
              </a:rPr>
              <a:t>степень окисления</a:t>
            </a:r>
            <a:endParaRPr lang="ru-RU" sz="2800" dirty="0">
              <a:ln>
                <a:solidFill>
                  <a:sysClr val="windowText" lastClr="000000"/>
                </a:solidFill>
              </a:ln>
              <a:solidFill>
                <a:srgbClr val="C00000"/>
              </a:solidFill>
              <a:latin typeface="Arial Black" pitchFamily="34" charset="0"/>
              <a:cs typeface="Arial" pitchFamily="34" charset="0"/>
            </a:endParaRPr>
          </a:p>
          <a:p>
            <a:pPr algn="ctr">
              <a:lnSpc>
                <a:spcPct val="80000"/>
              </a:lnSpc>
            </a:pPr>
            <a:r>
              <a:rPr lang="en-US" sz="2800" b="1" u="sng" dirty="0">
                <a:solidFill>
                  <a:srgbClr val="FF0000"/>
                </a:solidFill>
                <a:latin typeface="Arial" pitchFamily="34" charset="0"/>
                <a:cs typeface="Arial" pitchFamily="34" charset="0"/>
              </a:rPr>
              <a:t>Mg</a:t>
            </a:r>
            <a:r>
              <a:rPr lang="ru-RU" sz="2800" b="1" baseline="30000" dirty="0">
                <a:latin typeface="Arial" pitchFamily="34" charset="0"/>
                <a:cs typeface="Arial" pitchFamily="34" charset="0"/>
              </a:rPr>
              <a:t>0</a:t>
            </a:r>
            <a:r>
              <a:rPr lang="ru-RU" sz="2800" b="1" dirty="0">
                <a:latin typeface="Arial" pitchFamily="34" charset="0"/>
                <a:cs typeface="Arial" pitchFamily="34" charset="0"/>
              </a:rPr>
              <a:t> + </a:t>
            </a:r>
            <a:r>
              <a:rPr lang="en-US" sz="2800" b="1" dirty="0">
                <a:solidFill>
                  <a:srgbClr val="180DA3"/>
                </a:solidFill>
                <a:effectLst>
                  <a:outerShdw blurRad="38100" dist="38100" dir="2700000" algn="tl">
                    <a:srgbClr val="000000">
                      <a:alpha val="43137"/>
                    </a:srgbClr>
                  </a:outerShdw>
                </a:effectLst>
                <a:latin typeface="Arial" pitchFamily="34" charset="0"/>
                <a:cs typeface="Arial" pitchFamily="34" charset="0"/>
              </a:rPr>
              <a:t>N</a:t>
            </a:r>
            <a:r>
              <a:rPr lang="ru-RU" sz="2800" b="1" baseline="-25000" dirty="0">
                <a:solidFill>
                  <a:srgbClr val="180DA3"/>
                </a:solidFill>
                <a:effectLst>
                  <a:outerShdw blurRad="38100" dist="38100" dir="2700000" algn="tl">
                    <a:srgbClr val="000000">
                      <a:alpha val="43137"/>
                    </a:srgbClr>
                  </a:outerShdw>
                </a:effectLst>
                <a:latin typeface="Arial" pitchFamily="34" charset="0"/>
                <a:cs typeface="Arial" pitchFamily="34" charset="0"/>
              </a:rPr>
              <a:t>2</a:t>
            </a:r>
            <a:r>
              <a:rPr lang="ru-RU" sz="2800" b="1" baseline="30000" dirty="0">
                <a:latin typeface="Arial" pitchFamily="34" charset="0"/>
                <a:cs typeface="Arial" pitchFamily="34" charset="0"/>
              </a:rPr>
              <a:t>0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 </a:t>
            </a:r>
            <a:r>
              <a:rPr lang="en-US" sz="2800" b="1" u="sng" dirty="0">
                <a:solidFill>
                  <a:srgbClr val="FF0000"/>
                </a:solidFill>
                <a:latin typeface="Arial" pitchFamily="34" charset="0"/>
                <a:cs typeface="Arial" pitchFamily="34" charset="0"/>
              </a:rPr>
              <a:t>Mg</a:t>
            </a:r>
            <a:r>
              <a:rPr lang="en-US" sz="2800" b="1" baseline="-25000" dirty="0">
                <a:solidFill>
                  <a:srgbClr val="0000FF"/>
                </a:solidFill>
                <a:latin typeface="Arial" pitchFamily="34" charset="0"/>
                <a:cs typeface="Arial" pitchFamily="34" charset="0"/>
              </a:rPr>
              <a:t>3</a:t>
            </a:r>
            <a:r>
              <a:rPr lang="ru-RU" sz="2800" b="1" baseline="30000" dirty="0">
                <a:solidFill>
                  <a:srgbClr val="FF0000"/>
                </a:solidFill>
                <a:effectLst>
                  <a:outerShdw blurRad="38100" dist="38100" dir="2700000" algn="tl">
                    <a:srgbClr val="000000">
                      <a:alpha val="43137"/>
                    </a:srgbClr>
                  </a:outerShdw>
                </a:effectLst>
                <a:latin typeface="Arial Black" pitchFamily="34" charset="0"/>
                <a:cs typeface="Arial" pitchFamily="34" charset="0"/>
              </a:rPr>
              <a:t>+</a:t>
            </a:r>
            <a:r>
              <a:rPr lang="en-US" sz="2800" b="1" baseline="30000"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2</a:t>
            </a:r>
            <a:r>
              <a:rPr lang="en-US" sz="2800" b="1" dirty="0" smtClean="0">
                <a:solidFill>
                  <a:srgbClr val="180DA3"/>
                </a:solidFill>
                <a:latin typeface="Arial" pitchFamily="34" charset="0"/>
                <a:cs typeface="Arial" pitchFamily="34" charset="0"/>
              </a:rPr>
              <a:t>N</a:t>
            </a:r>
            <a:r>
              <a:rPr lang="en-US" sz="2800" b="1" baseline="-25000" dirty="0" smtClean="0">
                <a:solidFill>
                  <a:srgbClr val="FF0000"/>
                </a:solidFill>
                <a:latin typeface="Arial" pitchFamily="34" charset="0"/>
                <a:cs typeface="Arial" pitchFamily="34" charset="0"/>
              </a:rPr>
              <a:t>2</a:t>
            </a:r>
            <a:r>
              <a:rPr lang="en-US" sz="2800" b="1" baseline="30000" dirty="0" smtClean="0">
                <a:solidFill>
                  <a:srgbClr val="0000FF"/>
                </a:solidFill>
                <a:latin typeface="Arial" pitchFamily="34" charset="0"/>
                <a:cs typeface="Arial" pitchFamily="34" charset="0"/>
              </a:rPr>
              <a:t>–3</a:t>
            </a:r>
            <a:endParaRPr lang="ru-RU" sz="2800" b="1" baseline="30000" dirty="0" smtClean="0">
              <a:solidFill>
                <a:srgbClr val="0000FF"/>
              </a:solidFill>
              <a:latin typeface="Arial" pitchFamily="34" charset="0"/>
              <a:cs typeface="Arial" pitchFamily="34" charset="0"/>
            </a:endParaRPr>
          </a:p>
          <a:p>
            <a:pPr algn="ctr">
              <a:lnSpc>
                <a:spcPct val="80000"/>
              </a:lnSpc>
            </a:pPr>
            <a:endParaRPr lang="ru-RU" sz="2800" b="1" dirty="0" smtClean="0">
              <a:solidFill>
                <a:srgbClr val="0000FF"/>
              </a:solidFill>
              <a:latin typeface="Arial" pitchFamily="34" charset="0"/>
              <a:cs typeface="Arial" pitchFamily="34" charset="0"/>
            </a:endParaRPr>
          </a:p>
          <a:p>
            <a:pPr algn="just">
              <a:lnSpc>
                <a:spcPct val="80000"/>
              </a:lnSpc>
            </a:pPr>
            <a:r>
              <a:rPr lang="ru-RU" sz="2800" b="1" dirty="0" smtClean="0">
                <a:ln>
                  <a:solidFill>
                    <a:sysClr val="windowText" lastClr="000000"/>
                  </a:solidFill>
                </a:ln>
                <a:solidFill>
                  <a:srgbClr val="C00000"/>
                </a:solidFill>
                <a:latin typeface="Arial Black" pitchFamily="34" charset="0"/>
                <a:cs typeface="Arial" pitchFamily="34" charset="0"/>
              </a:rPr>
              <a:t>4.</a:t>
            </a:r>
            <a:r>
              <a:rPr lang="ru-RU" sz="2800" b="1" dirty="0" smtClean="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Определяем </a:t>
            </a:r>
            <a:r>
              <a:rPr lang="ru-RU" sz="2800" b="1" dirty="0" smtClean="0">
                <a:ln>
                  <a:solidFill>
                    <a:sysClr val="windowText" lastClr="000000"/>
                  </a:solidFill>
                </a:ln>
                <a:solidFill>
                  <a:srgbClr val="C00000"/>
                </a:solidFill>
                <a:latin typeface="Arial Black" pitchFamily="34" charset="0"/>
              </a:rPr>
              <a:t>разницу </a:t>
            </a:r>
            <a:r>
              <a:rPr lang="ru-RU" sz="2800" b="1" dirty="0">
                <a:ln>
                  <a:solidFill>
                    <a:sysClr val="windowText" lastClr="000000"/>
                  </a:solidFill>
                </a:ln>
                <a:solidFill>
                  <a:srgbClr val="C00000"/>
                </a:solidFill>
                <a:latin typeface="Arial Black" pitchFamily="34" charset="0"/>
              </a:rPr>
              <a:t>между степенью окисления </a:t>
            </a:r>
            <a:r>
              <a:rPr lang="ru-RU" sz="2800" b="1" dirty="0" smtClean="0">
                <a:ln>
                  <a:solidFill>
                    <a:sysClr val="windowText" lastClr="000000"/>
                  </a:solidFill>
                </a:ln>
                <a:solidFill>
                  <a:srgbClr val="C00000"/>
                </a:solidFill>
                <a:latin typeface="Arial Black" pitchFamily="34" charset="0"/>
              </a:rPr>
              <a:t>у исходных веществ и продуктов реакции</a:t>
            </a:r>
          </a:p>
          <a:p>
            <a:pPr algn="just">
              <a:lnSpc>
                <a:spcPct val="80000"/>
              </a:lnSpc>
            </a:pPr>
            <a:endParaRPr lang="ru-RU" sz="2800" b="1" dirty="0">
              <a:solidFill>
                <a:srgbClr val="0000FF"/>
              </a:solidFill>
              <a:latin typeface="Arial" pitchFamily="34" charset="0"/>
              <a:cs typeface="Arial" pitchFamily="34" charset="0"/>
            </a:endParaRPr>
          </a:p>
        </p:txBody>
      </p:sp>
      <p:sp>
        <p:nvSpPr>
          <p:cNvPr id="3" name="Арка 2"/>
          <p:cNvSpPr/>
          <p:nvPr/>
        </p:nvSpPr>
        <p:spPr>
          <a:xfrm rot="10968739">
            <a:off x="3635896" y="1412776"/>
            <a:ext cx="432048" cy="216024"/>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 name="Арка 3"/>
          <p:cNvSpPr/>
          <p:nvPr/>
        </p:nvSpPr>
        <p:spPr>
          <a:xfrm rot="10968739">
            <a:off x="5801175" y="1328213"/>
            <a:ext cx="432048" cy="216024"/>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821595836"/>
              </p:ext>
            </p:extLst>
          </p:nvPr>
        </p:nvGraphicFramePr>
        <p:xfrm>
          <a:off x="1403648" y="2996952"/>
          <a:ext cx="4176464" cy="1207770"/>
        </p:xfrm>
        <a:graphic>
          <a:graphicData uri="http://schemas.openxmlformats.org/drawingml/2006/table">
            <a:tbl>
              <a:tblPr>
                <a:tableStyleId>{5C22544A-7EE6-4342-B048-85BDC9FD1C3A}</a:tableStyleId>
              </a:tblPr>
              <a:tblGrid>
                <a:gridCol w="3024336"/>
                <a:gridCol w="504056"/>
                <a:gridCol w="648072"/>
              </a:tblGrid>
              <a:tr h="576064">
                <a:tc>
                  <a:txBody>
                    <a:bodyPr/>
                    <a:lstStyle/>
                    <a:p>
                      <a:pPr algn="ctr">
                        <a:lnSpc>
                          <a:spcPct val="150000"/>
                        </a:lnSpc>
                        <a:spcAft>
                          <a:spcPts val="0"/>
                        </a:spcAft>
                      </a:pPr>
                      <a:r>
                        <a:rPr lang="en-US" sz="2600" b="1" dirty="0" smtClean="0">
                          <a:solidFill>
                            <a:schemeClr val="tx1"/>
                          </a:solidFill>
                          <a:effectLst/>
                          <a:latin typeface="Arial" pitchFamily="34" charset="0"/>
                          <a:cs typeface="Arial" pitchFamily="34" charset="0"/>
                        </a:rPr>
                        <a:t>N</a:t>
                      </a:r>
                      <a:r>
                        <a:rPr lang="en-US" sz="2600" b="1" baseline="-25000" dirty="0" smtClean="0">
                          <a:solidFill>
                            <a:schemeClr val="tx1"/>
                          </a:solidFill>
                          <a:effectLst/>
                          <a:latin typeface="Arial" pitchFamily="34" charset="0"/>
                          <a:cs typeface="Arial" pitchFamily="34" charset="0"/>
                        </a:rPr>
                        <a:t>2</a:t>
                      </a:r>
                      <a:r>
                        <a:rPr lang="ru-RU" sz="2600" b="1" baseline="30000" dirty="0" smtClean="0">
                          <a:solidFill>
                            <a:schemeClr val="tx1"/>
                          </a:solidFill>
                          <a:effectLst/>
                          <a:latin typeface="Arial" pitchFamily="34" charset="0"/>
                          <a:cs typeface="Arial" pitchFamily="34" charset="0"/>
                        </a:rPr>
                        <a:t>0</a:t>
                      </a:r>
                      <a:r>
                        <a:rPr lang="ru-RU" sz="2600" b="1" kern="1200" baseline="-25000" dirty="0" smtClean="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smtClean="0">
                          <a:solidFill>
                            <a:srgbClr val="0000FF"/>
                          </a:solidFill>
                          <a:effectLst/>
                          <a:latin typeface="Arial" pitchFamily="34" charset="0"/>
                          <a:cs typeface="Arial" pitchFamily="34" charset="0"/>
                        </a:rPr>
                        <a:t>6</a:t>
                      </a:r>
                      <a:r>
                        <a:rPr lang="ru-RU" sz="2600" b="1" kern="1200" dirty="0" err="1" smtClean="0">
                          <a:solidFill>
                            <a:srgbClr val="0000FF"/>
                          </a:solidFill>
                          <a:effectLst/>
                          <a:latin typeface="Arial" pitchFamily="34" charset="0"/>
                          <a:cs typeface="Arial" pitchFamily="34" charset="0"/>
                        </a:rPr>
                        <a:t>ē</a:t>
                      </a:r>
                      <a:r>
                        <a:rPr lang="ru-RU" sz="2600" b="1" kern="1200" dirty="0" smtClean="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smtClean="0">
                          <a:solidFill>
                            <a:schemeClr val="tx1"/>
                          </a:solidFill>
                          <a:effectLst/>
                          <a:latin typeface="Arial" pitchFamily="34" charset="0"/>
                          <a:cs typeface="Arial" pitchFamily="34" charset="0"/>
                        </a:rPr>
                        <a:t>2N</a:t>
                      </a:r>
                      <a:r>
                        <a:rPr lang="ru-RU" sz="2600" b="1" baseline="30000" dirty="0" smtClean="0">
                          <a:solidFill>
                            <a:schemeClr val="tx1"/>
                          </a:solidFill>
                          <a:effectLst/>
                          <a:latin typeface="Arial" pitchFamily="34" charset="0"/>
                          <a:cs typeface="Arial" pitchFamily="34" charset="0"/>
                        </a:rPr>
                        <a:t>–</a:t>
                      </a:r>
                      <a:r>
                        <a:rPr lang="en-US" sz="2600" b="1" baseline="30000" dirty="0" smtClean="0">
                          <a:solidFill>
                            <a:schemeClr val="tx1"/>
                          </a:solidFill>
                          <a:effectLst/>
                          <a:latin typeface="Arial" pitchFamily="34" charset="0"/>
                          <a:cs typeface="Arial" pitchFamily="34" charset="0"/>
                        </a:rPr>
                        <a:t>3</a:t>
                      </a:r>
                      <a:r>
                        <a:rPr lang="ru-RU" sz="2600" b="1" baseline="30000" dirty="0" smtClean="0">
                          <a:solidFill>
                            <a:schemeClr val="tx1"/>
                          </a:solidFill>
                          <a:effectLst/>
                          <a:latin typeface="Arial" pitchFamily="34" charset="0"/>
                          <a:cs typeface="Arial" pitchFamily="34" charset="0"/>
                        </a:rPr>
                        <a:t> </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150000"/>
                        </a:lnSpc>
                        <a:spcAft>
                          <a:spcPts val="0"/>
                        </a:spcAft>
                      </a:pPr>
                      <a:r>
                        <a:rPr lang="en-US" sz="2600" b="1" kern="1200" dirty="0" smtClean="0">
                          <a:solidFill>
                            <a:srgbClr val="FF0000"/>
                          </a:solidFill>
                          <a:effectLst/>
                          <a:latin typeface="Arial" pitchFamily="34" charset="0"/>
                          <a:cs typeface="Arial" pitchFamily="34" charset="0"/>
                        </a:rPr>
                        <a:t>2</a:t>
                      </a:r>
                      <a:endParaRPr lang="ru-RU" sz="2600" b="1" dirty="0">
                        <a:solidFill>
                          <a:srgbClr val="FF0000"/>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150000"/>
                        </a:lnSpc>
                        <a:spcAft>
                          <a:spcPts val="0"/>
                        </a:spcAft>
                      </a:pPr>
                      <a:r>
                        <a:rPr lang="en-US" sz="2600" b="1" dirty="0" smtClean="0">
                          <a:solidFill>
                            <a:srgbClr val="FF0000"/>
                          </a:solidFill>
                          <a:effectLst/>
                          <a:latin typeface="Arial" pitchFamily="34" charset="0"/>
                          <a:ea typeface="Times New Roman"/>
                          <a:cs typeface="Arial" pitchFamily="34" charset="0"/>
                        </a:rPr>
                        <a:t>1</a:t>
                      </a:r>
                      <a:endParaRPr lang="ru-RU" sz="2600" b="1" dirty="0">
                        <a:solidFill>
                          <a:srgbClr val="FF0000"/>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0">
                <a:tc>
                  <a:txBody>
                    <a:bodyPr/>
                    <a:lstStyle/>
                    <a:p>
                      <a:pPr algn="ctr">
                        <a:lnSpc>
                          <a:spcPct val="150000"/>
                        </a:lnSpc>
                        <a:spcAft>
                          <a:spcPts val="0"/>
                        </a:spcAft>
                      </a:pPr>
                      <a:r>
                        <a:rPr lang="en-US" sz="2600" b="1" dirty="0" smtClean="0">
                          <a:effectLst/>
                          <a:latin typeface="Arial" pitchFamily="34" charset="0"/>
                          <a:cs typeface="Arial" pitchFamily="34" charset="0"/>
                        </a:rPr>
                        <a:t>Mg</a:t>
                      </a:r>
                      <a:r>
                        <a:rPr lang="en-US" sz="2600" b="1" baseline="30000" dirty="0" smtClean="0">
                          <a:effectLst/>
                          <a:latin typeface="Arial" pitchFamily="34" charset="0"/>
                          <a:cs typeface="Arial" pitchFamily="34" charset="0"/>
                        </a:rPr>
                        <a:t>0 </a:t>
                      </a:r>
                      <a:r>
                        <a:rPr lang="ru-RU" sz="2600" b="1" kern="1200" dirty="0" smtClean="0">
                          <a:effectLst/>
                          <a:latin typeface="Arial" pitchFamily="34" charset="0"/>
                          <a:cs typeface="Arial" pitchFamily="34" charset="0"/>
                        </a:rPr>
                        <a:t>–</a:t>
                      </a:r>
                      <a:r>
                        <a:rPr lang="en-US" sz="2600" b="1" kern="1200" dirty="0" smtClean="0">
                          <a:solidFill>
                            <a:srgbClr val="FF0000"/>
                          </a:solidFill>
                          <a:effectLst/>
                          <a:latin typeface="Arial" pitchFamily="34" charset="0"/>
                          <a:cs typeface="Arial" pitchFamily="34" charset="0"/>
                        </a:rPr>
                        <a:t>2</a:t>
                      </a:r>
                      <a:r>
                        <a:rPr lang="ru-RU" sz="2600" b="1" kern="1200" dirty="0" err="1" smtClean="0">
                          <a:solidFill>
                            <a:srgbClr val="FF0000"/>
                          </a:solidFill>
                          <a:effectLst/>
                          <a:latin typeface="Arial" pitchFamily="34" charset="0"/>
                          <a:cs typeface="Arial" pitchFamily="34" charset="0"/>
                        </a:rPr>
                        <a:t>ē</a:t>
                      </a:r>
                      <a:r>
                        <a:rPr lang="ru-RU" sz="2600" b="1" kern="1200" dirty="0" smtClean="0">
                          <a:effectLst/>
                          <a:latin typeface="Arial" pitchFamily="34" charset="0"/>
                          <a:cs typeface="Arial" pitchFamily="34" charset="0"/>
                        </a:rPr>
                        <a:t> </a:t>
                      </a:r>
                      <a:r>
                        <a:rPr lang="ru-RU" sz="2600" b="1" kern="1200" dirty="0">
                          <a:effectLst/>
                          <a:latin typeface="Arial" pitchFamily="34" charset="0"/>
                          <a:cs typeface="Arial" pitchFamily="34" charset="0"/>
                        </a:rPr>
                        <a:t>= </a:t>
                      </a:r>
                      <a:r>
                        <a:rPr lang="en-US" sz="2600" b="1" dirty="0" smtClean="0">
                          <a:effectLst/>
                          <a:latin typeface="Arial" pitchFamily="34" charset="0"/>
                          <a:cs typeface="Arial" pitchFamily="34" charset="0"/>
                        </a:rPr>
                        <a:t>Mg</a:t>
                      </a:r>
                      <a:r>
                        <a:rPr lang="ru-RU" sz="2600" b="1" baseline="30000" dirty="0" smtClean="0">
                          <a:effectLst/>
                          <a:latin typeface="Arial" pitchFamily="34" charset="0"/>
                          <a:cs typeface="Arial" pitchFamily="34" charset="0"/>
                        </a:rPr>
                        <a:t>+</a:t>
                      </a:r>
                      <a:r>
                        <a:rPr lang="en-US" sz="2600" b="1" baseline="30000" dirty="0" smtClean="0">
                          <a:effectLst/>
                          <a:latin typeface="Arial" pitchFamily="34" charset="0"/>
                          <a:cs typeface="Arial" pitchFamily="34" charset="0"/>
                        </a:rPr>
                        <a:t>2</a:t>
                      </a:r>
                      <a:r>
                        <a:rPr lang="en-US" sz="2600" b="1" kern="1200" baseline="30000" dirty="0" smtClean="0">
                          <a:effectLst/>
                          <a:latin typeface="Arial" pitchFamily="34" charset="0"/>
                          <a:cs typeface="Arial" pitchFamily="34" charset="0"/>
                        </a:rPr>
                        <a:t> </a:t>
                      </a:r>
                      <a:endParaRPr lang="ru-RU" sz="2600" b="1" dirty="0">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150000"/>
                        </a:lnSpc>
                        <a:spcAft>
                          <a:spcPts val="0"/>
                        </a:spcAft>
                      </a:pPr>
                      <a:r>
                        <a:rPr lang="en-US" sz="2600" b="1" kern="1200" dirty="0" smtClean="0">
                          <a:solidFill>
                            <a:srgbClr val="0000FF"/>
                          </a:solidFill>
                          <a:effectLst/>
                          <a:latin typeface="Arial" pitchFamily="34" charset="0"/>
                          <a:cs typeface="Arial" pitchFamily="34" charset="0"/>
                        </a:rPr>
                        <a:t>6</a:t>
                      </a:r>
                      <a:endParaRPr lang="ru-RU" sz="2600" b="1" dirty="0">
                        <a:solidFill>
                          <a:srgbClr val="0000FF"/>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150000"/>
                        </a:lnSpc>
                        <a:spcAft>
                          <a:spcPts val="0"/>
                        </a:spcAft>
                      </a:pPr>
                      <a:r>
                        <a:rPr lang="en-US" sz="2600" b="1" dirty="0" smtClean="0">
                          <a:solidFill>
                            <a:srgbClr val="0000FF"/>
                          </a:solidFill>
                          <a:effectLst/>
                          <a:latin typeface="Arial" pitchFamily="34" charset="0"/>
                          <a:ea typeface="Times New Roman"/>
                          <a:cs typeface="Arial" pitchFamily="34" charset="0"/>
                        </a:rPr>
                        <a:t>3</a:t>
                      </a:r>
                      <a:endParaRPr lang="ru-RU" sz="2600" b="1" dirty="0">
                        <a:solidFill>
                          <a:srgbClr val="0000FF"/>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7" name="Прямая со стрелкой 6"/>
          <p:cNvCxnSpPr/>
          <p:nvPr/>
        </p:nvCxnSpPr>
        <p:spPr>
          <a:xfrm flipV="1">
            <a:off x="2775036" y="3429000"/>
            <a:ext cx="1800641"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2759200" y="3501008"/>
            <a:ext cx="1743312" cy="379608"/>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183189" y="4581128"/>
            <a:ext cx="5001818" cy="523220"/>
          </a:xfrm>
          <a:prstGeom prst="rect">
            <a:avLst/>
          </a:prstGeom>
        </p:spPr>
        <p:txBody>
          <a:bodyPr wrap="none">
            <a:spAutoFit/>
          </a:bodyPr>
          <a:lstStyle/>
          <a:p>
            <a:r>
              <a:rPr lang="ru-RU" sz="2800" b="1" dirty="0" smtClean="0">
                <a:latin typeface="Arial" pitchFamily="34" charset="0"/>
                <a:cs typeface="Arial" pitchFamily="34" charset="0"/>
              </a:rPr>
              <a:t>2 и 6 можно сократить на 2</a:t>
            </a:r>
            <a:endParaRPr lang="ru-RU" sz="2800" b="1" dirty="0"/>
          </a:p>
        </p:txBody>
      </p:sp>
      <p:cxnSp>
        <p:nvCxnSpPr>
          <p:cNvPr id="13" name="Прямая со стрелкой 12"/>
          <p:cNvCxnSpPr/>
          <p:nvPr/>
        </p:nvCxnSpPr>
        <p:spPr>
          <a:xfrm flipV="1">
            <a:off x="5094527" y="4103494"/>
            <a:ext cx="180959" cy="621650"/>
          </a:xfrm>
          <a:prstGeom prst="straightConnector1">
            <a:avLst/>
          </a:prstGeom>
          <a:ln w="571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37534534"/>
      </p:ext>
    </p:extLst>
  </p:cSld>
  <p:clrMapOvr>
    <a:masterClrMapping/>
  </p:clrMapOvr>
  <p:transition>
    <p:wheel spokes="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95388" y="260648"/>
            <a:ext cx="8769099" cy="1348061"/>
          </a:xfrm>
          <a:prstGeom prst="rect">
            <a:avLst/>
          </a:prstGeom>
        </p:spPr>
        <p:txBody>
          <a:bodyPr wrap="square">
            <a:spAutoFit/>
          </a:bodyPr>
          <a:lstStyle/>
          <a:p>
            <a:pPr algn="just">
              <a:lnSpc>
                <a:spcPct val="80000"/>
              </a:lnSpc>
            </a:pPr>
            <a:r>
              <a:rPr lang="ru-RU" sz="2800" b="1" dirty="0" smtClean="0">
                <a:ln>
                  <a:solidFill>
                    <a:sysClr val="windowText" lastClr="000000"/>
                  </a:solidFill>
                </a:ln>
                <a:solidFill>
                  <a:srgbClr val="C00000"/>
                </a:solidFill>
                <a:latin typeface="Arial Black" pitchFamily="34" charset="0"/>
                <a:cs typeface="Arial" pitchFamily="34" charset="0"/>
              </a:rPr>
              <a:t>5.</a:t>
            </a:r>
            <a:r>
              <a:rPr lang="ru-RU" sz="2800" b="1" dirty="0" smtClean="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Определяем </a:t>
            </a:r>
            <a:r>
              <a:rPr lang="ru-RU" sz="2800" b="1" dirty="0" smtClean="0">
                <a:ln>
                  <a:solidFill>
                    <a:sysClr val="windowText" lastClr="000000"/>
                  </a:solidFill>
                </a:ln>
                <a:solidFill>
                  <a:srgbClr val="C00000"/>
                </a:solidFill>
                <a:latin typeface="Arial Black" pitchFamily="34" charset="0"/>
              </a:rPr>
              <a:t>окислитель и восстановитель, процесс окисления и восстановления</a:t>
            </a:r>
            <a:endParaRPr lang="ru-RU" sz="2800" b="1" dirty="0">
              <a:ln>
                <a:solidFill>
                  <a:sysClr val="windowText" lastClr="000000"/>
                </a:solidFill>
              </a:ln>
              <a:solidFill>
                <a:srgbClr val="C00000"/>
              </a:solidFill>
              <a:latin typeface="Arial Black" pitchFamily="34" charset="0"/>
            </a:endParaRPr>
          </a:p>
          <a:p>
            <a:pPr algn="ctr">
              <a:lnSpc>
                <a:spcPct val="80000"/>
              </a:lnSpc>
            </a:pPr>
            <a:endParaRPr lang="ru-RU" b="1" dirty="0" smtClean="0">
              <a:solidFill>
                <a:srgbClr val="0000FF"/>
              </a:solidFill>
              <a:latin typeface="Arial" pitchFamily="34" charset="0"/>
              <a:cs typeface="Arial"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842375719"/>
              </p:ext>
            </p:extLst>
          </p:nvPr>
        </p:nvGraphicFramePr>
        <p:xfrm>
          <a:off x="195388" y="1484784"/>
          <a:ext cx="8712968" cy="811530"/>
        </p:xfrm>
        <a:graphic>
          <a:graphicData uri="http://schemas.openxmlformats.org/drawingml/2006/table">
            <a:tbl>
              <a:tblPr>
                <a:tableStyleId>{5C22544A-7EE6-4342-B048-85BDC9FD1C3A}</a:tableStyleId>
              </a:tblPr>
              <a:tblGrid>
                <a:gridCol w="2468498"/>
                <a:gridCol w="274538"/>
                <a:gridCol w="274538"/>
                <a:gridCol w="5695394"/>
              </a:tblGrid>
              <a:tr h="0">
                <a:tc>
                  <a:txBody>
                    <a:bodyPr/>
                    <a:lstStyle/>
                    <a:p>
                      <a:pPr algn="ctr">
                        <a:spcAft>
                          <a:spcPts val="0"/>
                        </a:spcAft>
                      </a:pPr>
                      <a:r>
                        <a:rPr lang="en-US" sz="2600" b="1" dirty="0" smtClean="0">
                          <a:solidFill>
                            <a:schemeClr val="tx1"/>
                          </a:solidFill>
                          <a:effectLst/>
                          <a:latin typeface="Arial" pitchFamily="34" charset="0"/>
                          <a:cs typeface="Arial" pitchFamily="34" charset="0"/>
                        </a:rPr>
                        <a:t>N</a:t>
                      </a:r>
                      <a:r>
                        <a:rPr lang="en-US" sz="2600" b="1" baseline="-25000" dirty="0" smtClean="0">
                          <a:solidFill>
                            <a:schemeClr val="tx1"/>
                          </a:solidFill>
                          <a:effectLst/>
                          <a:latin typeface="Arial" pitchFamily="34" charset="0"/>
                          <a:cs typeface="Arial" pitchFamily="34" charset="0"/>
                        </a:rPr>
                        <a:t>2</a:t>
                      </a:r>
                      <a:r>
                        <a:rPr lang="ru-RU" sz="2600" b="1" baseline="30000" dirty="0" smtClean="0">
                          <a:solidFill>
                            <a:schemeClr val="tx1"/>
                          </a:solidFill>
                          <a:effectLst/>
                          <a:latin typeface="Arial" pitchFamily="34" charset="0"/>
                          <a:cs typeface="Arial" pitchFamily="34" charset="0"/>
                        </a:rPr>
                        <a:t>0</a:t>
                      </a:r>
                      <a:r>
                        <a:rPr lang="ru-RU" sz="2600" b="1" kern="1200" baseline="-25000" dirty="0" smtClean="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smtClean="0">
                          <a:solidFill>
                            <a:srgbClr val="0000FF"/>
                          </a:solidFill>
                          <a:effectLst/>
                          <a:latin typeface="Arial" pitchFamily="34" charset="0"/>
                          <a:cs typeface="Arial" pitchFamily="34" charset="0"/>
                        </a:rPr>
                        <a:t>6</a:t>
                      </a:r>
                      <a:r>
                        <a:rPr lang="ru-RU" sz="2600" b="1" kern="1200" dirty="0" err="1" smtClean="0">
                          <a:solidFill>
                            <a:srgbClr val="0000FF"/>
                          </a:solidFill>
                          <a:effectLst/>
                          <a:latin typeface="Arial" pitchFamily="34" charset="0"/>
                          <a:cs typeface="Arial" pitchFamily="34" charset="0"/>
                        </a:rPr>
                        <a:t>ē</a:t>
                      </a:r>
                      <a:r>
                        <a:rPr lang="ru-RU" sz="2600" b="1" kern="1200" dirty="0" smtClean="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smtClean="0">
                          <a:solidFill>
                            <a:schemeClr val="tx1"/>
                          </a:solidFill>
                          <a:effectLst/>
                          <a:latin typeface="Arial" pitchFamily="34" charset="0"/>
                          <a:cs typeface="Arial" pitchFamily="34" charset="0"/>
                        </a:rPr>
                        <a:t>2N</a:t>
                      </a:r>
                      <a:r>
                        <a:rPr lang="ru-RU" sz="2600" b="1" baseline="30000" dirty="0" smtClean="0">
                          <a:solidFill>
                            <a:schemeClr val="tx1"/>
                          </a:solidFill>
                          <a:effectLst/>
                          <a:latin typeface="Arial" pitchFamily="34" charset="0"/>
                          <a:cs typeface="Arial" pitchFamily="34" charset="0"/>
                        </a:rPr>
                        <a:t>–</a:t>
                      </a:r>
                      <a:r>
                        <a:rPr lang="en-US" sz="2600" b="1" baseline="30000" dirty="0" smtClean="0">
                          <a:solidFill>
                            <a:schemeClr val="tx1"/>
                          </a:solidFill>
                          <a:effectLst/>
                          <a:latin typeface="Arial" pitchFamily="34" charset="0"/>
                          <a:cs typeface="Arial" pitchFamily="34" charset="0"/>
                        </a:rPr>
                        <a:t>3</a:t>
                      </a:r>
                      <a:r>
                        <a:rPr lang="ru-RU" sz="2600" b="1" baseline="30000" dirty="0" smtClean="0">
                          <a:solidFill>
                            <a:schemeClr val="tx1"/>
                          </a:solidFill>
                          <a:effectLst/>
                          <a:latin typeface="Arial" pitchFamily="34" charset="0"/>
                          <a:cs typeface="Arial" pitchFamily="34" charset="0"/>
                        </a:rPr>
                        <a:t> </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kern="1200" dirty="0" smtClean="0">
                          <a:solidFill>
                            <a:srgbClr val="FF0000"/>
                          </a:solidFill>
                          <a:effectLst/>
                          <a:latin typeface="Arial" pitchFamily="34" charset="0"/>
                          <a:cs typeface="Arial" pitchFamily="34" charset="0"/>
                        </a:rPr>
                        <a:t>2</a:t>
                      </a:r>
                      <a:endParaRPr lang="ru-RU" sz="2600" b="1" dirty="0">
                        <a:solidFill>
                          <a:srgbClr val="FF0000"/>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dirty="0" smtClean="0">
                          <a:solidFill>
                            <a:srgbClr val="FF0000"/>
                          </a:solidFill>
                          <a:effectLst/>
                          <a:latin typeface="Arial" pitchFamily="34" charset="0"/>
                          <a:ea typeface="Times New Roman"/>
                          <a:cs typeface="Arial" pitchFamily="34" charset="0"/>
                        </a:rPr>
                        <a:t>1</a:t>
                      </a:r>
                      <a:endParaRPr lang="ru-RU" sz="2600" b="1" dirty="0">
                        <a:solidFill>
                          <a:srgbClr val="FF0000"/>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ru-RU" sz="2600" b="1" kern="1200" dirty="0">
                          <a:effectLst/>
                          <a:latin typeface="Arial" pitchFamily="34" charset="0"/>
                          <a:cs typeface="Arial" pitchFamily="34" charset="0"/>
                        </a:rPr>
                        <a:t>восстановление, </a:t>
                      </a:r>
                      <a:r>
                        <a:rPr lang="en-US" sz="2400" b="1" dirty="0" smtClean="0">
                          <a:solidFill>
                            <a:srgbClr val="0000CC"/>
                          </a:solidFill>
                          <a:latin typeface="Arial" pitchFamily="34" charset="0"/>
                          <a:cs typeface="Arial" pitchFamily="34" charset="0"/>
                        </a:rPr>
                        <a:t>N</a:t>
                      </a:r>
                      <a:r>
                        <a:rPr lang="en-US" sz="2600" b="1" baseline="-25000" dirty="0" smtClean="0">
                          <a:solidFill>
                            <a:srgbClr val="0000CC"/>
                          </a:solidFill>
                          <a:effectLst/>
                          <a:latin typeface="Arial" pitchFamily="34" charset="0"/>
                          <a:cs typeface="Arial" pitchFamily="34" charset="0"/>
                        </a:rPr>
                        <a:t>2</a:t>
                      </a:r>
                      <a:r>
                        <a:rPr lang="ru-RU" sz="2600" b="1" baseline="30000" dirty="0" smtClean="0">
                          <a:solidFill>
                            <a:srgbClr val="0000CC"/>
                          </a:solidFill>
                          <a:effectLst/>
                          <a:latin typeface="Arial" pitchFamily="34" charset="0"/>
                          <a:cs typeface="Arial" pitchFamily="34" charset="0"/>
                        </a:rPr>
                        <a:t>0</a:t>
                      </a:r>
                      <a:r>
                        <a:rPr lang="ru-RU" sz="2600" b="1" kern="1200" dirty="0" smtClean="0">
                          <a:solidFill>
                            <a:srgbClr val="0000CC"/>
                          </a:solidFill>
                          <a:effectLst/>
                          <a:latin typeface="Arial" pitchFamily="34" charset="0"/>
                          <a:cs typeface="Arial" pitchFamily="34" charset="0"/>
                        </a:rPr>
                        <a:t>– окислитель</a:t>
                      </a:r>
                      <a:endParaRPr lang="ru-RU" sz="2600" b="1" dirty="0">
                        <a:solidFill>
                          <a:srgbClr val="0000CC"/>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0">
                <a:tc>
                  <a:txBody>
                    <a:bodyPr/>
                    <a:lstStyle/>
                    <a:p>
                      <a:pPr algn="ctr">
                        <a:spcAft>
                          <a:spcPts val="0"/>
                        </a:spcAft>
                      </a:pPr>
                      <a:r>
                        <a:rPr lang="en-US" sz="2600" b="1" dirty="0" smtClean="0">
                          <a:effectLst/>
                          <a:latin typeface="Arial" pitchFamily="34" charset="0"/>
                          <a:cs typeface="Arial" pitchFamily="34" charset="0"/>
                        </a:rPr>
                        <a:t>Mg</a:t>
                      </a:r>
                      <a:r>
                        <a:rPr lang="en-US" sz="2600" b="1" baseline="30000" dirty="0" smtClean="0">
                          <a:effectLst/>
                          <a:latin typeface="Arial" pitchFamily="34" charset="0"/>
                          <a:cs typeface="Arial" pitchFamily="34" charset="0"/>
                        </a:rPr>
                        <a:t>0 </a:t>
                      </a:r>
                      <a:r>
                        <a:rPr lang="ru-RU" sz="2600" b="1" kern="1200" dirty="0" smtClean="0">
                          <a:effectLst/>
                          <a:latin typeface="Arial" pitchFamily="34" charset="0"/>
                          <a:cs typeface="Arial" pitchFamily="34" charset="0"/>
                        </a:rPr>
                        <a:t>–</a:t>
                      </a:r>
                      <a:r>
                        <a:rPr lang="en-US" sz="2600" b="1" kern="1200" dirty="0" smtClean="0">
                          <a:solidFill>
                            <a:srgbClr val="FF0000"/>
                          </a:solidFill>
                          <a:effectLst/>
                          <a:latin typeface="Arial" pitchFamily="34" charset="0"/>
                          <a:cs typeface="Arial" pitchFamily="34" charset="0"/>
                        </a:rPr>
                        <a:t>2</a:t>
                      </a:r>
                      <a:r>
                        <a:rPr lang="ru-RU" sz="2600" b="1" kern="1200" dirty="0" err="1" smtClean="0">
                          <a:solidFill>
                            <a:srgbClr val="FF0000"/>
                          </a:solidFill>
                          <a:effectLst/>
                          <a:latin typeface="Arial" pitchFamily="34" charset="0"/>
                          <a:cs typeface="Arial" pitchFamily="34" charset="0"/>
                        </a:rPr>
                        <a:t>ē</a:t>
                      </a:r>
                      <a:r>
                        <a:rPr lang="ru-RU" sz="2600" b="1" kern="1200" dirty="0" smtClean="0">
                          <a:effectLst/>
                          <a:latin typeface="Arial" pitchFamily="34" charset="0"/>
                          <a:cs typeface="Arial" pitchFamily="34" charset="0"/>
                        </a:rPr>
                        <a:t> </a:t>
                      </a:r>
                      <a:r>
                        <a:rPr lang="ru-RU" sz="2600" b="1" kern="1200" dirty="0">
                          <a:effectLst/>
                          <a:latin typeface="Arial" pitchFamily="34" charset="0"/>
                          <a:cs typeface="Arial" pitchFamily="34" charset="0"/>
                        </a:rPr>
                        <a:t>= </a:t>
                      </a:r>
                      <a:r>
                        <a:rPr lang="en-US" sz="2600" b="1" dirty="0" smtClean="0">
                          <a:effectLst/>
                          <a:latin typeface="Arial" pitchFamily="34" charset="0"/>
                          <a:cs typeface="Arial" pitchFamily="34" charset="0"/>
                        </a:rPr>
                        <a:t>Mg</a:t>
                      </a:r>
                      <a:r>
                        <a:rPr lang="ru-RU" sz="2600" b="1" baseline="30000" dirty="0" smtClean="0">
                          <a:effectLst/>
                          <a:latin typeface="Arial" pitchFamily="34" charset="0"/>
                          <a:cs typeface="Arial" pitchFamily="34" charset="0"/>
                        </a:rPr>
                        <a:t>+</a:t>
                      </a:r>
                      <a:r>
                        <a:rPr lang="en-US" sz="2600" b="1" baseline="30000" dirty="0" smtClean="0">
                          <a:effectLst/>
                          <a:latin typeface="Arial" pitchFamily="34" charset="0"/>
                          <a:cs typeface="Arial" pitchFamily="34" charset="0"/>
                        </a:rPr>
                        <a:t>2</a:t>
                      </a:r>
                      <a:r>
                        <a:rPr lang="en-US" sz="2600" b="1" kern="1200" baseline="30000" dirty="0" smtClean="0">
                          <a:effectLst/>
                          <a:latin typeface="Arial" pitchFamily="34" charset="0"/>
                          <a:cs typeface="Arial" pitchFamily="34" charset="0"/>
                        </a:rPr>
                        <a:t> </a:t>
                      </a:r>
                      <a:endParaRPr lang="ru-RU" sz="2600" b="1" dirty="0">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kern="1200" dirty="0" smtClean="0">
                          <a:solidFill>
                            <a:srgbClr val="0000FF"/>
                          </a:solidFill>
                          <a:effectLst/>
                          <a:latin typeface="Arial" pitchFamily="34" charset="0"/>
                          <a:cs typeface="Arial" pitchFamily="34" charset="0"/>
                        </a:rPr>
                        <a:t>6</a:t>
                      </a:r>
                      <a:endParaRPr lang="ru-RU" sz="2600" b="1" dirty="0">
                        <a:solidFill>
                          <a:srgbClr val="0000FF"/>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dirty="0" smtClean="0">
                          <a:solidFill>
                            <a:srgbClr val="0000FF"/>
                          </a:solidFill>
                          <a:effectLst/>
                          <a:latin typeface="Arial" pitchFamily="34" charset="0"/>
                          <a:ea typeface="Times New Roman"/>
                          <a:cs typeface="Arial" pitchFamily="34" charset="0"/>
                        </a:rPr>
                        <a:t>3</a:t>
                      </a:r>
                      <a:endParaRPr lang="ru-RU" sz="2600" b="1" dirty="0">
                        <a:solidFill>
                          <a:srgbClr val="0000FF"/>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ru-RU" sz="2600" b="1" kern="1200" dirty="0">
                          <a:effectLst/>
                          <a:latin typeface="Arial" pitchFamily="34" charset="0"/>
                          <a:cs typeface="Arial" pitchFamily="34" charset="0"/>
                        </a:rPr>
                        <a:t>окисление, </a:t>
                      </a:r>
                      <a:r>
                        <a:rPr lang="en-US" sz="2600" b="1" dirty="0" smtClean="0">
                          <a:solidFill>
                            <a:srgbClr val="FF0000"/>
                          </a:solidFill>
                          <a:effectLst/>
                          <a:latin typeface="Arial" pitchFamily="34" charset="0"/>
                          <a:cs typeface="Arial" pitchFamily="34" charset="0"/>
                        </a:rPr>
                        <a:t>Mg</a:t>
                      </a:r>
                      <a:r>
                        <a:rPr lang="en-US" sz="2600" b="1" baseline="30000" dirty="0" smtClean="0">
                          <a:solidFill>
                            <a:srgbClr val="FF0000"/>
                          </a:solidFill>
                          <a:effectLst/>
                          <a:latin typeface="Arial" pitchFamily="34" charset="0"/>
                          <a:cs typeface="Arial" pitchFamily="34" charset="0"/>
                        </a:rPr>
                        <a:t>0 </a:t>
                      </a:r>
                      <a:r>
                        <a:rPr lang="ru-RU" sz="2600" b="1" kern="1200" dirty="0">
                          <a:solidFill>
                            <a:srgbClr val="FF0000"/>
                          </a:solidFill>
                          <a:effectLst/>
                          <a:latin typeface="Arial" pitchFamily="34" charset="0"/>
                          <a:cs typeface="Arial" pitchFamily="34" charset="0"/>
                        </a:rPr>
                        <a:t>– </a:t>
                      </a:r>
                      <a:r>
                        <a:rPr lang="ru-RU" sz="2600" b="1" kern="1200" dirty="0">
                          <a:solidFill>
                            <a:srgbClr val="FF0000"/>
                          </a:solidFill>
                          <a:effectLst>
                            <a:outerShdw blurRad="38100" dist="38100" dir="2700000" algn="tl">
                              <a:srgbClr val="000000">
                                <a:alpha val="43137"/>
                              </a:srgbClr>
                            </a:outerShdw>
                          </a:effectLst>
                          <a:latin typeface="Arial" pitchFamily="34" charset="0"/>
                          <a:cs typeface="Arial" pitchFamily="34" charset="0"/>
                        </a:rPr>
                        <a:t>восстановитель</a:t>
                      </a:r>
                      <a:endParaRPr lang="ru-RU" sz="26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8" name="Прямоугольник 7"/>
          <p:cNvSpPr/>
          <p:nvPr/>
        </p:nvSpPr>
        <p:spPr>
          <a:xfrm>
            <a:off x="251520" y="2420888"/>
            <a:ext cx="8769099" cy="2222147"/>
          </a:xfrm>
          <a:prstGeom prst="rect">
            <a:avLst/>
          </a:prstGeom>
        </p:spPr>
        <p:txBody>
          <a:bodyPr wrap="square">
            <a:spAutoFit/>
          </a:bodyPr>
          <a:lstStyle/>
          <a:p>
            <a:pPr algn="just">
              <a:lnSpc>
                <a:spcPct val="80000"/>
              </a:lnSpc>
            </a:pPr>
            <a:r>
              <a:rPr lang="ru-RU" sz="2800" b="1" dirty="0" smtClean="0">
                <a:ln>
                  <a:solidFill>
                    <a:sysClr val="windowText" lastClr="000000"/>
                  </a:solidFill>
                </a:ln>
                <a:solidFill>
                  <a:srgbClr val="C00000"/>
                </a:solidFill>
                <a:latin typeface="Arial Black" pitchFamily="34" charset="0"/>
                <a:cs typeface="Arial" pitchFamily="34" charset="0"/>
              </a:rPr>
              <a:t>6.</a:t>
            </a:r>
            <a:r>
              <a:rPr lang="ru-RU" sz="2800" b="1" dirty="0" smtClean="0">
                <a:latin typeface="Arial" pitchFamily="34" charset="0"/>
                <a:cs typeface="Arial" pitchFamily="34" charset="0"/>
              </a:rPr>
              <a:t> </a:t>
            </a:r>
            <a:r>
              <a:rPr lang="ru-RU" sz="2800" b="1" dirty="0" smtClean="0">
                <a:ln>
                  <a:solidFill>
                    <a:sysClr val="windowText" lastClr="000000"/>
                  </a:solidFill>
                </a:ln>
                <a:solidFill>
                  <a:srgbClr val="C00000"/>
                </a:solidFill>
                <a:latin typeface="Arial Black" pitchFamily="34" charset="0"/>
                <a:cs typeface="Arial" pitchFamily="34" charset="0"/>
              </a:rPr>
              <a:t>Окончательный ответ должен выглядеть так:</a:t>
            </a:r>
          </a:p>
          <a:p>
            <a:pPr algn="just">
              <a:lnSpc>
                <a:spcPct val="80000"/>
              </a:lnSpc>
            </a:pPr>
            <a:endParaRPr lang="ru-RU" b="1" dirty="0" smtClean="0">
              <a:ln>
                <a:solidFill>
                  <a:sysClr val="windowText" lastClr="000000"/>
                </a:solidFill>
              </a:ln>
              <a:solidFill>
                <a:srgbClr val="C00000"/>
              </a:solidFill>
              <a:latin typeface="Arial Black" pitchFamily="34" charset="0"/>
              <a:cs typeface="Arial" pitchFamily="34" charset="0"/>
            </a:endParaRPr>
          </a:p>
          <a:p>
            <a:pPr algn="ctr">
              <a:lnSpc>
                <a:spcPct val="80000"/>
              </a:lnSpc>
            </a:pPr>
            <a:r>
              <a:rPr lang="en-US" sz="2800" b="1" dirty="0">
                <a:ln>
                  <a:solidFill>
                    <a:srgbClr val="FF0000"/>
                  </a:solidFill>
                </a:ln>
                <a:solidFill>
                  <a:srgbClr val="FF0000"/>
                </a:solidFill>
                <a:latin typeface="Arial" pitchFamily="34" charset="0"/>
                <a:cs typeface="Arial" pitchFamily="34" charset="0"/>
              </a:rPr>
              <a:t>3</a:t>
            </a:r>
            <a:r>
              <a:rPr lang="en-US" sz="2800" b="1" dirty="0">
                <a:latin typeface="Arial" pitchFamily="34" charset="0"/>
                <a:cs typeface="Arial" pitchFamily="34" charset="0"/>
              </a:rPr>
              <a:t>Mg</a:t>
            </a:r>
            <a:r>
              <a:rPr lang="ru-RU" sz="2800" b="1" baseline="30000" dirty="0">
                <a:latin typeface="Arial" pitchFamily="34" charset="0"/>
                <a:cs typeface="Arial" pitchFamily="34" charset="0"/>
              </a:rPr>
              <a:t>0</a:t>
            </a:r>
            <a:r>
              <a:rPr lang="ru-RU" sz="2800" b="1" dirty="0">
                <a:latin typeface="Arial" pitchFamily="34" charset="0"/>
                <a:cs typeface="Arial" pitchFamily="34" charset="0"/>
              </a:rPr>
              <a:t> + </a:t>
            </a:r>
            <a:r>
              <a:rPr lang="ru-RU" sz="2800" b="1" dirty="0" smtClean="0">
                <a:ln>
                  <a:solidFill>
                    <a:srgbClr val="0000CC"/>
                  </a:solidFill>
                </a:ln>
                <a:solidFill>
                  <a:srgbClr val="0000CC"/>
                </a:solidFill>
                <a:latin typeface="Arial" pitchFamily="34" charset="0"/>
                <a:cs typeface="Arial" pitchFamily="34" charset="0"/>
              </a:rPr>
              <a:t>1</a:t>
            </a:r>
            <a:r>
              <a:rPr lang="en-US" sz="2800" b="1" dirty="0" smtClean="0">
                <a:latin typeface="Arial" pitchFamily="34" charset="0"/>
                <a:cs typeface="Arial" pitchFamily="34" charset="0"/>
              </a:rPr>
              <a:t>N</a:t>
            </a:r>
            <a:r>
              <a:rPr lang="ru-RU" sz="2800" b="1" baseline="-25000" dirty="0">
                <a:latin typeface="Arial" pitchFamily="34" charset="0"/>
                <a:cs typeface="Arial" pitchFamily="34" charset="0"/>
              </a:rPr>
              <a:t>2</a:t>
            </a:r>
            <a:r>
              <a:rPr lang="ru-RU" sz="2800" b="1" baseline="30000" dirty="0">
                <a:latin typeface="Arial" pitchFamily="34" charset="0"/>
                <a:cs typeface="Arial" pitchFamily="34" charset="0"/>
              </a:rPr>
              <a:t>0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 Mg</a:t>
            </a:r>
            <a:r>
              <a:rPr lang="en-US" sz="2800" b="1" baseline="-25000" dirty="0">
                <a:latin typeface="Arial" pitchFamily="34" charset="0"/>
                <a:cs typeface="Arial" pitchFamily="34" charset="0"/>
              </a:rPr>
              <a:t>3</a:t>
            </a:r>
            <a:r>
              <a:rPr lang="ru-RU" sz="2800" b="1" baseline="30000" dirty="0">
                <a:latin typeface="Arial Black" pitchFamily="34" charset="0"/>
                <a:cs typeface="Arial" pitchFamily="34" charset="0"/>
              </a:rPr>
              <a:t>+</a:t>
            </a:r>
            <a:r>
              <a:rPr lang="en-US" sz="2800" b="1" baseline="30000" dirty="0">
                <a:latin typeface="Arial Black" pitchFamily="34" charset="0"/>
                <a:cs typeface="Arial" pitchFamily="34" charset="0"/>
              </a:rPr>
              <a:t>2</a:t>
            </a:r>
            <a:r>
              <a:rPr lang="en-US" sz="2800" b="1" dirty="0">
                <a:latin typeface="Arial" pitchFamily="34" charset="0"/>
                <a:cs typeface="Arial" pitchFamily="34" charset="0"/>
              </a:rPr>
              <a:t>N</a:t>
            </a:r>
            <a:r>
              <a:rPr lang="en-US" sz="2800" b="1" baseline="-25000" dirty="0">
                <a:latin typeface="Arial" pitchFamily="34" charset="0"/>
                <a:cs typeface="Arial" pitchFamily="34" charset="0"/>
              </a:rPr>
              <a:t>2</a:t>
            </a:r>
            <a:r>
              <a:rPr lang="en-US" sz="2800" b="1" baseline="30000" dirty="0">
                <a:latin typeface="Arial" pitchFamily="34" charset="0"/>
                <a:cs typeface="Arial" pitchFamily="34" charset="0"/>
              </a:rPr>
              <a:t>–3</a:t>
            </a:r>
            <a:endParaRPr lang="ru-RU" sz="2800" b="1" baseline="30000" dirty="0">
              <a:latin typeface="Arial" pitchFamily="34" charset="0"/>
              <a:cs typeface="Arial" pitchFamily="34" charset="0"/>
            </a:endParaRPr>
          </a:p>
          <a:p>
            <a:pPr>
              <a:lnSpc>
                <a:spcPct val="80000"/>
              </a:lnSpc>
            </a:pPr>
            <a:r>
              <a:rPr lang="ru-RU" sz="2800" b="1" dirty="0">
                <a:latin typeface="Arial" pitchFamily="34" charset="0"/>
                <a:cs typeface="Arial" pitchFamily="34" charset="0"/>
              </a:rPr>
              <a:t>                                                </a:t>
            </a:r>
            <a:r>
              <a:rPr lang="ru-RU" sz="2500" b="1" dirty="0">
                <a:latin typeface="Arial" pitchFamily="34" charset="0"/>
                <a:cs typeface="Arial" pitchFamily="34" charset="0"/>
              </a:rPr>
              <a:t>нитрид</a:t>
            </a:r>
          </a:p>
          <a:p>
            <a:pPr>
              <a:lnSpc>
                <a:spcPct val="80000"/>
              </a:lnSpc>
            </a:pPr>
            <a:r>
              <a:rPr lang="en-US" sz="2500" b="1" dirty="0">
                <a:latin typeface="Arial" pitchFamily="34" charset="0"/>
                <a:cs typeface="Arial" pitchFamily="34" charset="0"/>
              </a:rPr>
              <a:t>                                                     </a:t>
            </a:r>
            <a:r>
              <a:rPr lang="ru-RU" sz="2500" b="1" dirty="0" smtClean="0">
                <a:latin typeface="Arial" pitchFamily="34" charset="0"/>
                <a:cs typeface="Arial" pitchFamily="34" charset="0"/>
              </a:rPr>
              <a:t>магния</a:t>
            </a:r>
            <a:endParaRPr lang="ru-RU" sz="2800" b="1" dirty="0">
              <a:ln>
                <a:solidFill>
                  <a:sysClr val="windowText" lastClr="000000"/>
                </a:solidFill>
              </a:ln>
              <a:latin typeface="Arial Black" pitchFamily="34" charset="0"/>
            </a:endParaRPr>
          </a:p>
          <a:p>
            <a:pPr algn="ctr">
              <a:lnSpc>
                <a:spcPct val="80000"/>
              </a:lnSpc>
            </a:pPr>
            <a:endParaRPr lang="ru-RU" b="1" dirty="0" smtClean="0">
              <a:solidFill>
                <a:srgbClr val="0000FF"/>
              </a:solidFill>
              <a:latin typeface="Arial" pitchFamily="34" charset="0"/>
              <a:cs typeface="Arial" pitchFamily="34"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279898680"/>
              </p:ext>
            </p:extLst>
          </p:nvPr>
        </p:nvGraphicFramePr>
        <p:xfrm>
          <a:off x="319881" y="4293096"/>
          <a:ext cx="8712968" cy="811530"/>
        </p:xfrm>
        <a:graphic>
          <a:graphicData uri="http://schemas.openxmlformats.org/drawingml/2006/table">
            <a:tbl>
              <a:tblPr>
                <a:tableStyleId>{5C22544A-7EE6-4342-B048-85BDC9FD1C3A}</a:tableStyleId>
              </a:tblPr>
              <a:tblGrid>
                <a:gridCol w="2468498"/>
                <a:gridCol w="274538"/>
                <a:gridCol w="274538"/>
                <a:gridCol w="5695394"/>
              </a:tblGrid>
              <a:tr h="0">
                <a:tc>
                  <a:txBody>
                    <a:bodyPr/>
                    <a:lstStyle/>
                    <a:p>
                      <a:pPr algn="ctr">
                        <a:spcAft>
                          <a:spcPts val="0"/>
                        </a:spcAft>
                      </a:pPr>
                      <a:r>
                        <a:rPr lang="en-US" sz="2600" b="1" dirty="0" smtClean="0">
                          <a:solidFill>
                            <a:schemeClr val="tx1"/>
                          </a:solidFill>
                          <a:effectLst/>
                          <a:latin typeface="Arial" pitchFamily="34" charset="0"/>
                          <a:cs typeface="Arial" pitchFamily="34" charset="0"/>
                        </a:rPr>
                        <a:t>N</a:t>
                      </a:r>
                      <a:r>
                        <a:rPr lang="en-US" sz="2600" b="1" baseline="-25000" dirty="0" smtClean="0">
                          <a:solidFill>
                            <a:schemeClr val="tx1"/>
                          </a:solidFill>
                          <a:effectLst/>
                          <a:latin typeface="Arial" pitchFamily="34" charset="0"/>
                          <a:cs typeface="Arial" pitchFamily="34" charset="0"/>
                        </a:rPr>
                        <a:t>2</a:t>
                      </a:r>
                      <a:r>
                        <a:rPr lang="ru-RU" sz="2600" b="1" baseline="30000" dirty="0" smtClean="0">
                          <a:solidFill>
                            <a:schemeClr val="tx1"/>
                          </a:solidFill>
                          <a:effectLst/>
                          <a:latin typeface="Arial" pitchFamily="34" charset="0"/>
                          <a:cs typeface="Arial" pitchFamily="34" charset="0"/>
                        </a:rPr>
                        <a:t>0</a:t>
                      </a:r>
                      <a:r>
                        <a:rPr lang="ru-RU" sz="2600" b="1" kern="1200" baseline="-25000" dirty="0" smtClean="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smtClean="0">
                          <a:solidFill>
                            <a:schemeClr val="tx1"/>
                          </a:solidFill>
                          <a:effectLst/>
                          <a:latin typeface="Arial" pitchFamily="34" charset="0"/>
                          <a:cs typeface="Arial" pitchFamily="34" charset="0"/>
                        </a:rPr>
                        <a:t>6</a:t>
                      </a:r>
                      <a:r>
                        <a:rPr lang="ru-RU" sz="2600" b="1" kern="1200" dirty="0" err="1" smtClean="0">
                          <a:solidFill>
                            <a:schemeClr val="tx1"/>
                          </a:solidFill>
                          <a:effectLst/>
                          <a:latin typeface="Arial" pitchFamily="34" charset="0"/>
                          <a:cs typeface="Arial" pitchFamily="34" charset="0"/>
                        </a:rPr>
                        <a:t>ē</a:t>
                      </a:r>
                      <a:r>
                        <a:rPr lang="ru-RU" sz="2600" b="1" kern="1200" dirty="0" smtClean="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smtClean="0">
                          <a:solidFill>
                            <a:schemeClr val="tx1"/>
                          </a:solidFill>
                          <a:effectLst/>
                          <a:latin typeface="Arial" pitchFamily="34" charset="0"/>
                          <a:cs typeface="Arial" pitchFamily="34" charset="0"/>
                        </a:rPr>
                        <a:t>2N</a:t>
                      </a:r>
                      <a:r>
                        <a:rPr lang="ru-RU" sz="2600" b="1" baseline="30000" dirty="0" smtClean="0">
                          <a:solidFill>
                            <a:schemeClr val="tx1"/>
                          </a:solidFill>
                          <a:effectLst/>
                          <a:latin typeface="Arial" pitchFamily="34" charset="0"/>
                          <a:cs typeface="Arial" pitchFamily="34" charset="0"/>
                        </a:rPr>
                        <a:t>–</a:t>
                      </a:r>
                      <a:r>
                        <a:rPr lang="en-US" sz="2600" b="1" baseline="30000" dirty="0" smtClean="0">
                          <a:solidFill>
                            <a:schemeClr val="tx1"/>
                          </a:solidFill>
                          <a:effectLst/>
                          <a:latin typeface="Arial" pitchFamily="34" charset="0"/>
                          <a:cs typeface="Arial" pitchFamily="34" charset="0"/>
                        </a:rPr>
                        <a:t>3</a:t>
                      </a:r>
                      <a:r>
                        <a:rPr lang="ru-RU" sz="2600" b="1" baseline="30000" dirty="0" smtClean="0">
                          <a:solidFill>
                            <a:schemeClr val="tx1"/>
                          </a:solidFill>
                          <a:effectLst/>
                          <a:latin typeface="Arial" pitchFamily="34" charset="0"/>
                          <a:cs typeface="Arial" pitchFamily="34" charset="0"/>
                        </a:rPr>
                        <a:t> </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kern="1200" dirty="0" smtClean="0">
                          <a:solidFill>
                            <a:schemeClr val="tx1"/>
                          </a:solidFill>
                          <a:effectLst/>
                          <a:latin typeface="Arial" pitchFamily="34" charset="0"/>
                          <a:cs typeface="Arial" pitchFamily="34" charset="0"/>
                        </a:rPr>
                        <a:t>2</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dirty="0" smtClean="0">
                          <a:solidFill>
                            <a:srgbClr val="0000CC"/>
                          </a:solidFill>
                          <a:effectLst/>
                          <a:latin typeface="Arial Black" pitchFamily="34" charset="0"/>
                          <a:ea typeface="Times New Roman"/>
                          <a:cs typeface="Arial" pitchFamily="34" charset="0"/>
                        </a:rPr>
                        <a:t>1</a:t>
                      </a:r>
                      <a:endParaRPr lang="ru-RU" sz="2600" b="1" dirty="0">
                        <a:solidFill>
                          <a:srgbClr val="0000CC"/>
                        </a:solidFill>
                        <a:effectLst/>
                        <a:latin typeface="Arial Black"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ru-RU" sz="2600" b="1" kern="1200" dirty="0">
                          <a:solidFill>
                            <a:schemeClr val="tx1"/>
                          </a:solidFill>
                          <a:effectLst/>
                          <a:latin typeface="Arial" pitchFamily="34" charset="0"/>
                          <a:cs typeface="Arial" pitchFamily="34" charset="0"/>
                        </a:rPr>
                        <a:t>восстановление, </a:t>
                      </a:r>
                      <a:r>
                        <a:rPr lang="en-US" sz="2400" b="1" dirty="0" smtClean="0">
                          <a:solidFill>
                            <a:schemeClr val="tx1"/>
                          </a:solidFill>
                          <a:latin typeface="Arial" pitchFamily="34" charset="0"/>
                          <a:cs typeface="Arial" pitchFamily="34" charset="0"/>
                        </a:rPr>
                        <a:t>N</a:t>
                      </a:r>
                      <a:r>
                        <a:rPr lang="en-US" sz="2600" b="1" baseline="-25000" dirty="0" smtClean="0">
                          <a:solidFill>
                            <a:schemeClr val="tx1"/>
                          </a:solidFill>
                          <a:effectLst/>
                          <a:latin typeface="Arial" pitchFamily="34" charset="0"/>
                          <a:cs typeface="Arial" pitchFamily="34" charset="0"/>
                        </a:rPr>
                        <a:t>2</a:t>
                      </a:r>
                      <a:r>
                        <a:rPr lang="ru-RU" sz="2600" b="1" baseline="30000" dirty="0" smtClean="0">
                          <a:solidFill>
                            <a:schemeClr val="tx1"/>
                          </a:solidFill>
                          <a:effectLst/>
                          <a:latin typeface="Arial" pitchFamily="34" charset="0"/>
                          <a:cs typeface="Arial" pitchFamily="34" charset="0"/>
                        </a:rPr>
                        <a:t>0</a:t>
                      </a:r>
                      <a:r>
                        <a:rPr lang="ru-RU" sz="2600" b="1" kern="1200" dirty="0" smtClean="0">
                          <a:solidFill>
                            <a:schemeClr val="tx1"/>
                          </a:solidFill>
                          <a:effectLst/>
                          <a:latin typeface="Arial" pitchFamily="34" charset="0"/>
                          <a:cs typeface="Arial" pitchFamily="34" charset="0"/>
                        </a:rPr>
                        <a:t>– окислитель</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0">
                <a:tc>
                  <a:txBody>
                    <a:bodyPr/>
                    <a:lstStyle/>
                    <a:p>
                      <a:pPr algn="ctr">
                        <a:spcAft>
                          <a:spcPts val="0"/>
                        </a:spcAft>
                      </a:pPr>
                      <a:r>
                        <a:rPr lang="en-US" sz="2600" b="1" dirty="0" smtClean="0">
                          <a:solidFill>
                            <a:schemeClr val="tx1"/>
                          </a:solidFill>
                          <a:effectLst/>
                          <a:latin typeface="Arial" pitchFamily="34" charset="0"/>
                          <a:cs typeface="Arial" pitchFamily="34" charset="0"/>
                        </a:rPr>
                        <a:t>Mg</a:t>
                      </a:r>
                      <a:r>
                        <a:rPr lang="en-US" sz="2600" b="1" baseline="30000" dirty="0" smtClean="0">
                          <a:solidFill>
                            <a:schemeClr val="tx1"/>
                          </a:solidFill>
                          <a:effectLst/>
                          <a:latin typeface="Arial" pitchFamily="34" charset="0"/>
                          <a:cs typeface="Arial" pitchFamily="34" charset="0"/>
                        </a:rPr>
                        <a:t>0 </a:t>
                      </a:r>
                      <a:r>
                        <a:rPr lang="ru-RU" sz="2600" b="1" kern="1200" dirty="0" smtClean="0">
                          <a:solidFill>
                            <a:schemeClr val="tx1"/>
                          </a:solidFill>
                          <a:effectLst/>
                          <a:latin typeface="Arial" pitchFamily="34" charset="0"/>
                          <a:cs typeface="Arial" pitchFamily="34" charset="0"/>
                        </a:rPr>
                        <a:t>–</a:t>
                      </a:r>
                      <a:r>
                        <a:rPr lang="en-US" sz="2600" b="1" kern="1200" dirty="0" smtClean="0">
                          <a:solidFill>
                            <a:schemeClr val="tx1"/>
                          </a:solidFill>
                          <a:effectLst/>
                          <a:latin typeface="Arial" pitchFamily="34" charset="0"/>
                          <a:cs typeface="Arial" pitchFamily="34" charset="0"/>
                        </a:rPr>
                        <a:t>2</a:t>
                      </a:r>
                      <a:r>
                        <a:rPr lang="ru-RU" sz="2600" b="1" kern="1200" dirty="0" err="1" smtClean="0">
                          <a:solidFill>
                            <a:schemeClr val="tx1"/>
                          </a:solidFill>
                          <a:effectLst/>
                          <a:latin typeface="Arial" pitchFamily="34" charset="0"/>
                          <a:cs typeface="Arial" pitchFamily="34" charset="0"/>
                        </a:rPr>
                        <a:t>ē</a:t>
                      </a:r>
                      <a:r>
                        <a:rPr lang="ru-RU" sz="2600" b="1" kern="1200" dirty="0" smtClean="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dirty="0" smtClean="0">
                          <a:solidFill>
                            <a:schemeClr val="tx1"/>
                          </a:solidFill>
                          <a:effectLst/>
                          <a:latin typeface="Arial" pitchFamily="34" charset="0"/>
                          <a:cs typeface="Arial" pitchFamily="34" charset="0"/>
                        </a:rPr>
                        <a:t>Mg</a:t>
                      </a:r>
                      <a:r>
                        <a:rPr lang="ru-RU" sz="2600" b="1" baseline="30000" dirty="0" smtClean="0">
                          <a:solidFill>
                            <a:schemeClr val="tx1"/>
                          </a:solidFill>
                          <a:effectLst/>
                          <a:latin typeface="Arial" pitchFamily="34" charset="0"/>
                          <a:cs typeface="Arial" pitchFamily="34" charset="0"/>
                        </a:rPr>
                        <a:t>+</a:t>
                      </a:r>
                      <a:r>
                        <a:rPr lang="en-US" sz="2600" b="1" baseline="30000" dirty="0" smtClean="0">
                          <a:solidFill>
                            <a:schemeClr val="tx1"/>
                          </a:solidFill>
                          <a:effectLst/>
                          <a:latin typeface="Arial" pitchFamily="34" charset="0"/>
                          <a:cs typeface="Arial" pitchFamily="34" charset="0"/>
                        </a:rPr>
                        <a:t>2</a:t>
                      </a:r>
                      <a:r>
                        <a:rPr lang="en-US" sz="2600" b="1" kern="1200" baseline="30000" dirty="0" smtClean="0">
                          <a:solidFill>
                            <a:schemeClr val="tx1"/>
                          </a:solidFill>
                          <a:effectLst/>
                          <a:latin typeface="Arial" pitchFamily="34" charset="0"/>
                          <a:cs typeface="Arial" pitchFamily="34" charset="0"/>
                        </a:rPr>
                        <a:t> </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kern="1200" dirty="0" smtClean="0">
                          <a:solidFill>
                            <a:schemeClr val="tx1"/>
                          </a:solidFill>
                          <a:effectLst/>
                          <a:latin typeface="Arial" pitchFamily="34" charset="0"/>
                          <a:cs typeface="Arial" pitchFamily="34" charset="0"/>
                        </a:rPr>
                        <a:t>6</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dirty="0" smtClean="0">
                          <a:solidFill>
                            <a:srgbClr val="FF0000"/>
                          </a:solidFill>
                          <a:effectLst/>
                          <a:latin typeface="Arial Black" pitchFamily="34" charset="0"/>
                          <a:ea typeface="Times New Roman"/>
                          <a:cs typeface="Arial" pitchFamily="34" charset="0"/>
                        </a:rPr>
                        <a:t>3</a:t>
                      </a:r>
                      <a:endParaRPr lang="ru-RU" sz="2600" b="1" dirty="0">
                        <a:solidFill>
                          <a:srgbClr val="FF0000"/>
                        </a:solidFill>
                        <a:effectLst/>
                        <a:latin typeface="Arial Black"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ru-RU" sz="2600" b="1" kern="1200" dirty="0">
                          <a:solidFill>
                            <a:schemeClr val="tx1"/>
                          </a:solidFill>
                          <a:effectLst/>
                          <a:latin typeface="Arial" pitchFamily="34" charset="0"/>
                          <a:cs typeface="Arial" pitchFamily="34" charset="0"/>
                        </a:rPr>
                        <a:t>окисление, </a:t>
                      </a:r>
                      <a:r>
                        <a:rPr lang="en-US" sz="2600" b="1" dirty="0" smtClean="0">
                          <a:solidFill>
                            <a:schemeClr val="tx1"/>
                          </a:solidFill>
                          <a:effectLst/>
                          <a:latin typeface="Arial" pitchFamily="34" charset="0"/>
                          <a:cs typeface="Arial" pitchFamily="34" charset="0"/>
                        </a:rPr>
                        <a:t>Mg</a:t>
                      </a:r>
                      <a:r>
                        <a:rPr lang="en-US" sz="2600" b="1" baseline="30000" dirty="0" smtClean="0">
                          <a:solidFill>
                            <a:schemeClr val="tx1"/>
                          </a:solidFill>
                          <a:effectLst/>
                          <a:latin typeface="Arial" pitchFamily="34" charset="0"/>
                          <a:cs typeface="Arial" pitchFamily="34" charset="0"/>
                        </a:rPr>
                        <a:t>0 </a:t>
                      </a:r>
                      <a:r>
                        <a:rPr lang="ru-RU" sz="2600" b="1" kern="1200" dirty="0">
                          <a:solidFill>
                            <a:schemeClr val="tx1"/>
                          </a:solidFill>
                          <a:effectLst/>
                          <a:latin typeface="Arial" pitchFamily="34" charset="0"/>
                          <a:cs typeface="Arial" pitchFamily="34" charset="0"/>
                        </a:rPr>
                        <a:t>– </a:t>
                      </a:r>
                      <a:r>
                        <a:rPr lang="ru-RU" sz="2600" b="1" kern="1200" dirty="0">
                          <a:solidFill>
                            <a:schemeClr val="tx1"/>
                          </a:solidFill>
                          <a:effectLst>
                            <a:outerShdw blurRad="38100" dist="38100" dir="2700000" algn="tl">
                              <a:srgbClr val="000000">
                                <a:alpha val="43137"/>
                              </a:srgbClr>
                            </a:outerShdw>
                          </a:effectLst>
                          <a:latin typeface="Arial" pitchFamily="34" charset="0"/>
                          <a:cs typeface="Arial" pitchFamily="34" charset="0"/>
                        </a:rPr>
                        <a:t>восстановитель</a:t>
                      </a:r>
                      <a:endParaRPr lang="ru-RU" sz="2600" b="1" dirty="0">
                        <a:solidFill>
                          <a:schemeClr val="tx1"/>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3" name="Прямая со стрелкой 2"/>
          <p:cNvCxnSpPr/>
          <p:nvPr/>
        </p:nvCxnSpPr>
        <p:spPr>
          <a:xfrm flipV="1">
            <a:off x="3275856" y="3645024"/>
            <a:ext cx="504056" cy="72008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flipV="1">
            <a:off x="2545906" y="3645025"/>
            <a:ext cx="585934" cy="9980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86628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http://chemege.ru/wp-content/uploads/2018/09/%D0%BA%D0%BB%D0%B0%D1%81%D1%81%D0%B8%D1%84%D0%B8%D0%BA%D0%B0%D1%86%D0%B8%D1%8F-%D0%BE%D0%B2%D1%80.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219" y="44624"/>
            <a:ext cx="9144000" cy="6336704"/>
          </a:xfrm>
          <a:prstGeom prst="rect">
            <a:avLst/>
          </a:prstGeom>
          <a:noFill/>
          <a:ln>
            <a:noFill/>
          </a:ln>
        </p:spPr>
      </p:pic>
      <p:sp>
        <p:nvSpPr>
          <p:cNvPr id="4" name="Управляющая кнопка: далее 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928071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WordArt 4"/>
          <p:cNvSpPr>
            <a:spLocks noChangeArrowheads="1" noChangeShapeType="1" noTextEdit="1"/>
          </p:cNvSpPr>
          <p:nvPr/>
        </p:nvSpPr>
        <p:spPr bwMode="auto">
          <a:xfrm>
            <a:off x="285720" y="142852"/>
            <a:ext cx="8715436" cy="928694"/>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Проверим, как Вы поняли и запомнили</a:t>
            </a:r>
          </a:p>
          <a:p>
            <a:pPr algn="ctr">
              <a:lnSpc>
                <a:spcPct val="85000"/>
              </a:lnSpc>
            </a:pP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 пройденный материал</a:t>
            </a:r>
            <a:endPar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endParaRPr>
          </a:p>
        </p:txBody>
      </p:sp>
      <p:sp>
        <p:nvSpPr>
          <p:cNvPr id="7" name="Rectangle 6"/>
          <p:cNvSpPr>
            <a:spLocks noChangeArrowheads="1"/>
          </p:cNvSpPr>
          <p:nvPr/>
        </p:nvSpPr>
        <p:spPr bwMode="auto">
          <a:xfrm>
            <a:off x="179388" y="1071546"/>
            <a:ext cx="8856662" cy="3990323"/>
          </a:xfrm>
          <a:prstGeom prst="rect">
            <a:avLst/>
          </a:prstGeom>
          <a:noFill/>
          <a:ln w="9525">
            <a:noFill/>
            <a:miter lim="800000"/>
            <a:headEnd/>
            <a:tailEnd/>
          </a:ln>
          <a:effectLst/>
        </p:spPr>
        <p:txBody>
          <a:bodyPr>
            <a:spAutoFit/>
          </a:bodyPr>
          <a:lstStyle/>
          <a:p>
            <a:pPr lvl="0" indent="452438" algn="just">
              <a:lnSpc>
                <a:spcPct val="85000"/>
              </a:lnSpc>
              <a:buClr>
                <a:srgbClr val="C00000"/>
              </a:buClr>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Решите кроссворд. </a:t>
            </a:r>
            <a:endParaRPr lang="ru-RU" sz="2700" dirty="0" smtClean="0">
              <a:solidFill>
                <a:srgbClr val="FF0000"/>
              </a:solidFill>
              <a:latin typeface="Arial" pitchFamily="34" charset="0"/>
              <a:cs typeface="Arial" pitchFamily="34" charset="0"/>
            </a:endParaRPr>
          </a:p>
          <a:p>
            <a:pPr marL="623888" indent="-623888" algn="just">
              <a:lnSpc>
                <a:spcPct val="85000"/>
              </a:lnSpc>
              <a:buClr>
                <a:srgbClr val="C00000"/>
              </a:buClr>
            </a:pPr>
            <a:r>
              <a:rPr lang="ru-RU" sz="2700" b="1" dirty="0" smtClean="0">
                <a:solidFill>
                  <a:schemeClr val="accent6">
                    <a:lumMod val="50000"/>
                  </a:schemeClr>
                </a:solidFill>
                <a:latin typeface="Arial" pitchFamily="34" charset="0"/>
                <a:cs typeface="Arial" pitchFamily="34" charset="0"/>
              </a:rPr>
              <a:t>1 – оксид…(образуется в реакции СаСО</a:t>
            </a:r>
            <a:r>
              <a:rPr lang="ru-RU" sz="2700" b="1" baseline="-25000" dirty="0" smtClean="0">
                <a:solidFill>
                  <a:schemeClr val="accent6">
                    <a:lumMod val="50000"/>
                  </a:schemeClr>
                </a:solidFill>
                <a:latin typeface="Arial" pitchFamily="34" charset="0"/>
                <a:cs typeface="Arial" pitchFamily="34" charset="0"/>
              </a:rPr>
              <a:t>3</a:t>
            </a:r>
            <a:r>
              <a:rPr lang="ru-RU" sz="2700" b="1" dirty="0" smtClean="0">
                <a:solidFill>
                  <a:schemeClr val="accent6">
                    <a:lumMod val="50000"/>
                  </a:schemeClr>
                </a:solidFill>
                <a:latin typeface="Arial" pitchFamily="34" charset="0"/>
                <a:cs typeface="Arial" pitchFamily="34" charset="0"/>
              </a:rPr>
              <a:t>+</a:t>
            </a:r>
            <a:r>
              <a:rPr lang="en-US" sz="2700" b="1" dirty="0" err="1" smtClean="0">
                <a:solidFill>
                  <a:schemeClr val="accent6">
                    <a:lumMod val="50000"/>
                  </a:schemeClr>
                </a:solidFill>
                <a:latin typeface="Arial" pitchFamily="34" charset="0"/>
                <a:cs typeface="Arial" pitchFamily="34" charset="0"/>
              </a:rPr>
              <a:t>HCl</a:t>
            </a:r>
            <a:r>
              <a:rPr lang="en-US" sz="2700" b="1"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a:t>
            </a:r>
          </a:p>
          <a:p>
            <a:pPr marL="623888" indent="-623888" algn="just">
              <a:lnSpc>
                <a:spcPct val="85000"/>
              </a:lnSpc>
              <a:buClr>
                <a:srgbClr val="C00000"/>
              </a:buClr>
            </a:pPr>
            <a:r>
              <a:rPr lang="ru-RU" sz="2700" b="1" dirty="0" smtClean="0">
                <a:solidFill>
                  <a:schemeClr val="accent6">
                    <a:lumMod val="50000"/>
                  </a:schemeClr>
                </a:solidFill>
                <a:latin typeface="Arial" pitchFamily="34" charset="0"/>
                <a:cs typeface="Arial" pitchFamily="34" charset="0"/>
              </a:rPr>
              <a:t>2 – </a:t>
            </a:r>
            <a:r>
              <a:rPr lang="ru-RU" sz="2700" b="1" dirty="0" err="1" smtClean="0">
                <a:solidFill>
                  <a:schemeClr val="accent6">
                    <a:lumMod val="50000"/>
                  </a:schemeClr>
                </a:solidFill>
                <a:latin typeface="Arial" pitchFamily="34" charset="0"/>
                <a:cs typeface="Arial" pitchFamily="34" charset="0"/>
              </a:rPr>
              <a:t>гидроксид</a:t>
            </a:r>
            <a:r>
              <a:rPr lang="ru-RU" sz="2700" b="1" dirty="0" smtClean="0">
                <a:solidFill>
                  <a:schemeClr val="accent6">
                    <a:lumMod val="50000"/>
                  </a:schemeClr>
                </a:solidFill>
                <a:latin typeface="Arial" pitchFamily="34" charset="0"/>
                <a:cs typeface="Arial" pitchFamily="34" charset="0"/>
              </a:rPr>
              <a:t> … (образуется в реакции </a:t>
            </a:r>
            <a:r>
              <a:rPr lang="en-US" sz="2700" b="1" dirty="0" smtClean="0">
                <a:solidFill>
                  <a:schemeClr val="accent6">
                    <a:lumMod val="50000"/>
                  </a:schemeClr>
                </a:solidFill>
                <a:latin typeface="Arial" pitchFamily="34" charset="0"/>
                <a:cs typeface="Arial" pitchFamily="34" charset="0"/>
              </a:rPr>
              <a:t>CuSO</a:t>
            </a:r>
            <a:r>
              <a:rPr lang="en-US" sz="2700" b="1" baseline="-25000" dirty="0" smtClean="0">
                <a:solidFill>
                  <a:schemeClr val="accent6">
                    <a:lumMod val="50000"/>
                  </a:schemeClr>
                </a:solidFill>
                <a:latin typeface="Arial" pitchFamily="34" charset="0"/>
                <a:cs typeface="Arial" pitchFamily="34" charset="0"/>
              </a:rPr>
              <a:t>4</a:t>
            </a:r>
            <a:r>
              <a:rPr lang="ru-RU" sz="2700" b="1" dirty="0" smtClean="0">
                <a:solidFill>
                  <a:schemeClr val="accent6">
                    <a:lumMod val="50000"/>
                  </a:schemeClr>
                </a:solidFill>
                <a:latin typeface="Arial" pitchFamily="34" charset="0"/>
                <a:cs typeface="Arial" pitchFamily="34" charset="0"/>
              </a:rPr>
              <a:t> + +</a:t>
            </a:r>
            <a:r>
              <a:rPr lang="en-US" sz="2700" b="1" dirty="0" err="1" smtClean="0">
                <a:solidFill>
                  <a:schemeClr val="accent6">
                    <a:lumMod val="50000"/>
                  </a:schemeClr>
                </a:solidFill>
                <a:latin typeface="Arial" pitchFamily="34" charset="0"/>
                <a:cs typeface="Arial" pitchFamily="34" charset="0"/>
              </a:rPr>
              <a:t>NaOH</a:t>
            </a:r>
            <a:r>
              <a:rPr lang="en-US" sz="2700" b="1" dirty="0" smtClean="0">
                <a:solidFill>
                  <a:schemeClr val="accent6">
                    <a:lumMod val="50000"/>
                  </a:schemeClr>
                </a:solidFill>
                <a:latin typeface="Arial" pitchFamily="34" charset="0"/>
                <a:cs typeface="Arial" pitchFamily="34" charset="0"/>
              </a:rPr>
              <a:t> → </a:t>
            </a:r>
            <a:r>
              <a:rPr lang="ru-RU" sz="2700" b="1" dirty="0" smtClean="0">
                <a:solidFill>
                  <a:schemeClr val="accent6">
                    <a:lumMod val="50000"/>
                  </a:schemeClr>
                </a:solidFill>
                <a:latin typeface="Arial" pitchFamily="34" charset="0"/>
                <a:cs typeface="Arial" pitchFamily="34" charset="0"/>
              </a:rPr>
              <a:t>…</a:t>
            </a:r>
            <a:r>
              <a:rPr lang="en-US" sz="2700" b="1" dirty="0" smtClean="0">
                <a:solidFill>
                  <a:schemeClr val="accent6">
                    <a:lumMod val="50000"/>
                  </a:schemeClr>
                </a:solidFill>
                <a:latin typeface="Arial" pitchFamily="34" charset="0"/>
                <a:cs typeface="Arial" pitchFamily="34" charset="0"/>
              </a:rPr>
              <a:t> </a:t>
            </a:r>
            <a:r>
              <a:rPr lang="ru-RU" sz="2700" b="1" dirty="0" smtClean="0">
                <a:solidFill>
                  <a:schemeClr val="accent6">
                    <a:lumMod val="50000"/>
                  </a:schemeClr>
                </a:solidFill>
                <a:latin typeface="Arial" pitchFamily="34" charset="0"/>
                <a:cs typeface="Arial" pitchFamily="34" charset="0"/>
              </a:rPr>
              <a:t>);</a:t>
            </a:r>
          </a:p>
          <a:p>
            <a:pPr marL="623888" indent="-623888" algn="just">
              <a:lnSpc>
                <a:spcPct val="85000"/>
              </a:lnSpc>
              <a:buClr>
                <a:srgbClr val="C00000"/>
              </a:buClr>
            </a:pPr>
            <a:r>
              <a:rPr lang="ru-RU" sz="2700" b="1" dirty="0" smtClean="0">
                <a:solidFill>
                  <a:schemeClr val="accent6">
                    <a:lumMod val="50000"/>
                  </a:schemeClr>
                </a:solidFill>
                <a:latin typeface="Arial" pitchFamily="34" charset="0"/>
                <a:cs typeface="Arial" pitchFamily="34" charset="0"/>
              </a:rPr>
              <a:t>3 – сульфат … (образуется в реакции </a:t>
            </a:r>
            <a:r>
              <a:rPr lang="en-US" sz="2700" b="1" dirty="0" smtClean="0">
                <a:solidFill>
                  <a:schemeClr val="accent6">
                    <a:lumMod val="50000"/>
                  </a:schemeClr>
                </a:solidFill>
                <a:latin typeface="Arial" pitchFamily="34" charset="0"/>
                <a:cs typeface="Arial" pitchFamily="34" charset="0"/>
              </a:rPr>
              <a:t>CuSO</a:t>
            </a:r>
            <a:r>
              <a:rPr lang="en-US" sz="2700" b="1" baseline="-25000" dirty="0" smtClean="0">
                <a:solidFill>
                  <a:schemeClr val="accent6">
                    <a:lumMod val="50000"/>
                  </a:schemeClr>
                </a:solidFill>
                <a:latin typeface="Arial" pitchFamily="34" charset="0"/>
                <a:cs typeface="Arial" pitchFamily="34" charset="0"/>
              </a:rPr>
              <a:t>4</a:t>
            </a:r>
            <a:r>
              <a:rPr lang="ru-RU" sz="2700" b="1" dirty="0" smtClean="0">
                <a:solidFill>
                  <a:schemeClr val="accent6">
                    <a:lumMod val="50000"/>
                  </a:schemeClr>
                </a:solidFill>
                <a:latin typeface="Arial" pitchFamily="34" charset="0"/>
                <a:cs typeface="Arial" pitchFamily="34" charset="0"/>
              </a:rPr>
              <a:t> + </a:t>
            </a:r>
            <a:r>
              <a:rPr lang="en-US" sz="2700" b="1" dirty="0" err="1" smtClean="0">
                <a:solidFill>
                  <a:schemeClr val="accent6">
                    <a:lumMod val="50000"/>
                  </a:schemeClr>
                </a:solidFill>
                <a:latin typeface="Arial" pitchFamily="34" charset="0"/>
                <a:cs typeface="Arial" pitchFamily="34" charset="0"/>
              </a:rPr>
              <a:t>NaOH</a:t>
            </a:r>
            <a:r>
              <a:rPr lang="en-US" sz="2700" b="1" dirty="0" smtClean="0">
                <a:solidFill>
                  <a:schemeClr val="accent6">
                    <a:lumMod val="50000"/>
                  </a:schemeClr>
                </a:solidFill>
                <a:latin typeface="Arial" pitchFamily="34" charset="0"/>
                <a:cs typeface="Arial" pitchFamily="34" charset="0"/>
              </a:rPr>
              <a:t> → </a:t>
            </a:r>
            <a:r>
              <a:rPr lang="ru-RU" sz="2700" b="1" dirty="0" smtClean="0">
                <a:solidFill>
                  <a:schemeClr val="accent6">
                    <a:lumMod val="50000"/>
                  </a:schemeClr>
                </a:solidFill>
                <a:latin typeface="Arial" pitchFamily="34" charset="0"/>
                <a:cs typeface="Arial" pitchFamily="34" charset="0"/>
              </a:rPr>
              <a:t>…</a:t>
            </a:r>
            <a:r>
              <a:rPr lang="en-US" sz="2700" b="1" dirty="0" smtClean="0">
                <a:solidFill>
                  <a:schemeClr val="accent6">
                    <a:lumMod val="50000"/>
                  </a:schemeClr>
                </a:solidFill>
                <a:latin typeface="Arial" pitchFamily="34" charset="0"/>
                <a:cs typeface="Arial" pitchFamily="34" charset="0"/>
              </a:rPr>
              <a:t> </a:t>
            </a:r>
            <a:r>
              <a:rPr lang="ru-RU" sz="2700" b="1" dirty="0" smtClean="0">
                <a:solidFill>
                  <a:schemeClr val="accent6">
                    <a:lumMod val="50000"/>
                  </a:schemeClr>
                </a:solidFill>
                <a:latin typeface="Arial" pitchFamily="34" charset="0"/>
                <a:cs typeface="Arial" pitchFamily="34" charset="0"/>
              </a:rPr>
              <a:t>);</a:t>
            </a:r>
          </a:p>
          <a:p>
            <a:pPr marL="623888" indent="-623888" algn="just">
              <a:lnSpc>
                <a:spcPct val="85000"/>
              </a:lnSpc>
              <a:buClr>
                <a:srgbClr val="C00000"/>
              </a:buClr>
            </a:pPr>
            <a:r>
              <a:rPr lang="ru-RU" sz="2700" b="1" dirty="0" smtClean="0">
                <a:solidFill>
                  <a:schemeClr val="accent6">
                    <a:lumMod val="50000"/>
                  </a:schemeClr>
                </a:solidFill>
                <a:latin typeface="Arial" pitchFamily="34" charset="0"/>
                <a:cs typeface="Arial" pitchFamily="34" charset="0"/>
              </a:rPr>
              <a:t>4 – используют для определения кислотности среды;</a:t>
            </a:r>
          </a:p>
          <a:p>
            <a:pPr marL="623888" indent="-623888" algn="just">
              <a:lnSpc>
                <a:spcPct val="85000"/>
              </a:lnSpc>
              <a:buClr>
                <a:srgbClr val="C00000"/>
              </a:buClr>
            </a:pPr>
            <a:r>
              <a:rPr lang="ru-RU" sz="2700" b="1" dirty="0" smtClean="0">
                <a:solidFill>
                  <a:schemeClr val="accent6">
                    <a:lumMod val="50000"/>
                  </a:schemeClr>
                </a:solidFill>
                <a:latin typeface="Arial" pitchFamily="34" charset="0"/>
                <a:cs typeface="Arial" pitchFamily="34" charset="0"/>
              </a:rPr>
              <a:t>5 – хлорид … (образуется в реакции СаСО</a:t>
            </a:r>
            <a:r>
              <a:rPr lang="ru-RU" sz="2700" b="1" baseline="-25000" dirty="0" smtClean="0">
                <a:solidFill>
                  <a:schemeClr val="accent6">
                    <a:lumMod val="50000"/>
                  </a:schemeClr>
                </a:solidFill>
                <a:latin typeface="Arial" pitchFamily="34" charset="0"/>
                <a:cs typeface="Arial" pitchFamily="34" charset="0"/>
              </a:rPr>
              <a:t>3 </a:t>
            </a:r>
            <a:r>
              <a:rPr lang="ru-RU" sz="2700" b="1" dirty="0" smtClean="0">
                <a:solidFill>
                  <a:schemeClr val="accent6">
                    <a:lumMod val="50000"/>
                  </a:schemeClr>
                </a:solidFill>
                <a:latin typeface="Arial" pitchFamily="34" charset="0"/>
                <a:cs typeface="Arial" pitchFamily="34" charset="0"/>
              </a:rPr>
              <a:t>+ +</a:t>
            </a:r>
            <a:r>
              <a:rPr lang="en-US" sz="2700" b="1" dirty="0" err="1" smtClean="0">
                <a:solidFill>
                  <a:schemeClr val="accent6">
                    <a:lumMod val="50000"/>
                  </a:schemeClr>
                </a:solidFill>
                <a:latin typeface="Arial" pitchFamily="34" charset="0"/>
                <a:cs typeface="Arial" pitchFamily="34" charset="0"/>
              </a:rPr>
              <a:t>HCl</a:t>
            </a:r>
            <a:r>
              <a:rPr lang="en-US" sz="2700" b="1"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a:t>
            </a:r>
          </a:p>
          <a:p>
            <a:pPr marL="623888" indent="-623888" algn="just">
              <a:lnSpc>
                <a:spcPct val="85000"/>
              </a:lnSpc>
              <a:buClr>
                <a:srgbClr val="C00000"/>
              </a:buClr>
            </a:pPr>
            <a:r>
              <a:rPr lang="ru-RU" sz="2700" b="1" dirty="0" smtClean="0">
                <a:solidFill>
                  <a:schemeClr val="accent6">
                    <a:lumMod val="50000"/>
                  </a:schemeClr>
                </a:solidFill>
                <a:latin typeface="Arial" pitchFamily="34" charset="0"/>
                <a:cs typeface="Arial" pitchFamily="34" charset="0"/>
              </a:rPr>
              <a:t>6 – … образуется в реакции СаСО</a:t>
            </a:r>
            <a:r>
              <a:rPr lang="ru-RU" sz="2700" b="1" baseline="-25000" dirty="0" smtClean="0">
                <a:solidFill>
                  <a:schemeClr val="accent6">
                    <a:lumMod val="50000"/>
                  </a:schemeClr>
                </a:solidFill>
                <a:latin typeface="Arial" pitchFamily="34" charset="0"/>
                <a:cs typeface="Arial" pitchFamily="34" charset="0"/>
              </a:rPr>
              <a:t>3 </a:t>
            </a:r>
            <a:r>
              <a:rPr lang="ru-RU" sz="2700" b="1" dirty="0" smtClean="0">
                <a:solidFill>
                  <a:schemeClr val="accent6">
                    <a:lumMod val="50000"/>
                  </a:schemeClr>
                </a:solidFill>
                <a:latin typeface="Arial" pitchFamily="34" charset="0"/>
                <a:cs typeface="Arial" pitchFamily="34" charset="0"/>
              </a:rPr>
              <a:t>+ </a:t>
            </a:r>
            <a:r>
              <a:rPr lang="en-US" sz="2700" b="1" dirty="0" err="1" smtClean="0">
                <a:solidFill>
                  <a:schemeClr val="accent6">
                    <a:lumMod val="50000"/>
                  </a:schemeClr>
                </a:solidFill>
                <a:latin typeface="Arial" pitchFamily="34" charset="0"/>
                <a:cs typeface="Arial" pitchFamily="34" charset="0"/>
              </a:rPr>
              <a:t>HCl</a:t>
            </a:r>
            <a:r>
              <a:rPr lang="en-US" sz="2700" b="1"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a:t>
            </a:r>
          </a:p>
        </p:txBody>
      </p:sp>
      <p:pic>
        <p:nvPicPr>
          <p:cNvPr id="4098" name="Picture 2"/>
          <p:cNvPicPr>
            <a:picLocks noChangeAspect="1" noChangeArrowheads="1"/>
          </p:cNvPicPr>
          <p:nvPr/>
        </p:nvPicPr>
        <p:blipFill>
          <a:blip r:embed="rId3" cstate="print"/>
          <a:srcRect/>
          <a:stretch>
            <a:fillRect/>
          </a:stretch>
        </p:blipFill>
        <p:spPr bwMode="auto">
          <a:xfrm>
            <a:off x="2285984" y="5357826"/>
            <a:ext cx="3643338" cy="1461003"/>
          </a:xfrm>
          <a:prstGeom prst="rect">
            <a:avLst/>
          </a:prstGeom>
          <a:noFill/>
          <a:ln w="9525">
            <a:noFill/>
            <a:miter lim="800000"/>
            <a:headEnd/>
            <a:tailEnd/>
          </a:ln>
          <a:effectLst/>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pic>
        <p:nvPicPr>
          <p:cNvPr id="3074" name="Picture 2"/>
          <p:cNvPicPr>
            <a:picLocks noChangeAspect="1" noChangeArrowheads="1"/>
          </p:cNvPicPr>
          <p:nvPr/>
        </p:nvPicPr>
        <p:blipFill>
          <a:blip r:embed="rId3" cstate="print"/>
          <a:srcRect/>
          <a:stretch>
            <a:fillRect/>
          </a:stretch>
        </p:blipFill>
        <p:spPr bwMode="auto">
          <a:xfrm>
            <a:off x="4643438" y="3912313"/>
            <a:ext cx="4310053" cy="1731265"/>
          </a:xfrm>
          <a:prstGeom prst="rect">
            <a:avLst/>
          </a:prstGeom>
          <a:noFill/>
          <a:ln w="9525">
            <a:noFill/>
            <a:miter lim="800000"/>
            <a:headEnd/>
            <a:tailEnd/>
          </a:ln>
          <a:effectLst/>
        </p:spPr>
      </p:pic>
      <p:sp>
        <p:nvSpPr>
          <p:cNvPr id="18" name="Управляющая кнопка: далее 1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Прямоугольник 21"/>
          <p:cNvSpPr/>
          <p:nvPr/>
        </p:nvSpPr>
        <p:spPr>
          <a:xfrm>
            <a:off x="611560" y="1700808"/>
            <a:ext cx="3816424" cy="4608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539552" y="1700808"/>
            <a:ext cx="3960440" cy="4696670"/>
          </a:xfrm>
          <a:prstGeom prst="rect">
            <a:avLst/>
          </a:prstGeom>
        </p:spPr>
        <p:txBody>
          <a:bodyPr wrap="square">
            <a:spAutoFit/>
          </a:bodyPr>
          <a:lstStyle/>
          <a:p>
            <a:pPr marL="268288" indent="-268288" algn="just">
              <a:lnSpc>
                <a:spcPct val="85000"/>
              </a:lnSpc>
              <a:buClr>
                <a:srgbClr val="C00000"/>
              </a:buClr>
            </a:pPr>
            <a:r>
              <a:rPr lang="ru-RU" sz="2200" b="1" dirty="0" smtClean="0">
                <a:solidFill>
                  <a:schemeClr val="accent6">
                    <a:lumMod val="50000"/>
                  </a:schemeClr>
                </a:solidFill>
                <a:latin typeface="Arial" pitchFamily="34" charset="0"/>
                <a:cs typeface="Arial" pitchFamily="34" charset="0"/>
              </a:rPr>
              <a:t>1 – оксид…(образуется в реакции СаСО</a:t>
            </a:r>
            <a:r>
              <a:rPr lang="ru-RU" sz="2200" b="1" baseline="-25000" dirty="0" smtClean="0">
                <a:solidFill>
                  <a:schemeClr val="accent6">
                    <a:lumMod val="50000"/>
                  </a:schemeClr>
                </a:solidFill>
                <a:latin typeface="Arial" pitchFamily="34" charset="0"/>
                <a:cs typeface="Arial" pitchFamily="34" charset="0"/>
              </a:rPr>
              <a:t>3</a:t>
            </a:r>
            <a:r>
              <a:rPr lang="ru-RU" sz="2200" b="1" dirty="0" smtClean="0">
                <a:solidFill>
                  <a:schemeClr val="accent6">
                    <a:lumMod val="50000"/>
                  </a:schemeClr>
                </a:solidFill>
                <a:latin typeface="Arial" pitchFamily="34" charset="0"/>
                <a:cs typeface="Arial" pitchFamily="34" charset="0"/>
              </a:rPr>
              <a:t>+</a:t>
            </a:r>
            <a:r>
              <a:rPr lang="en-US" sz="2200" b="1" dirty="0" err="1" smtClean="0">
                <a:solidFill>
                  <a:schemeClr val="accent6">
                    <a:lumMod val="50000"/>
                  </a:schemeClr>
                </a:solidFill>
                <a:latin typeface="Arial" pitchFamily="34" charset="0"/>
                <a:cs typeface="Arial" pitchFamily="34" charset="0"/>
              </a:rPr>
              <a:t>HCl</a:t>
            </a:r>
            <a:r>
              <a:rPr lang="en-US" sz="2200" b="1" dirty="0" smtClean="0">
                <a:solidFill>
                  <a:schemeClr val="accent6">
                    <a:lumMod val="50000"/>
                  </a:schemeClr>
                </a:solidFill>
                <a:latin typeface="Arial" pitchFamily="34" charset="0"/>
                <a:cs typeface="Arial" pitchFamily="34" charset="0"/>
                <a:sym typeface="Symbol"/>
              </a:rPr>
              <a:t></a:t>
            </a:r>
            <a:r>
              <a:rPr lang="ru-RU" sz="2200" b="1" dirty="0" smtClean="0">
                <a:solidFill>
                  <a:schemeClr val="accent6">
                    <a:lumMod val="50000"/>
                  </a:schemeClr>
                </a:solidFill>
                <a:latin typeface="Arial" pitchFamily="34" charset="0"/>
                <a:cs typeface="Arial" pitchFamily="34" charset="0"/>
              </a:rPr>
              <a:t>…);</a:t>
            </a:r>
          </a:p>
          <a:p>
            <a:pPr marL="268288" indent="-268288" algn="just">
              <a:lnSpc>
                <a:spcPct val="85000"/>
              </a:lnSpc>
              <a:buClr>
                <a:srgbClr val="C00000"/>
              </a:buClr>
            </a:pPr>
            <a:r>
              <a:rPr lang="ru-RU" sz="2200" b="1" dirty="0" smtClean="0">
                <a:solidFill>
                  <a:schemeClr val="accent6">
                    <a:lumMod val="50000"/>
                  </a:schemeClr>
                </a:solidFill>
                <a:latin typeface="Arial" pitchFamily="34" charset="0"/>
                <a:cs typeface="Arial" pitchFamily="34" charset="0"/>
              </a:rPr>
              <a:t>2 – </a:t>
            </a:r>
            <a:r>
              <a:rPr lang="ru-RU" sz="2200" b="1" dirty="0" err="1" smtClean="0">
                <a:solidFill>
                  <a:schemeClr val="accent6">
                    <a:lumMod val="50000"/>
                  </a:schemeClr>
                </a:solidFill>
                <a:latin typeface="Arial" pitchFamily="34" charset="0"/>
                <a:cs typeface="Arial" pitchFamily="34" charset="0"/>
              </a:rPr>
              <a:t>гидроксид</a:t>
            </a:r>
            <a:r>
              <a:rPr lang="ru-RU" sz="2200" b="1" dirty="0" smtClean="0">
                <a:solidFill>
                  <a:schemeClr val="accent6">
                    <a:lumMod val="50000"/>
                  </a:schemeClr>
                </a:solidFill>
                <a:latin typeface="Arial" pitchFamily="34" charset="0"/>
                <a:cs typeface="Arial" pitchFamily="34" charset="0"/>
              </a:rPr>
              <a:t> … (образуется в реакции </a:t>
            </a:r>
            <a:r>
              <a:rPr lang="en-US" sz="2200" b="1" dirty="0" smtClean="0">
                <a:solidFill>
                  <a:schemeClr val="accent6">
                    <a:lumMod val="50000"/>
                  </a:schemeClr>
                </a:solidFill>
                <a:latin typeface="Arial" pitchFamily="34" charset="0"/>
                <a:cs typeface="Arial" pitchFamily="34" charset="0"/>
              </a:rPr>
              <a:t>CuSO</a:t>
            </a:r>
            <a:r>
              <a:rPr lang="en-US" sz="2200" b="1" baseline="-25000" dirty="0" smtClean="0">
                <a:solidFill>
                  <a:schemeClr val="accent6">
                    <a:lumMod val="50000"/>
                  </a:schemeClr>
                </a:solidFill>
                <a:latin typeface="Arial" pitchFamily="34" charset="0"/>
                <a:cs typeface="Arial" pitchFamily="34" charset="0"/>
              </a:rPr>
              <a:t>4</a:t>
            </a:r>
            <a:r>
              <a:rPr lang="ru-RU" sz="2200" b="1" dirty="0" smtClean="0">
                <a:solidFill>
                  <a:schemeClr val="accent6">
                    <a:lumMod val="50000"/>
                  </a:schemeClr>
                </a:solidFill>
                <a:latin typeface="Arial" pitchFamily="34" charset="0"/>
                <a:cs typeface="Arial" pitchFamily="34" charset="0"/>
              </a:rPr>
              <a:t> + </a:t>
            </a:r>
            <a:r>
              <a:rPr lang="en-US" sz="2200" b="1" dirty="0" err="1" smtClean="0">
                <a:solidFill>
                  <a:schemeClr val="accent6">
                    <a:lumMod val="50000"/>
                  </a:schemeClr>
                </a:solidFill>
                <a:latin typeface="Arial" pitchFamily="34" charset="0"/>
                <a:cs typeface="Arial" pitchFamily="34" charset="0"/>
              </a:rPr>
              <a:t>NaOH</a:t>
            </a:r>
            <a:r>
              <a:rPr lang="en-US" sz="2200" b="1" dirty="0" smtClean="0">
                <a:solidFill>
                  <a:schemeClr val="accent6">
                    <a:lumMod val="50000"/>
                  </a:schemeClr>
                </a:solidFill>
                <a:latin typeface="Arial" pitchFamily="34" charset="0"/>
                <a:cs typeface="Arial" pitchFamily="34" charset="0"/>
                <a:sym typeface="Symbol"/>
              </a:rPr>
              <a:t></a:t>
            </a:r>
            <a:r>
              <a:rPr lang="ru-RU" sz="2200" b="1" dirty="0" smtClean="0">
                <a:solidFill>
                  <a:schemeClr val="accent6">
                    <a:lumMod val="50000"/>
                  </a:schemeClr>
                </a:solidFill>
                <a:latin typeface="Arial" pitchFamily="34" charset="0"/>
                <a:cs typeface="Arial" pitchFamily="34" charset="0"/>
              </a:rPr>
              <a:t>…</a:t>
            </a:r>
            <a:r>
              <a:rPr lang="en-US" sz="2200" b="1" dirty="0" smtClean="0">
                <a:solidFill>
                  <a:schemeClr val="accent6">
                    <a:lumMod val="50000"/>
                  </a:schemeClr>
                </a:solidFill>
                <a:latin typeface="Arial" pitchFamily="34" charset="0"/>
                <a:cs typeface="Arial" pitchFamily="34" charset="0"/>
              </a:rPr>
              <a:t> </a:t>
            </a:r>
            <a:r>
              <a:rPr lang="ru-RU" sz="2200" b="1" dirty="0" smtClean="0">
                <a:solidFill>
                  <a:schemeClr val="accent6">
                    <a:lumMod val="50000"/>
                  </a:schemeClr>
                </a:solidFill>
                <a:latin typeface="Arial" pitchFamily="34" charset="0"/>
                <a:cs typeface="Arial" pitchFamily="34" charset="0"/>
              </a:rPr>
              <a:t>);</a:t>
            </a:r>
          </a:p>
          <a:p>
            <a:pPr marL="268288" indent="-268288" algn="just">
              <a:lnSpc>
                <a:spcPct val="85000"/>
              </a:lnSpc>
              <a:buClr>
                <a:srgbClr val="C00000"/>
              </a:buClr>
            </a:pPr>
            <a:r>
              <a:rPr lang="ru-RU" sz="2200" b="1" dirty="0" smtClean="0">
                <a:solidFill>
                  <a:schemeClr val="accent6">
                    <a:lumMod val="50000"/>
                  </a:schemeClr>
                </a:solidFill>
                <a:latin typeface="Arial" pitchFamily="34" charset="0"/>
                <a:cs typeface="Arial" pitchFamily="34" charset="0"/>
              </a:rPr>
              <a:t>3 – сульфат … (образуется в реакции </a:t>
            </a:r>
            <a:r>
              <a:rPr lang="en-US" sz="2200" b="1" dirty="0" smtClean="0">
                <a:solidFill>
                  <a:schemeClr val="accent6">
                    <a:lumMod val="50000"/>
                  </a:schemeClr>
                </a:solidFill>
                <a:latin typeface="Arial" pitchFamily="34" charset="0"/>
                <a:cs typeface="Arial" pitchFamily="34" charset="0"/>
              </a:rPr>
              <a:t>CuSO</a:t>
            </a:r>
            <a:r>
              <a:rPr lang="en-US" sz="2200" b="1" baseline="-25000" dirty="0" smtClean="0">
                <a:solidFill>
                  <a:schemeClr val="accent6">
                    <a:lumMod val="50000"/>
                  </a:schemeClr>
                </a:solidFill>
                <a:latin typeface="Arial" pitchFamily="34" charset="0"/>
                <a:cs typeface="Arial" pitchFamily="34" charset="0"/>
              </a:rPr>
              <a:t>4</a:t>
            </a:r>
            <a:r>
              <a:rPr lang="ru-RU" sz="2200" b="1" dirty="0" smtClean="0">
                <a:solidFill>
                  <a:schemeClr val="accent6">
                    <a:lumMod val="50000"/>
                  </a:schemeClr>
                </a:solidFill>
                <a:latin typeface="Arial" pitchFamily="34" charset="0"/>
                <a:cs typeface="Arial" pitchFamily="34" charset="0"/>
              </a:rPr>
              <a:t> + </a:t>
            </a:r>
            <a:r>
              <a:rPr lang="en-US" sz="2200" b="1" dirty="0" err="1" smtClean="0">
                <a:solidFill>
                  <a:schemeClr val="accent6">
                    <a:lumMod val="50000"/>
                  </a:schemeClr>
                </a:solidFill>
                <a:latin typeface="Arial" pitchFamily="34" charset="0"/>
                <a:cs typeface="Arial" pitchFamily="34" charset="0"/>
              </a:rPr>
              <a:t>NaOH</a:t>
            </a:r>
            <a:r>
              <a:rPr lang="en-US" sz="2200" b="1" dirty="0" smtClean="0">
                <a:solidFill>
                  <a:schemeClr val="accent6">
                    <a:lumMod val="50000"/>
                  </a:schemeClr>
                </a:solidFill>
                <a:latin typeface="Arial" pitchFamily="34" charset="0"/>
                <a:cs typeface="Arial" pitchFamily="34" charset="0"/>
                <a:sym typeface="Symbol"/>
              </a:rPr>
              <a:t></a:t>
            </a:r>
            <a:r>
              <a:rPr lang="ru-RU" sz="2200" b="1" dirty="0" smtClean="0">
                <a:solidFill>
                  <a:schemeClr val="accent6">
                    <a:lumMod val="50000"/>
                  </a:schemeClr>
                </a:solidFill>
                <a:latin typeface="Arial" pitchFamily="34" charset="0"/>
                <a:cs typeface="Arial" pitchFamily="34" charset="0"/>
              </a:rPr>
              <a:t>…</a:t>
            </a:r>
            <a:r>
              <a:rPr lang="en-US" sz="2200" b="1" dirty="0" smtClean="0">
                <a:solidFill>
                  <a:schemeClr val="accent6">
                    <a:lumMod val="50000"/>
                  </a:schemeClr>
                </a:solidFill>
                <a:latin typeface="Arial" pitchFamily="34" charset="0"/>
                <a:cs typeface="Arial" pitchFamily="34" charset="0"/>
              </a:rPr>
              <a:t> </a:t>
            </a:r>
            <a:r>
              <a:rPr lang="ru-RU" sz="2200" b="1" dirty="0" smtClean="0">
                <a:solidFill>
                  <a:schemeClr val="accent6">
                    <a:lumMod val="50000"/>
                  </a:schemeClr>
                </a:solidFill>
                <a:latin typeface="Arial" pitchFamily="34" charset="0"/>
                <a:cs typeface="Arial" pitchFamily="34" charset="0"/>
              </a:rPr>
              <a:t>);</a:t>
            </a:r>
          </a:p>
          <a:p>
            <a:pPr marL="268288" indent="-268288" algn="just">
              <a:lnSpc>
                <a:spcPct val="85000"/>
              </a:lnSpc>
              <a:buClr>
                <a:srgbClr val="C00000"/>
              </a:buClr>
            </a:pPr>
            <a:r>
              <a:rPr lang="ru-RU" sz="2200" b="1" dirty="0" smtClean="0">
                <a:solidFill>
                  <a:schemeClr val="accent6">
                    <a:lumMod val="50000"/>
                  </a:schemeClr>
                </a:solidFill>
                <a:latin typeface="Arial" pitchFamily="34" charset="0"/>
                <a:cs typeface="Arial" pitchFamily="34" charset="0"/>
              </a:rPr>
              <a:t>4 – используют для определения кислотности среды;</a:t>
            </a:r>
          </a:p>
          <a:p>
            <a:pPr marL="268288" indent="-268288" algn="just">
              <a:lnSpc>
                <a:spcPct val="85000"/>
              </a:lnSpc>
              <a:buClr>
                <a:srgbClr val="C00000"/>
              </a:buClr>
            </a:pPr>
            <a:r>
              <a:rPr lang="ru-RU" sz="2200" b="1" dirty="0" smtClean="0">
                <a:solidFill>
                  <a:schemeClr val="accent6">
                    <a:lumMod val="50000"/>
                  </a:schemeClr>
                </a:solidFill>
                <a:latin typeface="Arial" pitchFamily="34" charset="0"/>
                <a:cs typeface="Arial" pitchFamily="34" charset="0"/>
              </a:rPr>
              <a:t>5 – хлорид … (образуется в реакции СаСО</a:t>
            </a:r>
            <a:r>
              <a:rPr lang="ru-RU" sz="2200" b="1" baseline="-25000" dirty="0" smtClean="0">
                <a:solidFill>
                  <a:schemeClr val="accent6">
                    <a:lumMod val="50000"/>
                  </a:schemeClr>
                </a:solidFill>
                <a:latin typeface="Arial" pitchFamily="34" charset="0"/>
                <a:cs typeface="Arial" pitchFamily="34" charset="0"/>
              </a:rPr>
              <a:t>3 </a:t>
            </a:r>
            <a:r>
              <a:rPr lang="ru-RU" sz="2200" b="1" dirty="0" smtClean="0">
                <a:solidFill>
                  <a:schemeClr val="accent6">
                    <a:lumMod val="50000"/>
                  </a:schemeClr>
                </a:solidFill>
                <a:latin typeface="Arial" pitchFamily="34" charset="0"/>
                <a:cs typeface="Arial" pitchFamily="34" charset="0"/>
              </a:rPr>
              <a:t>+ </a:t>
            </a:r>
            <a:r>
              <a:rPr lang="en-US" sz="2200" b="1" dirty="0" err="1" smtClean="0">
                <a:solidFill>
                  <a:schemeClr val="accent6">
                    <a:lumMod val="50000"/>
                  </a:schemeClr>
                </a:solidFill>
                <a:latin typeface="Arial" pitchFamily="34" charset="0"/>
                <a:cs typeface="Arial" pitchFamily="34" charset="0"/>
              </a:rPr>
              <a:t>HCl</a:t>
            </a:r>
            <a:r>
              <a:rPr lang="ru-RU" sz="2200" b="1" dirty="0" smtClean="0">
                <a:solidFill>
                  <a:schemeClr val="accent6">
                    <a:lumMod val="50000"/>
                  </a:schemeClr>
                </a:solidFill>
                <a:latin typeface="Arial" pitchFamily="34" charset="0"/>
                <a:cs typeface="Arial" pitchFamily="34" charset="0"/>
              </a:rPr>
              <a:t> </a:t>
            </a:r>
            <a:r>
              <a:rPr lang="en-US" sz="2200" b="1" dirty="0" smtClean="0">
                <a:solidFill>
                  <a:schemeClr val="accent6">
                    <a:lumMod val="50000"/>
                  </a:schemeClr>
                </a:solidFill>
                <a:latin typeface="Arial" pitchFamily="34" charset="0"/>
                <a:cs typeface="Arial" pitchFamily="34" charset="0"/>
                <a:sym typeface="Symbol"/>
              </a:rPr>
              <a:t></a:t>
            </a:r>
            <a:r>
              <a:rPr lang="ru-RU" sz="2200" b="1" dirty="0" smtClean="0">
                <a:solidFill>
                  <a:schemeClr val="accent6">
                    <a:lumMod val="50000"/>
                  </a:schemeClr>
                </a:solidFill>
                <a:latin typeface="Arial" pitchFamily="34" charset="0"/>
                <a:cs typeface="Arial" pitchFamily="34" charset="0"/>
              </a:rPr>
              <a:t> …);</a:t>
            </a:r>
          </a:p>
          <a:p>
            <a:pPr marL="268288" indent="-268288" algn="just">
              <a:lnSpc>
                <a:spcPct val="85000"/>
              </a:lnSpc>
              <a:buClr>
                <a:srgbClr val="C00000"/>
              </a:buClr>
            </a:pPr>
            <a:r>
              <a:rPr lang="ru-RU" sz="2200" b="1" dirty="0" smtClean="0">
                <a:solidFill>
                  <a:schemeClr val="accent6">
                    <a:lumMod val="50000"/>
                  </a:schemeClr>
                </a:solidFill>
                <a:latin typeface="Arial" pitchFamily="34" charset="0"/>
                <a:cs typeface="Arial" pitchFamily="34" charset="0"/>
              </a:rPr>
              <a:t>6 – … образуется в реакции СаСО</a:t>
            </a:r>
            <a:r>
              <a:rPr lang="ru-RU" sz="2200" b="1" baseline="-25000" dirty="0" smtClean="0">
                <a:solidFill>
                  <a:schemeClr val="accent6">
                    <a:lumMod val="50000"/>
                  </a:schemeClr>
                </a:solidFill>
                <a:latin typeface="Arial" pitchFamily="34" charset="0"/>
                <a:cs typeface="Arial" pitchFamily="34" charset="0"/>
              </a:rPr>
              <a:t>3 </a:t>
            </a:r>
            <a:r>
              <a:rPr lang="ru-RU" sz="2200" b="1" dirty="0" smtClean="0">
                <a:solidFill>
                  <a:schemeClr val="accent6">
                    <a:lumMod val="50000"/>
                  </a:schemeClr>
                </a:solidFill>
                <a:latin typeface="Arial" pitchFamily="34" charset="0"/>
                <a:cs typeface="Arial" pitchFamily="34" charset="0"/>
              </a:rPr>
              <a:t>+ </a:t>
            </a:r>
            <a:r>
              <a:rPr lang="en-US" sz="2200" b="1" dirty="0" err="1" smtClean="0">
                <a:solidFill>
                  <a:schemeClr val="accent6">
                    <a:lumMod val="50000"/>
                  </a:schemeClr>
                </a:solidFill>
                <a:latin typeface="Arial" pitchFamily="34" charset="0"/>
                <a:cs typeface="Arial" pitchFamily="34" charset="0"/>
              </a:rPr>
              <a:t>HCl</a:t>
            </a:r>
            <a:r>
              <a:rPr lang="en-US" sz="2200" b="1" dirty="0" smtClean="0">
                <a:solidFill>
                  <a:schemeClr val="accent6">
                    <a:lumMod val="50000"/>
                  </a:schemeClr>
                </a:solidFill>
                <a:latin typeface="Arial" pitchFamily="34" charset="0"/>
                <a:cs typeface="Arial" pitchFamily="34" charset="0"/>
                <a:sym typeface="Symbol"/>
              </a:rPr>
              <a:t></a:t>
            </a:r>
            <a:r>
              <a:rPr lang="ru-RU" sz="2200" b="1" dirty="0" smtClean="0">
                <a:solidFill>
                  <a:schemeClr val="accent6">
                    <a:lumMod val="50000"/>
                  </a:schemeClr>
                </a:solidFill>
                <a:latin typeface="Arial" pitchFamily="34" charset="0"/>
                <a:cs typeface="Arial" pitchFamily="34" charset="0"/>
              </a:rPr>
              <a:t>…</a:t>
            </a:r>
          </a:p>
        </p:txBody>
      </p:sp>
    </p:spTree>
  </p:cSld>
  <p:clrMapOvr>
    <a:masterClrMapping/>
  </p:clrMapOvr>
  <p:transition>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4"/>
          <p:cNvSpPr>
            <a:spLocks noChangeArrowheads="1" noChangeShapeType="1" noTextEdit="1"/>
          </p:cNvSpPr>
          <p:nvPr/>
        </p:nvSpPr>
        <p:spPr bwMode="auto">
          <a:xfrm>
            <a:off x="285720" y="71414"/>
            <a:ext cx="8572560" cy="785818"/>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Проверим, как Вы поняли и запомнили</a:t>
            </a:r>
          </a:p>
          <a:p>
            <a:pPr algn="ctr">
              <a:lnSpc>
                <a:spcPct val="85000"/>
              </a:lnSpc>
            </a:pP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 пройденный материал</a:t>
            </a:r>
            <a:endPar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endParaRPr>
          </a:p>
        </p:txBody>
      </p:sp>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42844" y="1142984"/>
            <a:ext cx="8858312" cy="5023683"/>
          </a:xfrm>
          <a:prstGeom prst="rect">
            <a:avLst/>
          </a:prstGeom>
        </p:spPr>
        <p:txBody>
          <a:bodyPr wrap="square">
            <a:spAutoFit/>
          </a:bodyPr>
          <a:lstStyle/>
          <a:p>
            <a:pPr lvl="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1. В уравнении химической реакции, схема которой</a:t>
            </a:r>
            <a:endParaRPr lang="ru-RU" sz="27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С</a:t>
            </a:r>
            <a:r>
              <a:rPr lang="ru-RU" sz="2700" b="1" baseline="-30000" dirty="0" smtClean="0">
                <a:latin typeface="Arial" pitchFamily="34" charset="0"/>
                <a:ea typeface="Times New Roman" pitchFamily="18" charset="0"/>
                <a:cs typeface="Arial" pitchFamily="34" charset="0"/>
              </a:rPr>
              <a:t>6</a:t>
            </a:r>
            <a:r>
              <a:rPr lang="ru-RU" sz="2700" b="1" dirty="0" smtClean="0">
                <a:latin typeface="Arial" pitchFamily="34" charset="0"/>
                <a:ea typeface="Times New Roman" pitchFamily="18" charset="0"/>
                <a:cs typeface="Arial" pitchFamily="34" charset="0"/>
              </a:rPr>
              <a:t>Н</a:t>
            </a:r>
            <a:r>
              <a:rPr lang="ru-RU" sz="2700" b="1" baseline="-30000" dirty="0" smtClean="0">
                <a:latin typeface="Arial" pitchFamily="34" charset="0"/>
                <a:ea typeface="Times New Roman" pitchFamily="18" charset="0"/>
                <a:cs typeface="Arial" pitchFamily="34" charset="0"/>
              </a:rPr>
              <a:t>6</a:t>
            </a:r>
            <a:r>
              <a:rPr lang="ru-RU" sz="2700" b="1" dirty="0" smtClean="0">
                <a:latin typeface="Arial" pitchFamily="34" charset="0"/>
                <a:ea typeface="Times New Roman" pitchFamily="18" charset="0"/>
                <a:cs typeface="Arial" pitchFamily="34" charset="0"/>
              </a:rPr>
              <a:t> + О</a:t>
            </a:r>
            <a:r>
              <a:rPr lang="ru-RU" sz="2700" b="1" baseline="-30000" dirty="0" smtClean="0">
                <a:latin typeface="Arial" pitchFamily="34" charset="0"/>
                <a:ea typeface="Times New Roman" pitchFamily="18" charset="0"/>
                <a:cs typeface="Arial" pitchFamily="34" charset="0"/>
              </a:rPr>
              <a:t>2 </a:t>
            </a:r>
            <a:r>
              <a:rPr lang="ru-RU" sz="2700" b="1" dirty="0" smtClean="0">
                <a:latin typeface="Arial" pitchFamily="34" charset="0"/>
                <a:ea typeface="Times New Roman" pitchFamily="18" charset="0"/>
                <a:cs typeface="Arial" pitchFamily="34" charset="0"/>
              </a:rPr>
              <a:t>→ Н</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rPr>
              <a:t>О + СО</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marL="268288" lvl="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коэффициент перед формулой воды равен</a:t>
            </a:r>
            <a:endParaRPr lang="ru-RU" sz="2700" b="1" dirty="0" smtClean="0">
              <a:latin typeface="Arial" pitchFamily="34" charset="0"/>
              <a:cs typeface="Arial" pitchFamily="34" charset="0"/>
            </a:endParaRPr>
          </a:p>
          <a:p>
            <a:pPr marL="268288" lvl="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1) 6                   2) 9                   3) 12                 4) 15</a:t>
            </a:r>
          </a:p>
          <a:p>
            <a:pPr marL="357188" indent="-357188" algn="just">
              <a:lnSpc>
                <a:spcPct val="85000"/>
              </a:lnSpc>
            </a:pPr>
            <a:r>
              <a:rPr lang="ru-RU" sz="2700" b="1" dirty="0" smtClean="0">
                <a:latin typeface="Arial" pitchFamily="34" charset="0"/>
                <a:cs typeface="Arial" pitchFamily="34" charset="0"/>
              </a:rPr>
              <a:t>2. Сумма коэффициентов в уравнении реакции между раствором силиката натрия и соляной кислотой равна</a:t>
            </a:r>
          </a:p>
          <a:p>
            <a:pPr marL="357188" algn="just">
              <a:lnSpc>
                <a:spcPct val="85000"/>
              </a:lnSpc>
            </a:pPr>
            <a:r>
              <a:rPr lang="ru-RU" sz="2700" b="1" dirty="0" smtClean="0">
                <a:latin typeface="Arial" pitchFamily="34" charset="0"/>
                <a:cs typeface="Arial" pitchFamily="34" charset="0"/>
              </a:rPr>
              <a:t>1) 4                  2) 3                    3) 5                   4) 6</a:t>
            </a:r>
          </a:p>
          <a:p>
            <a:pPr marL="357188" indent="-357188" algn="just">
              <a:lnSpc>
                <a:spcPct val="85000"/>
              </a:lnSpc>
            </a:pPr>
            <a:r>
              <a:rPr lang="ru-RU" sz="2700" b="1" dirty="0" smtClean="0">
                <a:latin typeface="Arial" pitchFamily="34" charset="0"/>
                <a:cs typeface="Arial" pitchFamily="34" charset="0"/>
              </a:rPr>
              <a:t>3. Сумма коэффициентов в уравнении реакции получения сульфата кальция из оксида кальция и соответствующей кислоты равна</a:t>
            </a:r>
          </a:p>
          <a:p>
            <a:pPr marL="357188" algn="just">
              <a:lnSpc>
                <a:spcPct val="85000"/>
              </a:lnSpc>
            </a:pPr>
            <a:r>
              <a:rPr lang="ru-RU" sz="2700" b="1" dirty="0" smtClean="0">
                <a:latin typeface="Arial" pitchFamily="34" charset="0"/>
                <a:cs typeface="Arial" pitchFamily="34" charset="0"/>
              </a:rPr>
              <a:t>1) 3                  2) 4                     3) 5                   4) 6</a:t>
            </a:r>
          </a:p>
          <a:p>
            <a:pPr marL="268288" lvl="0" indent="-268288" algn="just" eaLnBrk="0" fontAlgn="base" hangingPunct="0">
              <a:lnSpc>
                <a:spcPct val="85000"/>
              </a:lnSpc>
              <a:spcBef>
                <a:spcPct val="0"/>
              </a:spcBef>
              <a:spcAft>
                <a:spcPct val="0"/>
              </a:spcAft>
            </a:pPr>
            <a:endParaRPr lang="ru-RU" sz="2600" b="1" dirty="0" smtClean="0">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85728"/>
            <a:ext cx="8858312" cy="5036763"/>
          </a:xfrm>
          <a:prstGeom prst="rect">
            <a:avLst/>
          </a:prstGeom>
        </p:spPr>
        <p:txBody>
          <a:bodyPr wrap="square">
            <a:spAutoFit/>
          </a:bodyPr>
          <a:lstStyle/>
          <a:p>
            <a:pPr marL="357188" lvl="0" indent="-357188"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4. В уравнении реакции между гидроксидом натрия и оксидом углерода (</a:t>
            </a:r>
            <a:r>
              <a:rPr lang="en-US" sz="2700" b="1" dirty="0" smtClean="0">
                <a:latin typeface="Arial" pitchFamily="34" charset="0"/>
                <a:ea typeface="Times New Roman" pitchFamily="18" charset="0"/>
                <a:cs typeface="Arial" pitchFamily="34" charset="0"/>
              </a:rPr>
              <a:t>IV</a:t>
            </a:r>
            <a:r>
              <a:rPr lang="ru-RU" sz="2700" b="1" dirty="0" smtClean="0">
                <a:latin typeface="Arial" pitchFamily="34" charset="0"/>
                <a:ea typeface="Times New Roman" pitchFamily="18" charset="0"/>
                <a:cs typeface="Arial" pitchFamily="34" charset="0"/>
              </a:rPr>
              <a:t>) коэффициент перед формулой образующейся соли равен</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en-US" sz="2700" b="1" dirty="0" smtClean="0">
                <a:latin typeface="Arial" pitchFamily="34" charset="0"/>
                <a:ea typeface="Times New Roman" pitchFamily="18" charset="0"/>
                <a:cs typeface="Arial" pitchFamily="34" charset="0"/>
              </a:rPr>
              <a:t>1) 1                2) 2                 3) 3                  4) 4</a:t>
            </a:r>
            <a:endParaRPr lang="ru-RU" sz="2700" b="1" dirty="0" smtClean="0">
              <a:latin typeface="Arial" pitchFamily="34" charset="0"/>
              <a:ea typeface="Times New Roman" pitchFamily="18" charset="0"/>
              <a:cs typeface="Arial" pitchFamily="34" charset="0"/>
            </a:endParaRPr>
          </a:p>
          <a:p>
            <a:pPr marL="357188" indent="-357188" algn="just">
              <a:lnSpc>
                <a:spcPct val="85000"/>
              </a:lnSpc>
            </a:pPr>
            <a:r>
              <a:rPr lang="ru-RU" sz="2700" b="1" dirty="0" smtClean="0">
                <a:latin typeface="Arial" pitchFamily="34" charset="0"/>
                <a:cs typeface="Arial" pitchFamily="34" charset="0"/>
              </a:rPr>
              <a:t>5. Сумма коэффициентов в уравнении реакции между натрием и водой равна</a:t>
            </a:r>
          </a:p>
          <a:p>
            <a:pPr marL="357188" algn="just">
              <a:lnSpc>
                <a:spcPct val="85000"/>
              </a:lnSpc>
            </a:pPr>
            <a:r>
              <a:rPr lang="ru-RU" sz="2700" b="1" dirty="0" smtClean="0">
                <a:latin typeface="Arial" pitchFamily="34" charset="0"/>
                <a:cs typeface="Arial" pitchFamily="34" charset="0"/>
              </a:rPr>
              <a:t>1) 7                     2) 5                     3) 6                    4) 4</a:t>
            </a:r>
          </a:p>
          <a:p>
            <a:pPr marL="357188" indent="-357188" algn="just">
              <a:lnSpc>
                <a:spcPct val="85000"/>
              </a:lnSpc>
            </a:pPr>
            <a:r>
              <a:rPr lang="ru-RU" sz="2700" b="1" dirty="0" smtClean="0">
                <a:latin typeface="Arial" pitchFamily="34" charset="0"/>
                <a:cs typeface="Arial" pitchFamily="34" charset="0"/>
              </a:rPr>
              <a:t>6. Сумма коэффициентов в уравнении реакции между оксидом кальция и водой равна</a:t>
            </a:r>
          </a:p>
          <a:p>
            <a:pPr marL="357188" algn="just">
              <a:lnSpc>
                <a:spcPct val="85000"/>
              </a:lnSpc>
            </a:pPr>
            <a:r>
              <a:rPr lang="ru-RU" sz="2700" b="1" dirty="0" smtClean="0">
                <a:latin typeface="Arial" pitchFamily="34" charset="0"/>
                <a:cs typeface="Arial" pitchFamily="34" charset="0"/>
              </a:rPr>
              <a:t>1) 6                     2) 5                     3) 3                    4) 4</a:t>
            </a:r>
          </a:p>
          <a:p>
            <a:pPr marL="357188" indent="-357188" algn="just">
              <a:lnSpc>
                <a:spcPct val="85000"/>
              </a:lnSpc>
            </a:pPr>
            <a:r>
              <a:rPr lang="ru-RU" sz="2700" b="1" dirty="0" smtClean="0">
                <a:latin typeface="Arial" pitchFamily="34" charset="0"/>
                <a:cs typeface="Arial" pitchFamily="34" charset="0"/>
              </a:rPr>
              <a:t>7. Сумма коэффициентов в уравнении реакции взаимодействия между оксидом углерода (</a:t>
            </a:r>
            <a:r>
              <a:rPr lang="en-US" sz="2700" b="1" dirty="0" smtClean="0">
                <a:latin typeface="Arial" pitchFamily="34" charset="0"/>
                <a:cs typeface="Arial" pitchFamily="34" charset="0"/>
              </a:rPr>
              <a:t>IV</a:t>
            </a:r>
            <a:r>
              <a:rPr lang="ru-RU" sz="2700" b="1" dirty="0" smtClean="0">
                <a:latin typeface="Arial" pitchFamily="34" charset="0"/>
                <a:cs typeface="Arial" pitchFamily="34" charset="0"/>
              </a:rPr>
              <a:t>) и избытком гидроксида кальция равна</a:t>
            </a:r>
          </a:p>
          <a:p>
            <a:pPr marL="357188" algn="just">
              <a:lnSpc>
                <a:spcPct val="85000"/>
              </a:lnSpc>
            </a:pPr>
            <a:r>
              <a:rPr lang="en-US" sz="2700" b="1" dirty="0" smtClean="0">
                <a:latin typeface="Arial" pitchFamily="34" charset="0"/>
                <a:cs typeface="Arial" pitchFamily="34" charset="0"/>
              </a:rPr>
              <a:t>1) 1      </a:t>
            </a:r>
            <a:r>
              <a:rPr lang="ru-RU" sz="2700" b="1" dirty="0" smtClean="0">
                <a:latin typeface="Arial" pitchFamily="34" charset="0"/>
                <a:cs typeface="Arial" pitchFamily="34" charset="0"/>
              </a:rPr>
              <a:t>  </a:t>
            </a:r>
            <a:r>
              <a:rPr lang="en-US" sz="2700" b="1" dirty="0" smtClean="0">
                <a:latin typeface="Arial" pitchFamily="34" charset="0"/>
                <a:cs typeface="Arial" pitchFamily="34" charset="0"/>
              </a:rPr>
              <a:t>           2) 2                      3) 3                   4) 4</a:t>
            </a:r>
            <a:endParaRPr lang="ru-RU" sz="2700" b="1" dirty="0" smtClean="0">
              <a:latin typeface="Arial" pitchFamily="34" charset="0"/>
              <a:cs typeface="Arial" pitchFamily="34" charset="0"/>
            </a:endParaRPr>
          </a:p>
        </p:txBody>
      </p:sp>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92948"/>
            <a:ext cx="8858312" cy="6174767"/>
          </a:xfrm>
          <a:prstGeom prst="rect">
            <a:avLst/>
          </a:prstGeom>
        </p:spPr>
        <p:txBody>
          <a:bodyPr wrap="square">
            <a:spAutoFit/>
          </a:bodyPr>
          <a:lstStyle/>
          <a:p>
            <a:pPr marL="357188" lvl="0" indent="-357188"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8. Признаком химической реакции между растворами сульфата натрия и хлорида бария является</a:t>
            </a:r>
            <a:endParaRPr lang="ru-RU" sz="2700" b="1" dirty="0" smtClean="0">
              <a:latin typeface="Arial" pitchFamily="34" charset="0"/>
              <a:cs typeface="Arial" pitchFamily="34" charset="0"/>
            </a:endParaRPr>
          </a:p>
          <a:p>
            <a:pPr marL="357188" lvl="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1) выделение газа              3) образование осадка</a:t>
            </a:r>
            <a:endParaRPr lang="ru-RU" sz="2700" b="1" dirty="0" smtClean="0">
              <a:latin typeface="Arial" pitchFamily="34" charset="0"/>
              <a:cs typeface="Arial" pitchFamily="34" charset="0"/>
            </a:endParaRPr>
          </a:p>
          <a:p>
            <a:pPr marL="357188" lvl="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2) растворение осадка      4) появление запаха</a:t>
            </a:r>
            <a:endParaRPr lang="ru-RU" sz="2700" b="1" dirty="0" smtClean="0">
              <a:latin typeface="Arial" pitchFamily="34" charset="0"/>
              <a:cs typeface="Arial" pitchFamily="34" charset="0"/>
            </a:endParaRPr>
          </a:p>
          <a:p>
            <a:pPr marL="357188" indent="-357188" algn="just">
              <a:lnSpc>
                <a:spcPct val="85000"/>
              </a:lnSpc>
            </a:pPr>
            <a:r>
              <a:rPr lang="ru-RU" sz="2700" b="1" dirty="0" smtClean="0">
                <a:latin typeface="Arial" pitchFamily="34" charset="0"/>
                <a:cs typeface="Arial" pitchFamily="34" charset="0"/>
              </a:rPr>
              <a:t>9. Какое уравнение соответствует реакции обмена?</a:t>
            </a:r>
          </a:p>
          <a:p>
            <a:pPr marL="357188" algn="just">
              <a:lnSpc>
                <a:spcPct val="85000"/>
              </a:lnSpc>
            </a:pPr>
            <a:r>
              <a:rPr lang="ru-RU" sz="2700" b="1" dirty="0" smtClean="0">
                <a:latin typeface="Arial" pitchFamily="34" charset="0"/>
                <a:cs typeface="Arial" pitchFamily="34" charset="0"/>
              </a:rPr>
              <a:t>1) М</a:t>
            </a:r>
            <a:r>
              <a:rPr lang="en-US" sz="2700" b="1" dirty="0" smtClean="0">
                <a:latin typeface="Arial" pitchFamily="34" charset="0"/>
                <a:cs typeface="Arial" pitchFamily="34" charset="0"/>
              </a:rPr>
              <a:t>g</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SO</a:t>
            </a:r>
            <a:r>
              <a:rPr lang="ru-RU" sz="2700" b="1" baseline="-25000" dirty="0" smtClean="0">
                <a:latin typeface="Arial" pitchFamily="34" charset="0"/>
                <a:cs typeface="Arial" pitchFamily="34" charset="0"/>
              </a:rPr>
              <a:t>4</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F</a:t>
            </a:r>
            <a:r>
              <a:rPr lang="ru-RU" sz="2700" b="1" dirty="0" smtClean="0">
                <a:latin typeface="Arial" pitchFamily="34" charset="0"/>
                <a:cs typeface="Arial" pitchFamily="34" charset="0"/>
              </a:rPr>
              <a:t>е</a:t>
            </a:r>
            <a:r>
              <a:rPr lang="en-US" sz="2700" b="1" dirty="0" smtClean="0">
                <a:latin typeface="Arial" pitchFamily="34" charset="0"/>
                <a:cs typeface="Arial" pitchFamily="34" charset="0"/>
              </a:rPr>
              <a:t>SO</a:t>
            </a:r>
            <a:r>
              <a:rPr lang="ru-RU" sz="2700" b="1" baseline="-25000" dirty="0" smtClean="0">
                <a:latin typeface="Arial" pitchFamily="34" charset="0"/>
                <a:cs typeface="Arial" pitchFamily="34" charset="0"/>
              </a:rPr>
              <a:t>4</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a:t>
            </a:r>
            <a:endParaRPr lang="ru-RU" sz="2700" b="1" dirty="0" smtClean="0">
              <a:solidFill>
                <a:srgbClr val="7030A0"/>
              </a:solidFill>
              <a:latin typeface="Arial" pitchFamily="34" charset="0"/>
              <a:cs typeface="Arial" pitchFamily="34" charset="0"/>
            </a:endParaRPr>
          </a:p>
          <a:p>
            <a:pPr marL="357188" algn="just">
              <a:lnSpc>
                <a:spcPct val="85000"/>
              </a:lnSpc>
            </a:pPr>
            <a:r>
              <a:rPr lang="ru-RU" sz="2700" b="1" dirty="0" smtClean="0">
                <a:latin typeface="Arial" pitchFamily="34" charset="0"/>
                <a:cs typeface="Arial" pitchFamily="34" charset="0"/>
              </a:rPr>
              <a:t>2) 2</a:t>
            </a:r>
            <a:r>
              <a:rPr lang="en-US" sz="2700" b="1" dirty="0" smtClean="0">
                <a:latin typeface="Arial" pitchFamily="34" charset="0"/>
                <a:cs typeface="Arial" pitchFamily="34" charset="0"/>
              </a:rPr>
              <a:t>Na</a:t>
            </a:r>
            <a:r>
              <a:rPr lang="ru-RU" sz="2700" b="1" dirty="0" smtClean="0">
                <a:latin typeface="Arial" pitchFamily="34" charset="0"/>
                <a:cs typeface="Arial" pitchFamily="34" charset="0"/>
              </a:rPr>
              <a:t> + 2Н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2</a:t>
            </a:r>
            <a:r>
              <a:rPr lang="en-US" sz="2700" b="1" dirty="0" smtClean="0">
                <a:latin typeface="Arial" pitchFamily="34" charset="0"/>
                <a:cs typeface="Arial" pitchFamily="34" charset="0"/>
              </a:rPr>
              <a:t>N</a:t>
            </a:r>
            <a:r>
              <a:rPr lang="ru-RU" sz="2700" b="1" dirty="0" err="1" smtClean="0">
                <a:latin typeface="Arial" pitchFamily="34" charset="0"/>
                <a:cs typeface="Arial" pitchFamily="34" charset="0"/>
              </a:rPr>
              <a:t>аОН</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a:t>
            </a:r>
            <a:endParaRPr lang="ru-RU" sz="2700" b="1" dirty="0" smtClean="0">
              <a:solidFill>
                <a:srgbClr val="7030A0"/>
              </a:solidFill>
              <a:latin typeface="Arial" pitchFamily="34" charset="0"/>
              <a:cs typeface="Arial" pitchFamily="34" charset="0"/>
            </a:endParaRPr>
          </a:p>
          <a:p>
            <a:pPr marL="357188" algn="just">
              <a:lnSpc>
                <a:spcPct val="85000"/>
              </a:lnSpc>
            </a:pPr>
            <a:r>
              <a:rPr lang="ru-RU" sz="2700" b="1" dirty="0" smtClean="0">
                <a:latin typeface="Arial" pitchFamily="34" charset="0"/>
                <a:cs typeface="Arial" pitchFamily="34" charset="0"/>
              </a:rPr>
              <a:t>3) </a:t>
            </a:r>
            <a:r>
              <a:rPr lang="en-US" sz="2700" b="1" dirty="0" smtClean="0">
                <a:latin typeface="Arial" pitchFamily="34" charset="0"/>
                <a:cs typeface="Arial" pitchFamily="34" charset="0"/>
              </a:rPr>
              <a:t>K</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+ 2НС</a:t>
            </a:r>
            <a:r>
              <a:rPr lang="en-US" sz="2700" b="1" dirty="0" smtClean="0">
                <a:latin typeface="Arial" pitchFamily="34" charset="0"/>
                <a:cs typeface="Arial" pitchFamily="34" charset="0"/>
              </a:rPr>
              <a:t>l</a:t>
            </a:r>
            <a:r>
              <a:rPr lang="ru-RU" sz="2700" b="1" dirty="0" smtClean="0">
                <a:latin typeface="Arial" pitchFamily="34" charset="0"/>
                <a:cs typeface="Arial" pitchFamily="34" charset="0"/>
              </a:rPr>
              <a:t> = 2</a:t>
            </a:r>
            <a:r>
              <a:rPr lang="en-US" sz="2700" b="1" dirty="0" smtClean="0">
                <a:latin typeface="Arial" pitchFamily="34" charset="0"/>
                <a:cs typeface="Arial" pitchFamily="34" charset="0"/>
              </a:rPr>
              <a:t>K</a:t>
            </a:r>
            <a:r>
              <a:rPr lang="ru-RU" sz="2700" b="1" dirty="0" smtClean="0">
                <a:latin typeface="Arial" pitchFamily="34" charset="0"/>
                <a:cs typeface="Arial" pitchFamily="34" charset="0"/>
              </a:rPr>
              <a:t>С</a:t>
            </a:r>
            <a:r>
              <a:rPr lang="en-US" sz="2700" b="1" dirty="0" smtClean="0">
                <a:latin typeface="Arial" pitchFamily="34" charset="0"/>
                <a:cs typeface="Arial" pitchFamily="34" charset="0"/>
              </a:rPr>
              <a:t>l</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endParaRPr lang="ru-RU" sz="2700" b="1" dirty="0" smtClean="0">
              <a:latin typeface="Arial" pitchFamily="34" charset="0"/>
              <a:cs typeface="Arial" pitchFamily="34" charset="0"/>
            </a:endParaRPr>
          </a:p>
          <a:p>
            <a:pPr marL="357188" algn="just">
              <a:lnSpc>
                <a:spcPct val="85000"/>
              </a:lnSpc>
            </a:pPr>
            <a:r>
              <a:rPr lang="ru-RU" sz="2700" b="1" dirty="0" smtClean="0">
                <a:latin typeface="Arial" pitchFamily="34" charset="0"/>
                <a:cs typeface="Arial" pitchFamily="34" charset="0"/>
              </a:rPr>
              <a:t>4) С</a:t>
            </a:r>
            <a:r>
              <a:rPr lang="en-US" sz="2700" b="1" dirty="0" smtClean="0">
                <a:latin typeface="Arial" pitchFamily="34" charset="0"/>
                <a:cs typeface="Arial" pitchFamily="34" charset="0"/>
              </a:rPr>
              <a:t>u</a:t>
            </a:r>
            <a:r>
              <a:rPr lang="ru-RU" sz="2700" b="1" dirty="0" smtClean="0">
                <a:latin typeface="Arial" pitchFamily="34" charset="0"/>
                <a:cs typeface="Arial" pitchFamily="34" charset="0"/>
              </a:rPr>
              <a:t>(ОН)</a:t>
            </a:r>
            <a:r>
              <a:rPr lang="ru-RU" sz="2700" b="1" baseline="-25000" dirty="0" smtClean="0">
                <a:latin typeface="Arial" pitchFamily="34" charset="0"/>
                <a:cs typeface="Arial" pitchFamily="34" charset="0"/>
              </a:rPr>
              <a:t>2</a:t>
            </a:r>
            <a:r>
              <a:rPr lang="ru-RU" sz="2700" b="1" dirty="0" smtClean="0">
                <a:latin typeface="Arial" pitchFamily="34" charset="0"/>
                <a:cs typeface="Arial" pitchFamily="34" charset="0"/>
              </a:rPr>
              <a:t> = С</a:t>
            </a:r>
            <a:r>
              <a:rPr lang="en-US" sz="2700" b="1" dirty="0" smtClean="0">
                <a:latin typeface="Arial" pitchFamily="34" charset="0"/>
                <a:cs typeface="Arial" pitchFamily="34" charset="0"/>
              </a:rPr>
              <a:t>u</a:t>
            </a:r>
            <a:r>
              <a:rPr lang="ru-RU" sz="2700" b="1" dirty="0" smtClean="0">
                <a:latin typeface="Arial" pitchFamily="34" charset="0"/>
                <a:cs typeface="Arial" pitchFamily="34" charset="0"/>
              </a:rPr>
              <a:t>О +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endParaRPr lang="ru-RU" sz="2700" b="1" dirty="0" smtClean="0">
              <a:latin typeface="Arial" pitchFamily="34" charset="0"/>
              <a:cs typeface="Arial" pitchFamily="34" charset="0"/>
            </a:endParaRPr>
          </a:p>
          <a:p>
            <a:pPr marL="357188" indent="-357188" algn="just">
              <a:lnSpc>
                <a:spcPct val="85000"/>
              </a:lnSpc>
            </a:pPr>
            <a:r>
              <a:rPr lang="ru-RU" sz="2700" b="1" dirty="0" smtClean="0">
                <a:latin typeface="Arial" pitchFamily="34" charset="0"/>
                <a:cs typeface="Arial" pitchFamily="34" charset="0"/>
              </a:rPr>
              <a:t>10. Какое уравнение соответствует реакции разложения?</a:t>
            </a:r>
          </a:p>
          <a:p>
            <a:pPr marL="357188">
              <a:lnSpc>
                <a:spcPct val="85000"/>
              </a:lnSpc>
            </a:pPr>
            <a:r>
              <a:rPr lang="ru-RU" sz="2700" b="1" dirty="0" smtClean="0">
                <a:latin typeface="Arial" pitchFamily="34" charset="0"/>
                <a:cs typeface="Arial" pitchFamily="34" charset="0"/>
              </a:rPr>
              <a:t>1) </a:t>
            </a:r>
            <a:r>
              <a:rPr lang="ru-RU" sz="2700" b="1" dirty="0" err="1" smtClean="0">
                <a:latin typeface="Arial" pitchFamily="34" charset="0"/>
                <a:cs typeface="Arial" pitchFamily="34" charset="0"/>
              </a:rPr>
              <a:t>СаС</a:t>
            </a:r>
            <a:r>
              <a:rPr lang="en-US" sz="2700" b="1" dirty="0" smtClean="0">
                <a:latin typeface="Arial" pitchFamily="34" charset="0"/>
                <a:cs typeface="Arial" pitchFamily="34" charset="0"/>
              </a:rPr>
              <a:t>O</a:t>
            </a:r>
            <a:r>
              <a:rPr lang="ru-RU" sz="2700" b="1" baseline="-25000" dirty="0" smtClean="0">
                <a:latin typeface="Arial" pitchFamily="34" charset="0"/>
                <a:cs typeface="Arial" pitchFamily="34" charset="0"/>
              </a:rPr>
              <a:t>3</a:t>
            </a:r>
            <a:r>
              <a:rPr lang="ru-RU" sz="2700" b="1" dirty="0" smtClean="0">
                <a:latin typeface="Arial" pitchFamily="34" charset="0"/>
                <a:cs typeface="Arial" pitchFamily="34" charset="0"/>
              </a:rPr>
              <a:t> = </a:t>
            </a:r>
            <a:r>
              <a:rPr lang="ru-RU" sz="2700" b="1" dirty="0" err="1" smtClean="0">
                <a:latin typeface="Arial" pitchFamily="34" charset="0"/>
                <a:cs typeface="Arial" pitchFamily="34" charset="0"/>
              </a:rPr>
              <a:t>СаО</a:t>
            </a:r>
            <a:r>
              <a:rPr lang="ru-RU" sz="2700" b="1" dirty="0" smtClean="0">
                <a:latin typeface="Arial" pitchFamily="34" charset="0"/>
                <a:cs typeface="Arial" pitchFamily="34" charset="0"/>
              </a:rPr>
              <a:t> + С</a:t>
            </a:r>
            <a:r>
              <a:rPr lang="en-US" sz="2700" b="1" dirty="0" smtClean="0">
                <a:latin typeface="Arial" pitchFamily="34" charset="0"/>
                <a:cs typeface="Arial" pitchFamily="34" charset="0"/>
              </a:rPr>
              <a:t>O</a:t>
            </a:r>
            <a:r>
              <a:rPr lang="ru-RU" sz="2700" b="1" baseline="-25000" dirty="0" smtClean="0">
                <a:latin typeface="Arial" pitchFamily="34" charset="0"/>
                <a:cs typeface="Arial" pitchFamily="34" charset="0"/>
              </a:rPr>
              <a:t>2</a:t>
            </a:r>
            <a:endParaRPr lang="ru-RU" sz="2700" b="1" dirty="0" smtClean="0">
              <a:latin typeface="Arial" pitchFamily="34" charset="0"/>
              <a:cs typeface="Arial" pitchFamily="34" charset="0"/>
            </a:endParaRPr>
          </a:p>
          <a:p>
            <a:pPr marL="357188">
              <a:lnSpc>
                <a:spcPct val="85000"/>
              </a:lnSpc>
            </a:pPr>
            <a:r>
              <a:rPr lang="ru-RU" sz="2700" b="1" dirty="0" smtClean="0">
                <a:latin typeface="Arial" pitchFamily="34" charset="0"/>
                <a:cs typeface="Arial" pitchFamily="34" charset="0"/>
              </a:rPr>
              <a:t>2) С</a:t>
            </a:r>
            <a:r>
              <a:rPr lang="en-US" sz="2700" b="1" dirty="0" smtClean="0">
                <a:latin typeface="Arial" pitchFamily="34" charset="0"/>
                <a:cs typeface="Arial" pitchFamily="34" charset="0"/>
              </a:rPr>
              <a:t>u</a:t>
            </a:r>
            <a:r>
              <a:rPr lang="ru-RU" sz="2700" b="1" dirty="0" smtClean="0">
                <a:latin typeface="Arial" pitchFamily="34" charset="0"/>
                <a:cs typeface="Arial" pitchFamily="34" charset="0"/>
              </a:rPr>
              <a:t>С</a:t>
            </a:r>
            <a:r>
              <a:rPr lang="en-US" sz="2700" b="1" dirty="0" smtClean="0">
                <a:latin typeface="Arial" pitchFamily="34" charset="0"/>
                <a:cs typeface="Arial" pitchFamily="34" charset="0"/>
              </a:rPr>
              <a:t>l</a:t>
            </a:r>
            <a:r>
              <a:rPr lang="ru-RU" sz="2700" b="1" baseline="-25000" dirty="0" smtClean="0">
                <a:latin typeface="Arial" pitchFamily="34" charset="0"/>
                <a:cs typeface="Arial" pitchFamily="34" charset="0"/>
              </a:rPr>
              <a:t>2</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Zn</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Zn</a:t>
            </a:r>
            <a:r>
              <a:rPr lang="ru-RU" sz="2700" b="1" dirty="0" smtClean="0">
                <a:latin typeface="Arial" pitchFamily="34" charset="0"/>
                <a:cs typeface="Arial" pitchFamily="34" charset="0"/>
              </a:rPr>
              <a:t>С</a:t>
            </a:r>
            <a:r>
              <a:rPr lang="en-US" sz="2700" b="1" dirty="0" smtClean="0">
                <a:latin typeface="Arial" pitchFamily="34" charset="0"/>
                <a:cs typeface="Arial" pitchFamily="34" charset="0"/>
              </a:rPr>
              <a:t>l</a:t>
            </a:r>
            <a:r>
              <a:rPr lang="ru-RU" sz="2700" b="1" baseline="-25000" dirty="0" smtClean="0">
                <a:latin typeface="Arial" pitchFamily="34" charset="0"/>
                <a:cs typeface="Arial" pitchFamily="34" charset="0"/>
              </a:rPr>
              <a:t>2</a:t>
            </a:r>
            <a:r>
              <a:rPr lang="ru-RU" sz="2700" b="1" dirty="0" smtClean="0">
                <a:latin typeface="Arial" pitchFamily="34" charset="0"/>
                <a:cs typeface="Arial" pitchFamily="34" charset="0"/>
              </a:rPr>
              <a:t> + С</a:t>
            </a:r>
            <a:r>
              <a:rPr lang="en-US" sz="2700" b="1" dirty="0" smtClean="0">
                <a:latin typeface="Arial" pitchFamily="34" charset="0"/>
                <a:cs typeface="Arial" pitchFamily="34" charset="0"/>
              </a:rPr>
              <a:t>u</a:t>
            </a:r>
            <a:endParaRPr lang="ru-RU" sz="2700" b="1" dirty="0" smtClean="0">
              <a:solidFill>
                <a:srgbClr val="7030A0"/>
              </a:solidFill>
              <a:latin typeface="Arial" pitchFamily="34" charset="0"/>
              <a:cs typeface="Arial" pitchFamily="34" charset="0"/>
            </a:endParaRPr>
          </a:p>
          <a:p>
            <a:pPr marL="357188">
              <a:lnSpc>
                <a:spcPct val="85000"/>
              </a:lnSpc>
            </a:pPr>
            <a:r>
              <a:rPr lang="ru-RU" sz="2700" b="1" dirty="0" smtClean="0">
                <a:latin typeface="Arial" pitchFamily="34" charset="0"/>
                <a:cs typeface="Arial" pitchFamily="34" charset="0"/>
              </a:rPr>
              <a:t>3) </a:t>
            </a:r>
            <a:r>
              <a:rPr lang="en-US" sz="2700" b="1" dirty="0" smtClean="0">
                <a:latin typeface="Arial" pitchFamily="34" charset="0"/>
                <a:cs typeface="Arial" pitchFamily="34" charset="0"/>
              </a:rPr>
              <a:t>N</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baseline="-25000" dirty="0" smtClean="0">
                <a:latin typeface="Arial" pitchFamily="34" charset="0"/>
                <a:cs typeface="Arial" pitchFamily="34" charset="0"/>
              </a:rPr>
              <a:t>5</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2</a:t>
            </a:r>
            <a:r>
              <a:rPr lang="en-US" sz="2700" b="1" dirty="0" smtClean="0">
                <a:latin typeface="Arial" pitchFamily="34" charset="0"/>
                <a:cs typeface="Arial" pitchFamily="34" charset="0"/>
              </a:rPr>
              <a:t>HN</a:t>
            </a:r>
            <a:r>
              <a:rPr lang="ru-RU" sz="2700" b="1" dirty="0" smtClean="0">
                <a:latin typeface="Arial" pitchFamily="34" charset="0"/>
                <a:cs typeface="Arial" pitchFamily="34" charset="0"/>
              </a:rPr>
              <a:t>О</a:t>
            </a:r>
            <a:r>
              <a:rPr lang="ru-RU" sz="2700" b="1" baseline="-25000" dirty="0" smtClean="0">
                <a:latin typeface="Arial" pitchFamily="34" charset="0"/>
                <a:cs typeface="Arial" pitchFamily="34" charset="0"/>
              </a:rPr>
              <a:t>3</a:t>
            </a:r>
            <a:endParaRPr lang="ru-RU" sz="2700" b="1" dirty="0" smtClean="0">
              <a:solidFill>
                <a:srgbClr val="7030A0"/>
              </a:solidFill>
              <a:latin typeface="Arial" pitchFamily="34" charset="0"/>
              <a:cs typeface="Arial" pitchFamily="34" charset="0"/>
            </a:endParaRPr>
          </a:p>
          <a:p>
            <a:pPr marL="357188">
              <a:lnSpc>
                <a:spcPct val="85000"/>
              </a:lnSpc>
            </a:pPr>
            <a:r>
              <a:rPr lang="ru-RU" sz="2700" b="1" dirty="0" smtClean="0">
                <a:latin typeface="Arial" pitchFamily="34" charset="0"/>
                <a:cs typeface="Arial" pitchFamily="34" charset="0"/>
              </a:rPr>
              <a:t>4)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N</a:t>
            </a:r>
            <a:r>
              <a:rPr lang="ru-RU" sz="2700" b="1" dirty="0" smtClean="0">
                <a:latin typeface="Arial" pitchFamily="34" charset="0"/>
                <a:cs typeface="Arial" pitchFamily="34" charset="0"/>
              </a:rPr>
              <a:t>а</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2</a:t>
            </a:r>
            <a:r>
              <a:rPr lang="en-US" sz="2700" b="1" dirty="0" smtClean="0">
                <a:latin typeface="Arial" pitchFamily="34" charset="0"/>
                <a:cs typeface="Arial" pitchFamily="34" charset="0"/>
              </a:rPr>
              <a:t>N</a:t>
            </a:r>
            <a:r>
              <a:rPr lang="ru-RU" sz="2700" b="1" dirty="0" err="1" smtClean="0">
                <a:latin typeface="Arial" pitchFamily="34" charset="0"/>
                <a:cs typeface="Arial" pitchFamily="34" charset="0"/>
              </a:rPr>
              <a:t>аОН</a:t>
            </a:r>
            <a:endParaRPr lang="ru-RU" sz="2700" b="1" dirty="0">
              <a:solidFill>
                <a:srgbClr val="7030A0"/>
              </a:solidFill>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0961" name="Rectangle 1"/>
          <p:cNvSpPr>
            <a:spLocks noChangeArrowheads="1"/>
          </p:cNvSpPr>
          <p:nvPr/>
        </p:nvSpPr>
        <p:spPr bwMode="auto">
          <a:xfrm>
            <a:off x="142844" y="237575"/>
            <a:ext cx="8858312" cy="3977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Иногда соприкосновения реагирующих веществ недостаточно для начала реакции. Из повседневного опыта вам известно, что метан (основная составная часть бытового газа) при смешивании с воздухом при обычной температуре не загорается. Для того чтобы началась химическая реакция, во многих случаях необходимо </a:t>
            </a:r>
            <a:r>
              <a:rPr kumimoji="0" lang="ru-RU" sz="27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нагревание </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веществ до определённой температуры. Так, метан загорается только после предварительного нагревания (поджигания).</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p:txBody>
      </p:sp>
      <p:pic>
        <p:nvPicPr>
          <p:cNvPr id="40963" name="Picture 3" descr="D:\23.05.13-домашние документы\Теория горения и взрыва\Анимашки\Горение\зажигалки\b665d69c265f377a26b6eedceca646.gif"/>
          <p:cNvPicPr>
            <a:picLocks noChangeAspect="1" noChangeArrowheads="1" noCrop="1"/>
          </p:cNvPicPr>
          <p:nvPr/>
        </p:nvPicPr>
        <p:blipFill>
          <a:blip r:embed="rId3" cstate="print"/>
          <a:srcRect/>
          <a:stretch>
            <a:fillRect/>
          </a:stretch>
        </p:blipFill>
        <p:spPr bwMode="auto">
          <a:xfrm>
            <a:off x="5072066" y="4181475"/>
            <a:ext cx="2333625" cy="2676525"/>
          </a:xfrm>
          <a:prstGeom prst="rect">
            <a:avLst/>
          </a:prstGeom>
          <a:noFill/>
        </p:spPr>
      </p:pic>
      <p:pic>
        <p:nvPicPr>
          <p:cNvPr id="40966" name="Picture 6" descr="D:\23.05.13-домашние документы\Теория горения и взрыва\Анимашки\Горение\камины, печи\1008024.gif"/>
          <p:cNvPicPr>
            <a:picLocks noChangeAspect="1" noChangeArrowheads="1" noCrop="1"/>
          </p:cNvPicPr>
          <p:nvPr/>
        </p:nvPicPr>
        <p:blipFill>
          <a:blip r:embed="rId4" cstate="print"/>
          <a:srcRect/>
          <a:stretch>
            <a:fillRect/>
          </a:stretch>
        </p:blipFill>
        <p:spPr bwMode="auto">
          <a:xfrm>
            <a:off x="857224" y="4357694"/>
            <a:ext cx="3048000" cy="2286000"/>
          </a:xfrm>
          <a:prstGeom prst="rect">
            <a:avLst/>
          </a:prstGeom>
          <a:noFill/>
        </p:spPr>
      </p:pic>
      <p:pic>
        <p:nvPicPr>
          <p:cNvPr id="14" name="Picture 2" descr="D:\23.05.13-домашние документы\Лаб. раб YES\Виртуальные лабораторные YES\Анимашки и картинки\Огонь\44r3.gif"/>
          <p:cNvPicPr>
            <a:picLocks noChangeAspect="1" noChangeArrowheads="1" noCrop="1"/>
          </p:cNvPicPr>
          <p:nvPr/>
        </p:nvPicPr>
        <p:blipFill>
          <a:blip r:embed="rId5" cstate="print"/>
          <a:srcRect/>
          <a:stretch>
            <a:fillRect/>
          </a:stretch>
        </p:blipFill>
        <p:spPr bwMode="auto">
          <a:xfrm>
            <a:off x="3214678" y="4643446"/>
            <a:ext cx="628650" cy="714375"/>
          </a:xfrm>
          <a:prstGeom prst="rect">
            <a:avLst/>
          </a:prstGeom>
          <a:noFill/>
        </p:spPr>
      </p:pic>
      <p:pic>
        <p:nvPicPr>
          <p:cNvPr id="16" name="Picture 2" descr="D:\23.05.13-домашние документы\Лаб. раб YES\Виртуальные лабораторные YES\Анимашки и картинки\Огонь\44r3.gif"/>
          <p:cNvPicPr>
            <a:picLocks noChangeAspect="1" noChangeArrowheads="1" noCrop="1"/>
          </p:cNvPicPr>
          <p:nvPr/>
        </p:nvPicPr>
        <p:blipFill>
          <a:blip r:embed="rId5" cstate="print"/>
          <a:srcRect/>
          <a:stretch>
            <a:fillRect/>
          </a:stretch>
        </p:blipFill>
        <p:spPr bwMode="auto">
          <a:xfrm>
            <a:off x="1571604" y="4643446"/>
            <a:ext cx="628650" cy="714375"/>
          </a:xfrm>
          <a:prstGeom prst="rect">
            <a:avLst/>
          </a:prstGeom>
          <a:noFill/>
        </p:spPr>
      </p:pic>
      <p:sp>
        <p:nvSpPr>
          <p:cNvPr id="17" name="Управляющая кнопка: далее 1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4"/>
          <p:cNvSpPr>
            <a:spLocks noChangeArrowheads="1" noChangeShapeType="1" noTextEdit="1"/>
          </p:cNvSpPr>
          <p:nvPr/>
        </p:nvSpPr>
        <p:spPr bwMode="auto">
          <a:xfrm>
            <a:off x="571472" y="71414"/>
            <a:ext cx="8286808" cy="571504"/>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Проверьте свои ответы</a:t>
            </a:r>
            <a:endPar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endParaRPr>
          </a:p>
        </p:txBody>
      </p:sp>
      <p:pic>
        <p:nvPicPr>
          <p:cNvPr id="17"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42844" y="1142984"/>
            <a:ext cx="8858312" cy="4513543"/>
          </a:xfrm>
          <a:prstGeom prst="rect">
            <a:avLst/>
          </a:prstGeom>
        </p:spPr>
        <p:txBody>
          <a:bodyPr wrap="square">
            <a:spAutoFit/>
          </a:bodyPr>
          <a:lstStyle/>
          <a:p>
            <a:pPr lvl="0" algn="just" fontAlgn="base">
              <a:lnSpc>
                <a:spcPct val="85000"/>
              </a:lnSpc>
              <a:spcBef>
                <a:spcPct val="0"/>
              </a:spcBef>
              <a:spcAft>
                <a:spcPct val="0"/>
              </a:spcAft>
            </a:pPr>
            <a:r>
              <a:rPr lang="ru-RU" sz="2600" b="1" dirty="0" smtClean="0">
                <a:latin typeface="Arial" pitchFamily="34" charset="0"/>
                <a:ea typeface="Times New Roman" pitchFamily="18" charset="0"/>
                <a:cs typeface="Arial" pitchFamily="34" charset="0"/>
              </a:rPr>
              <a:t>1. В уравнении химической реакции, схема которой</a:t>
            </a:r>
            <a:endParaRPr lang="ru-RU" sz="26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2600" b="1" dirty="0" smtClean="0">
                <a:solidFill>
                  <a:srgbClr val="FF0000"/>
                </a:solidFill>
                <a:latin typeface="Arial" pitchFamily="34" charset="0"/>
                <a:ea typeface="Times New Roman" pitchFamily="18" charset="0"/>
                <a:cs typeface="Arial" pitchFamily="34" charset="0"/>
              </a:rPr>
              <a:t>2</a:t>
            </a:r>
            <a:r>
              <a:rPr lang="ru-RU" sz="2600" b="1" dirty="0" smtClean="0">
                <a:latin typeface="Arial" pitchFamily="34" charset="0"/>
                <a:ea typeface="Times New Roman" pitchFamily="18" charset="0"/>
                <a:cs typeface="Arial" pitchFamily="34" charset="0"/>
              </a:rPr>
              <a:t>С</a:t>
            </a:r>
            <a:r>
              <a:rPr lang="ru-RU" sz="2600" b="1" baseline="-30000" dirty="0" smtClean="0">
                <a:latin typeface="Arial" pitchFamily="34" charset="0"/>
                <a:ea typeface="Times New Roman" pitchFamily="18" charset="0"/>
                <a:cs typeface="Arial" pitchFamily="34" charset="0"/>
              </a:rPr>
              <a:t>6</a:t>
            </a:r>
            <a:r>
              <a:rPr lang="ru-RU" sz="2600" b="1" dirty="0" smtClean="0">
                <a:latin typeface="Arial" pitchFamily="34" charset="0"/>
                <a:ea typeface="Times New Roman" pitchFamily="18" charset="0"/>
                <a:cs typeface="Arial" pitchFamily="34" charset="0"/>
              </a:rPr>
              <a:t>Н</a:t>
            </a:r>
            <a:r>
              <a:rPr lang="ru-RU" sz="2600" b="1" baseline="-30000" dirty="0" smtClean="0">
                <a:latin typeface="Arial" pitchFamily="34" charset="0"/>
                <a:ea typeface="Times New Roman" pitchFamily="18" charset="0"/>
                <a:cs typeface="Arial" pitchFamily="34" charset="0"/>
              </a:rPr>
              <a:t>6</a:t>
            </a:r>
            <a:r>
              <a:rPr lang="ru-RU" sz="2600" b="1" dirty="0" smtClean="0">
                <a:latin typeface="Arial" pitchFamily="34" charset="0"/>
                <a:ea typeface="Times New Roman" pitchFamily="18" charset="0"/>
                <a:cs typeface="Arial" pitchFamily="34" charset="0"/>
              </a:rPr>
              <a:t> + </a:t>
            </a:r>
            <a:r>
              <a:rPr lang="ru-RU" sz="2600" b="1" dirty="0" smtClean="0">
                <a:solidFill>
                  <a:srgbClr val="FF0000"/>
                </a:solidFill>
                <a:latin typeface="Arial" pitchFamily="34" charset="0"/>
                <a:ea typeface="Times New Roman" pitchFamily="18" charset="0"/>
                <a:cs typeface="Arial" pitchFamily="34" charset="0"/>
              </a:rPr>
              <a:t>15</a:t>
            </a:r>
            <a:r>
              <a:rPr lang="ru-RU" sz="2600" b="1" dirty="0" smtClean="0">
                <a:latin typeface="Arial" pitchFamily="34" charset="0"/>
                <a:ea typeface="Times New Roman" pitchFamily="18" charset="0"/>
                <a:cs typeface="Arial" pitchFamily="34" charset="0"/>
              </a:rPr>
              <a:t>О</a:t>
            </a:r>
            <a:r>
              <a:rPr lang="ru-RU" sz="2600" b="1" baseline="-30000" dirty="0" smtClean="0">
                <a:latin typeface="Arial" pitchFamily="34" charset="0"/>
                <a:ea typeface="Times New Roman" pitchFamily="18" charset="0"/>
                <a:cs typeface="Arial" pitchFamily="34" charset="0"/>
              </a:rPr>
              <a:t>2 </a:t>
            </a:r>
            <a:r>
              <a:rPr lang="ru-RU" sz="2600" b="1" dirty="0" smtClean="0">
                <a:latin typeface="Arial" pitchFamily="34" charset="0"/>
                <a:ea typeface="Times New Roman" pitchFamily="18" charset="0"/>
                <a:cs typeface="Arial" pitchFamily="34" charset="0"/>
              </a:rPr>
              <a:t>→ </a:t>
            </a:r>
            <a:r>
              <a:rPr lang="ru-RU" sz="2600" b="1" dirty="0" smtClean="0">
                <a:solidFill>
                  <a:srgbClr val="FF0000"/>
                </a:solidFill>
                <a:latin typeface="Arial" pitchFamily="34" charset="0"/>
                <a:ea typeface="Times New Roman" pitchFamily="18" charset="0"/>
                <a:cs typeface="Arial" pitchFamily="34" charset="0"/>
              </a:rPr>
              <a:t>6</a:t>
            </a:r>
            <a:r>
              <a:rPr lang="ru-RU" sz="2600" b="1" dirty="0" smtClean="0">
                <a:latin typeface="Arial" pitchFamily="34" charset="0"/>
                <a:ea typeface="Times New Roman" pitchFamily="18" charset="0"/>
                <a:cs typeface="Arial" pitchFamily="34" charset="0"/>
              </a:rPr>
              <a:t>Н</a:t>
            </a:r>
            <a:r>
              <a:rPr lang="ru-RU" sz="2600" b="1" baseline="-30000" dirty="0" smtClean="0">
                <a:latin typeface="Arial" pitchFamily="34" charset="0"/>
                <a:ea typeface="Times New Roman" pitchFamily="18" charset="0"/>
                <a:cs typeface="Arial" pitchFamily="34" charset="0"/>
              </a:rPr>
              <a:t>2</a:t>
            </a:r>
            <a:r>
              <a:rPr lang="ru-RU" sz="2600" b="1" dirty="0" smtClean="0">
                <a:latin typeface="Arial" pitchFamily="34" charset="0"/>
                <a:ea typeface="Times New Roman" pitchFamily="18" charset="0"/>
                <a:cs typeface="Arial" pitchFamily="34" charset="0"/>
              </a:rPr>
              <a:t>О + </a:t>
            </a:r>
            <a:r>
              <a:rPr lang="ru-RU" sz="2600" b="1" dirty="0" smtClean="0">
                <a:solidFill>
                  <a:srgbClr val="FF0000"/>
                </a:solidFill>
                <a:latin typeface="Arial" pitchFamily="34" charset="0"/>
                <a:ea typeface="Times New Roman" pitchFamily="18" charset="0"/>
                <a:cs typeface="Arial" pitchFamily="34" charset="0"/>
              </a:rPr>
              <a:t>12</a:t>
            </a:r>
            <a:r>
              <a:rPr lang="ru-RU" sz="2600" b="1" dirty="0" smtClean="0">
                <a:latin typeface="Arial" pitchFamily="34" charset="0"/>
                <a:ea typeface="Times New Roman" pitchFamily="18" charset="0"/>
                <a:cs typeface="Arial" pitchFamily="34" charset="0"/>
              </a:rPr>
              <a:t>СО</a:t>
            </a:r>
            <a:r>
              <a:rPr lang="ru-RU" sz="2600" b="1" baseline="-30000" dirty="0" smtClean="0">
                <a:latin typeface="Arial" pitchFamily="34" charset="0"/>
                <a:ea typeface="Times New Roman" pitchFamily="18" charset="0"/>
                <a:cs typeface="Arial" pitchFamily="34" charset="0"/>
              </a:rPr>
              <a:t>2</a:t>
            </a:r>
            <a:r>
              <a:rPr lang="ru-RU" sz="2600" b="1" dirty="0" smtClean="0">
                <a:latin typeface="Arial" pitchFamily="34" charset="0"/>
                <a:ea typeface="Times New Roman" pitchFamily="18" charset="0"/>
                <a:cs typeface="Arial" pitchFamily="34" charset="0"/>
              </a:rPr>
              <a:t>,</a:t>
            </a:r>
            <a:endParaRPr lang="ru-RU" sz="2600" b="1" dirty="0" smtClean="0">
              <a:latin typeface="Arial" pitchFamily="34" charset="0"/>
              <a:cs typeface="Arial" pitchFamily="34" charset="0"/>
            </a:endParaRPr>
          </a:p>
          <a:p>
            <a:pPr marL="268288" lvl="0" algn="just" eaLnBrk="0" fontAlgn="base" hangingPunct="0">
              <a:lnSpc>
                <a:spcPct val="85000"/>
              </a:lnSpc>
              <a:spcBef>
                <a:spcPct val="0"/>
              </a:spcBef>
              <a:spcAft>
                <a:spcPct val="0"/>
              </a:spcAft>
            </a:pPr>
            <a:r>
              <a:rPr lang="ru-RU" sz="2600" b="1" dirty="0" smtClean="0">
                <a:latin typeface="Arial" pitchFamily="34" charset="0"/>
                <a:ea typeface="Times New Roman" pitchFamily="18" charset="0"/>
                <a:cs typeface="Arial" pitchFamily="34" charset="0"/>
              </a:rPr>
              <a:t>коэффициент перед формулой воды равен</a:t>
            </a:r>
            <a:endParaRPr lang="ru-RU" sz="2600" b="1" dirty="0" smtClean="0">
              <a:latin typeface="Arial" pitchFamily="34" charset="0"/>
              <a:cs typeface="Arial" pitchFamily="34" charset="0"/>
            </a:endParaRPr>
          </a:p>
          <a:p>
            <a:pPr marL="268288" lvl="0" algn="just" eaLnBrk="0" fontAlgn="base" hangingPunct="0">
              <a:lnSpc>
                <a:spcPct val="85000"/>
              </a:lnSpc>
              <a:spcBef>
                <a:spcPct val="0"/>
              </a:spcBef>
              <a:spcAft>
                <a:spcPct val="0"/>
              </a:spcAft>
            </a:pPr>
            <a:r>
              <a:rPr lang="ru-RU" sz="2600" b="1" u="sng" dirty="0" smtClean="0">
                <a:solidFill>
                  <a:srgbClr val="FF0000"/>
                </a:solidFill>
                <a:latin typeface="Arial" pitchFamily="34" charset="0"/>
                <a:ea typeface="Times New Roman" pitchFamily="18" charset="0"/>
                <a:cs typeface="Arial" pitchFamily="34" charset="0"/>
              </a:rPr>
              <a:t>1) 6 </a:t>
            </a:r>
            <a:r>
              <a:rPr lang="ru-RU" sz="2600" b="1" dirty="0" smtClean="0">
                <a:latin typeface="Arial" pitchFamily="34" charset="0"/>
                <a:ea typeface="Times New Roman" pitchFamily="18" charset="0"/>
                <a:cs typeface="Arial" pitchFamily="34" charset="0"/>
              </a:rPr>
              <a:t>                  2) 9                   3) 12                 4) 15</a:t>
            </a:r>
          </a:p>
          <a:p>
            <a:pPr marL="357188" indent="-357188" algn="just">
              <a:lnSpc>
                <a:spcPct val="85000"/>
              </a:lnSpc>
            </a:pPr>
            <a:endParaRPr lang="ru-RU" sz="2600" b="1" dirty="0" smtClean="0">
              <a:latin typeface="Arial" pitchFamily="34" charset="0"/>
              <a:cs typeface="Arial" pitchFamily="34" charset="0"/>
            </a:endParaRPr>
          </a:p>
          <a:p>
            <a:pPr marL="357188" indent="-357188" algn="just">
              <a:lnSpc>
                <a:spcPct val="85000"/>
              </a:lnSpc>
            </a:pPr>
            <a:r>
              <a:rPr lang="ru-RU" sz="2600" b="1" dirty="0" smtClean="0">
                <a:latin typeface="Arial" pitchFamily="34" charset="0"/>
                <a:cs typeface="Arial" pitchFamily="34" charset="0"/>
              </a:rPr>
              <a:t>2. Сумма коэффициентов в уравнении реакции между раствором силиката натрия и соляной кислотой равна</a:t>
            </a:r>
          </a:p>
          <a:p>
            <a:pPr marL="357188" algn="just">
              <a:lnSpc>
                <a:spcPct val="85000"/>
              </a:lnSpc>
            </a:pPr>
            <a:r>
              <a:rPr lang="ru-RU" sz="2600" b="1" dirty="0" smtClean="0">
                <a:latin typeface="Arial" pitchFamily="34" charset="0"/>
                <a:cs typeface="Arial" pitchFamily="34" charset="0"/>
              </a:rPr>
              <a:t>1) 4                  2) 3                    3) 5                   </a:t>
            </a:r>
            <a:r>
              <a:rPr lang="ru-RU" sz="2600" b="1" u="sng" dirty="0" smtClean="0">
                <a:solidFill>
                  <a:srgbClr val="FF0000"/>
                </a:solidFill>
                <a:latin typeface="Arial" pitchFamily="34" charset="0"/>
                <a:cs typeface="Arial" pitchFamily="34" charset="0"/>
              </a:rPr>
              <a:t>4) 6</a:t>
            </a:r>
            <a:endParaRPr lang="ru-RU" sz="2600" b="1" dirty="0" smtClean="0">
              <a:solidFill>
                <a:srgbClr val="FF0000"/>
              </a:solidFill>
              <a:latin typeface="Arial" pitchFamily="34" charset="0"/>
              <a:cs typeface="Arial" pitchFamily="34" charset="0"/>
            </a:endParaRPr>
          </a:p>
          <a:p>
            <a:pPr marL="357188" indent="-357188" algn="ctr">
              <a:lnSpc>
                <a:spcPct val="85000"/>
              </a:lnSpc>
            </a:pPr>
            <a:r>
              <a:rPr lang="en-US" sz="2600" b="1" dirty="0" smtClean="0">
                <a:solidFill>
                  <a:srgbClr val="7030A0"/>
                </a:solidFill>
                <a:latin typeface="Arial" pitchFamily="34" charset="0"/>
                <a:cs typeface="Arial" pitchFamily="34" charset="0"/>
              </a:rPr>
              <a:t>Na</a:t>
            </a:r>
            <a:r>
              <a:rPr lang="ru-RU" sz="2600" b="1" baseline="-25000" dirty="0" smtClean="0">
                <a:solidFill>
                  <a:srgbClr val="7030A0"/>
                </a:solidFill>
                <a:latin typeface="Arial" pitchFamily="34" charset="0"/>
                <a:cs typeface="Arial" pitchFamily="34" charset="0"/>
              </a:rPr>
              <a:t>2</a:t>
            </a:r>
            <a:r>
              <a:rPr lang="en-US" sz="2600" b="1" dirty="0" err="1" smtClean="0">
                <a:solidFill>
                  <a:srgbClr val="7030A0"/>
                </a:solidFill>
                <a:latin typeface="Arial" pitchFamily="34" charset="0"/>
                <a:cs typeface="Arial" pitchFamily="34" charset="0"/>
              </a:rPr>
              <a:t>SiO</a:t>
            </a:r>
            <a:r>
              <a:rPr lang="ru-RU" sz="2600" b="1" baseline="-25000" dirty="0" smtClean="0">
                <a:solidFill>
                  <a:srgbClr val="7030A0"/>
                </a:solidFill>
                <a:latin typeface="Arial" pitchFamily="34" charset="0"/>
                <a:cs typeface="Arial" pitchFamily="34" charset="0"/>
              </a:rPr>
              <a:t>3</a:t>
            </a:r>
            <a:r>
              <a:rPr lang="ru-RU" sz="2600" b="1" dirty="0" smtClean="0">
                <a:solidFill>
                  <a:srgbClr val="7030A0"/>
                </a:solidFill>
                <a:latin typeface="Arial" pitchFamily="34" charset="0"/>
                <a:cs typeface="Arial" pitchFamily="34" charset="0"/>
              </a:rPr>
              <a:t> + 2</a:t>
            </a:r>
            <a:r>
              <a:rPr lang="en-US" sz="2600" b="1" dirty="0" err="1" smtClean="0">
                <a:solidFill>
                  <a:srgbClr val="7030A0"/>
                </a:solidFill>
                <a:latin typeface="Arial" pitchFamily="34" charset="0"/>
                <a:cs typeface="Arial" pitchFamily="34" charset="0"/>
              </a:rPr>
              <a:t>HCl</a:t>
            </a:r>
            <a:r>
              <a:rPr lang="ru-RU" sz="2600" b="1" dirty="0" smtClean="0">
                <a:solidFill>
                  <a:srgbClr val="7030A0"/>
                </a:solidFill>
                <a:latin typeface="Arial" pitchFamily="34" charset="0"/>
                <a:cs typeface="Arial" pitchFamily="34" charset="0"/>
              </a:rPr>
              <a:t> = 2</a:t>
            </a:r>
            <a:r>
              <a:rPr lang="en-US" sz="2600" b="1" dirty="0" err="1" smtClean="0">
                <a:solidFill>
                  <a:srgbClr val="7030A0"/>
                </a:solidFill>
                <a:latin typeface="Arial" pitchFamily="34" charset="0"/>
                <a:cs typeface="Arial" pitchFamily="34" charset="0"/>
              </a:rPr>
              <a:t>NaCl</a:t>
            </a:r>
            <a:r>
              <a:rPr lang="ru-RU" sz="2600" b="1" dirty="0" smtClean="0">
                <a:solidFill>
                  <a:srgbClr val="7030A0"/>
                </a:solidFill>
                <a:latin typeface="Arial" pitchFamily="34" charset="0"/>
                <a:cs typeface="Arial" pitchFamily="34" charset="0"/>
              </a:rPr>
              <a:t> + </a:t>
            </a:r>
            <a:r>
              <a:rPr lang="en-US" sz="2600" b="1" dirty="0" smtClean="0">
                <a:solidFill>
                  <a:srgbClr val="7030A0"/>
                </a:solidFill>
                <a:latin typeface="Arial" pitchFamily="34" charset="0"/>
                <a:cs typeface="Arial" pitchFamily="34" charset="0"/>
              </a:rPr>
              <a:t>H</a:t>
            </a:r>
            <a:r>
              <a:rPr lang="ru-RU" sz="2600" b="1" baseline="-25000" dirty="0" smtClean="0">
                <a:solidFill>
                  <a:srgbClr val="7030A0"/>
                </a:solidFill>
                <a:latin typeface="Arial" pitchFamily="34" charset="0"/>
                <a:cs typeface="Arial" pitchFamily="34" charset="0"/>
              </a:rPr>
              <a:t>2</a:t>
            </a:r>
            <a:r>
              <a:rPr lang="en-US" sz="2600" b="1" dirty="0" err="1" smtClean="0">
                <a:solidFill>
                  <a:srgbClr val="7030A0"/>
                </a:solidFill>
                <a:latin typeface="Arial" pitchFamily="34" charset="0"/>
                <a:cs typeface="Arial" pitchFamily="34" charset="0"/>
              </a:rPr>
              <a:t>SiO</a:t>
            </a:r>
            <a:r>
              <a:rPr lang="ru-RU" sz="2600" b="1" baseline="-25000" dirty="0" smtClean="0">
                <a:solidFill>
                  <a:srgbClr val="7030A0"/>
                </a:solidFill>
                <a:latin typeface="Arial" pitchFamily="34" charset="0"/>
                <a:cs typeface="Arial" pitchFamily="34" charset="0"/>
              </a:rPr>
              <a:t>3</a:t>
            </a:r>
            <a:endParaRPr lang="ru-RU" sz="2600" b="1" dirty="0" smtClean="0">
              <a:solidFill>
                <a:srgbClr val="7030A0"/>
              </a:solidFill>
              <a:latin typeface="Arial" pitchFamily="34" charset="0"/>
              <a:cs typeface="Arial" pitchFamily="34" charset="0"/>
            </a:endParaRPr>
          </a:p>
          <a:p>
            <a:pPr marL="357188" indent="-357188" algn="ctr">
              <a:lnSpc>
                <a:spcPct val="85000"/>
              </a:lnSpc>
            </a:pPr>
            <a:r>
              <a:rPr lang="ru-RU" sz="2600" b="1" dirty="0" smtClean="0">
                <a:solidFill>
                  <a:srgbClr val="7030A0"/>
                </a:solidFill>
                <a:latin typeface="Arial" pitchFamily="34" charset="0"/>
                <a:cs typeface="Arial" pitchFamily="34" charset="0"/>
              </a:rPr>
              <a:t>1 + 2 + 2 + 1 = 6</a:t>
            </a:r>
          </a:p>
          <a:p>
            <a:pPr marL="357188" algn="just">
              <a:lnSpc>
                <a:spcPct val="85000"/>
              </a:lnSpc>
            </a:pPr>
            <a:r>
              <a:rPr lang="ru-RU" sz="2600" b="1" dirty="0" smtClean="0">
                <a:solidFill>
                  <a:srgbClr val="7030A0"/>
                </a:solidFill>
                <a:latin typeface="Arial" pitchFamily="34" charset="0"/>
                <a:cs typeface="Arial" pitchFamily="34" charset="0"/>
              </a:rPr>
              <a:t>Вспомним часть 3:</a:t>
            </a:r>
          </a:p>
          <a:p>
            <a:pPr marL="268288" lvl="0" indent="-268288" algn="just" eaLnBrk="0" fontAlgn="base" hangingPunct="0">
              <a:lnSpc>
                <a:spcPct val="85000"/>
              </a:lnSpc>
              <a:spcBef>
                <a:spcPct val="0"/>
              </a:spcBef>
              <a:spcAft>
                <a:spcPct val="0"/>
              </a:spcAft>
            </a:pPr>
            <a:endParaRPr lang="ru-RU" sz="2600" b="1" dirty="0" smtClean="0">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14282" y="58552"/>
            <a:ext cx="8786874" cy="412421"/>
          </a:xfrm>
          <a:prstGeom prst="rect">
            <a:avLst/>
          </a:prstGeom>
        </p:spPr>
        <p:txBody>
          <a:bodyPr wrap="square">
            <a:spAutoFit/>
          </a:bodyPr>
          <a:lstStyle/>
          <a:p>
            <a:pPr algn="ctr">
              <a:lnSpc>
                <a:spcPct val="80000"/>
              </a:lnSpc>
            </a:pPr>
            <a:r>
              <a:rPr lang="ru-RU" sz="26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Формулы и названия кислот и кислотных остатков</a:t>
            </a:r>
            <a:endParaRPr lang="ru-RU" sz="2600" b="1" dirty="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11" name="Таблица 10"/>
          <p:cNvGraphicFramePr>
            <a:graphicFrameLocks noGrp="1"/>
          </p:cNvGraphicFramePr>
          <p:nvPr/>
        </p:nvGraphicFramePr>
        <p:xfrm>
          <a:off x="142844" y="500042"/>
          <a:ext cx="8858312" cy="6559296"/>
        </p:xfrm>
        <a:graphic>
          <a:graphicData uri="http://schemas.openxmlformats.org/drawingml/2006/table">
            <a:tbl>
              <a:tblPr>
                <a:tableStyleId>{35758FB7-9AC5-4552-8A53-C91805E547FA}</a:tableStyleId>
              </a:tblPr>
              <a:tblGrid>
                <a:gridCol w="1643074"/>
                <a:gridCol w="2814382"/>
                <a:gridCol w="2043402"/>
                <a:gridCol w="2357454"/>
              </a:tblGrid>
              <a:tr h="43694">
                <a:tc>
                  <a:txBody>
                    <a:bodyPr/>
                    <a:lstStyle/>
                    <a:p>
                      <a:pPr algn="ctr">
                        <a:lnSpc>
                          <a:spcPct val="80000"/>
                        </a:lnSpc>
                        <a:spcAft>
                          <a:spcPts val="0"/>
                        </a:spcAft>
                      </a:pPr>
                      <a:r>
                        <a:rPr lang="ru-RU" sz="1800" b="1" dirty="0"/>
                        <a:t>Формула кислоты</a:t>
                      </a:r>
                      <a:endParaRPr lang="ru-RU" sz="18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1800" b="1" dirty="0"/>
                        <a:t>Название кислоты</a:t>
                      </a:r>
                      <a:endParaRPr lang="ru-RU" sz="18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1800" b="1" dirty="0"/>
                        <a:t>Формула кислотного остатка</a:t>
                      </a:r>
                      <a:endParaRPr lang="ru-RU" sz="18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1800" b="1" dirty="0"/>
                        <a:t>Название кислотного остатка</a:t>
                      </a:r>
                      <a:endParaRPr lang="ru-RU" sz="1800" b="1" dirty="0">
                        <a:latin typeface="Arial" pitchFamily="34" charset="0"/>
                        <a:ea typeface="Times New Roman"/>
                        <a:cs typeface="Arial" pitchFamily="34" charset="0"/>
                      </a:endParaRPr>
                    </a:p>
                  </a:txBody>
                  <a:tcPr marL="49387" marR="49387" marT="0" marB="0"/>
                </a:tc>
              </a:tr>
              <a:tr h="353391">
                <a:tc>
                  <a:txBody>
                    <a:bodyPr/>
                    <a:lstStyle/>
                    <a:p>
                      <a:pPr algn="ctr">
                        <a:lnSpc>
                          <a:spcPct val="80000"/>
                        </a:lnSpc>
                        <a:spcAft>
                          <a:spcPts val="0"/>
                        </a:spcAft>
                      </a:pPr>
                      <a:r>
                        <a:rPr lang="en-US" sz="2200" b="1" dirty="0"/>
                        <a:t>HF</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Фторо</a:t>
                      </a:r>
                      <a:r>
                        <a:rPr lang="ru-RU" sz="2200" b="1" u="sng" dirty="0">
                          <a:solidFill>
                            <a:srgbClr val="7030A0"/>
                          </a:solidFill>
                          <a:effectLst>
                            <a:outerShdw blurRad="38100" dist="38100" dir="2700000" algn="tl">
                              <a:srgbClr val="000000">
                                <a:alpha val="43137"/>
                              </a:srgbClr>
                            </a:outerShdw>
                          </a:effectLst>
                        </a:rPr>
                        <a:t>водородная</a:t>
                      </a:r>
                      <a:r>
                        <a:rPr lang="ru-RU" sz="2200" b="1" dirty="0"/>
                        <a:t>  (плавиковая)</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a:t>F </a:t>
                      </a:r>
                      <a:r>
                        <a:rPr lang="ru-RU" sz="2200" b="1" baseline="30000"/>
                        <a:t>–</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Фтор</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353391">
                <a:tc>
                  <a:txBody>
                    <a:bodyPr/>
                    <a:lstStyle/>
                    <a:p>
                      <a:pPr algn="ctr">
                        <a:lnSpc>
                          <a:spcPct val="80000"/>
                        </a:lnSpc>
                        <a:spcAft>
                          <a:spcPts val="0"/>
                        </a:spcAft>
                      </a:pPr>
                      <a:r>
                        <a:rPr lang="en-US" sz="2200" b="1"/>
                        <a:t>HCl</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err="1"/>
                        <a:t>Хлоро</a:t>
                      </a:r>
                      <a:r>
                        <a:rPr lang="ru-RU" sz="2200" b="1" u="sng" dirty="0" err="1">
                          <a:solidFill>
                            <a:srgbClr val="7030A0"/>
                          </a:solidFill>
                          <a:effectLst>
                            <a:outerShdw blurRad="38100" dist="38100" dir="2700000" algn="tl">
                              <a:srgbClr val="000000">
                                <a:alpha val="43137"/>
                              </a:srgbClr>
                            </a:outerShdw>
                          </a:effectLst>
                        </a:rPr>
                        <a:t>водородная</a:t>
                      </a:r>
                      <a:r>
                        <a:rPr lang="ru-RU" sz="2200" b="1" u="sng" dirty="0">
                          <a:solidFill>
                            <a:srgbClr val="7030A0"/>
                          </a:solidFill>
                          <a:effectLst>
                            <a:outerShdw blurRad="38100" dist="38100" dir="2700000" algn="tl">
                              <a:srgbClr val="000000">
                                <a:alpha val="43137"/>
                              </a:srgbClr>
                            </a:outerShdw>
                          </a:effectLst>
                        </a:rPr>
                        <a:t> </a:t>
                      </a:r>
                      <a:r>
                        <a:rPr lang="ru-RU" sz="2200" b="1" dirty="0"/>
                        <a:t>(соляная)</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dirty="0"/>
                        <a:t>C l</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Хлор</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a:txBody>
                    <a:bodyPr/>
                    <a:lstStyle/>
                    <a:p>
                      <a:pPr algn="ctr">
                        <a:lnSpc>
                          <a:spcPct val="80000"/>
                        </a:lnSpc>
                        <a:spcAft>
                          <a:spcPts val="0"/>
                        </a:spcAft>
                      </a:pPr>
                      <a:r>
                        <a:rPr lang="en-US" sz="2200" b="1"/>
                        <a:t>HBr</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err="1"/>
                        <a:t>Бромо</a:t>
                      </a:r>
                      <a:r>
                        <a:rPr lang="ru-RU" sz="2200" b="1" u="sng" dirty="0" err="1">
                          <a:solidFill>
                            <a:srgbClr val="7030A0"/>
                          </a:solidFill>
                          <a:effectLst>
                            <a:outerShdw blurRad="38100" dist="38100" dir="2700000" algn="tl">
                              <a:srgbClr val="000000">
                                <a:alpha val="43137"/>
                              </a:srgbClr>
                            </a:outerShdw>
                          </a:effectLst>
                        </a:rPr>
                        <a:t>водородная</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dirty="0"/>
                        <a:t>Br </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Бром</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a:txBody>
                    <a:bodyPr/>
                    <a:lstStyle/>
                    <a:p>
                      <a:pPr algn="ctr">
                        <a:lnSpc>
                          <a:spcPct val="80000"/>
                        </a:lnSpc>
                        <a:spcAft>
                          <a:spcPts val="0"/>
                        </a:spcAft>
                      </a:pPr>
                      <a:r>
                        <a:rPr lang="en-US" sz="2200" b="1"/>
                        <a:t>HI</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err="1"/>
                        <a:t>Иодо</a:t>
                      </a:r>
                      <a:r>
                        <a:rPr lang="ru-RU" sz="2200" b="1" u="sng" dirty="0" err="1">
                          <a:solidFill>
                            <a:srgbClr val="7030A0"/>
                          </a:solidFill>
                          <a:effectLst>
                            <a:outerShdw blurRad="38100" dist="38100" dir="2700000" algn="tl">
                              <a:srgbClr val="000000">
                                <a:alpha val="43137"/>
                              </a:srgbClr>
                            </a:outerShdw>
                          </a:effectLst>
                        </a:rPr>
                        <a:t>водородная</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dirty="0"/>
                        <a:t>I </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Иод</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rowSpan="2">
                  <a:txBody>
                    <a:bodyPr/>
                    <a:lstStyle/>
                    <a:p>
                      <a:pPr algn="ctr">
                        <a:lnSpc>
                          <a:spcPct val="80000"/>
                        </a:lnSpc>
                        <a:spcAft>
                          <a:spcPts val="0"/>
                        </a:spcAft>
                      </a:pPr>
                      <a:r>
                        <a:rPr lang="ru-RU" sz="2200" b="1" dirty="0"/>
                        <a:t>Н</a:t>
                      </a:r>
                      <a:r>
                        <a:rPr lang="ru-RU" sz="2200" b="1" baseline="-25000" dirty="0"/>
                        <a:t>2</a:t>
                      </a:r>
                      <a:r>
                        <a:rPr lang="en-US" sz="2200" b="1" dirty="0"/>
                        <a:t>S</a:t>
                      </a:r>
                      <a:endParaRPr lang="ru-RU" sz="2200" b="1" dirty="0">
                        <a:latin typeface="Arial" pitchFamily="34" charset="0"/>
                        <a:ea typeface="Times New Roman"/>
                        <a:cs typeface="Arial" pitchFamily="34" charset="0"/>
                      </a:endParaRPr>
                    </a:p>
                  </a:txBody>
                  <a:tcPr marL="49387" marR="49387" marT="0" marB="0"/>
                </a:tc>
                <a:tc rowSpan="2">
                  <a:txBody>
                    <a:bodyPr/>
                    <a:lstStyle/>
                    <a:p>
                      <a:pPr algn="ctr">
                        <a:lnSpc>
                          <a:spcPct val="80000"/>
                        </a:lnSpc>
                        <a:spcAft>
                          <a:spcPts val="0"/>
                        </a:spcAft>
                      </a:pPr>
                      <a:r>
                        <a:rPr lang="ru-RU" sz="2200" b="1" dirty="0"/>
                        <a:t>Серо</a:t>
                      </a:r>
                      <a:r>
                        <a:rPr lang="ru-RU" sz="2200" b="1" u="sng" dirty="0">
                          <a:solidFill>
                            <a:srgbClr val="7030A0"/>
                          </a:solidFill>
                          <a:effectLst>
                            <a:outerShdw blurRad="38100" dist="38100" dir="2700000" algn="tl">
                              <a:srgbClr val="000000">
                                <a:alpha val="43137"/>
                              </a:srgbClr>
                            </a:outerShdw>
                          </a:effectLst>
                        </a:rPr>
                        <a:t>водородная</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dirty="0">
                          <a:solidFill>
                            <a:srgbClr val="3366FF"/>
                          </a:solidFill>
                          <a:effectLst>
                            <a:outerShdw blurRad="38100" dist="38100" dir="2700000" algn="tl">
                              <a:srgbClr val="000000">
                                <a:alpha val="43137"/>
                              </a:srgbClr>
                            </a:outerShdw>
                          </a:effectLst>
                        </a:rPr>
                        <a:t>H</a:t>
                      </a:r>
                      <a:r>
                        <a:rPr lang="en-US" sz="2200" b="1" dirty="0"/>
                        <a:t>S </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Гидро</a:t>
                      </a:r>
                      <a:r>
                        <a:rPr lang="ru-RU" sz="2200" b="1" dirty="0"/>
                        <a:t>сульф</a:t>
                      </a:r>
                      <a:r>
                        <a:rPr lang="ru-RU" sz="2200" b="1" u="sng" dirty="0">
                          <a:solidFill>
                            <a:srgbClr val="7030A0"/>
                          </a:solidFill>
                          <a:effectLst>
                            <a:outerShdw blurRad="38100" dist="38100" dir="2700000" algn="tl">
                              <a:srgbClr val="000000">
                                <a:alpha val="43137"/>
                              </a:srgbClr>
                            </a:outerShdw>
                          </a:effectLst>
                        </a:rPr>
                        <a:t>ид </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en-US" sz="2200" b="1" dirty="0"/>
                        <a:t>S </a:t>
                      </a:r>
                      <a:r>
                        <a:rPr lang="en-US" sz="2200" b="1" baseline="30000" dirty="0"/>
                        <a:t>2</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Сульф</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rowSpan="2">
                  <a:txBody>
                    <a:bodyPr/>
                    <a:lstStyle/>
                    <a:p>
                      <a:pPr algn="ctr">
                        <a:lnSpc>
                          <a:spcPct val="80000"/>
                        </a:lnSpc>
                        <a:spcAft>
                          <a:spcPts val="0"/>
                        </a:spcAft>
                      </a:pPr>
                      <a:r>
                        <a:rPr lang="ru-RU" sz="2200" b="1"/>
                        <a:t>Н</a:t>
                      </a:r>
                      <a:r>
                        <a:rPr lang="ru-RU" sz="2200" b="1" baseline="-25000"/>
                        <a:t>2</a:t>
                      </a:r>
                      <a:r>
                        <a:rPr lang="en-US" sz="2200" b="1"/>
                        <a:t>SO</a:t>
                      </a:r>
                      <a:r>
                        <a:rPr lang="ru-RU" sz="2200" b="1" baseline="-25000"/>
                        <a:t>3</a:t>
                      </a:r>
                      <a:endParaRPr lang="ru-RU" sz="2200" b="1">
                        <a:latin typeface="Arial" pitchFamily="34" charset="0"/>
                        <a:ea typeface="Times New Roman"/>
                        <a:cs typeface="Arial" pitchFamily="34" charset="0"/>
                      </a:endParaRPr>
                    </a:p>
                  </a:txBody>
                  <a:tcPr marL="49387" marR="49387" marT="0" marB="0"/>
                </a:tc>
                <a:tc rowSpan="2">
                  <a:txBody>
                    <a:bodyPr/>
                    <a:lstStyle/>
                    <a:p>
                      <a:pPr algn="ctr">
                        <a:lnSpc>
                          <a:spcPct val="80000"/>
                        </a:lnSpc>
                        <a:spcAft>
                          <a:spcPts val="0"/>
                        </a:spcAft>
                      </a:pPr>
                      <a:r>
                        <a:rPr lang="ru-RU" sz="2200" b="1" dirty="0"/>
                        <a:t>Серн</a:t>
                      </a:r>
                      <a:r>
                        <a:rPr lang="ru-RU" sz="2200" b="1" u="sng" dirty="0">
                          <a:solidFill>
                            <a:srgbClr val="C00000"/>
                          </a:solidFill>
                          <a:effectLst>
                            <a:outerShdw blurRad="38100" dist="38100" dir="2700000" algn="tl">
                              <a:srgbClr val="000000">
                                <a:alpha val="43137"/>
                              </a:srgbClr>
                            </a:outerShdw>
                          </a:effectLst>
                        </a:rPr>
                        <a:t>истая</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en-US" sz="2200" b="1" dirty="0"/>
                        <a:t>SO</a:t>
                      </a:r>
                      <a:r>
                        <a:rPr lang="en-US" sz="2200" b="1" baseline="-25000" dirty="0"/>
                        <a:t>3</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Гидро</a:t>
                      </a:r>
                      <a:r>
                        <a:rPr lang="ru-RU" sz="2200" b="1" dirty="0"/>
                        <a:t>сульф</a:t>
                      </a:r>
                      <a:r>
                        <a:rPr lang="ru-RU" sz="2200" b="1" u="sng" dirty="0">
                          <a:solidFill>
                            <a:srgbClr val="C00000"/>
                          </a:solidFill>
                          <a:effectLst>
                            <a:outerShdw blurRad="38100" dist="38100" dir="2700000" algn="tl">
                              <a:srgbClr val="000000">
                                <a:alpha val="43137"/>
                              </a:srgbClr>
                            </a:outerShdw>
                          </a:effectLst>
                        </a:rPr>
                        <a:t>ит</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en-US" sz="2200" b="1" dirty="0"/>
                        <a:t>SO</a:t>
                      </a:r>
                      <a:r>
                        <a:rPr lang="en-US" sz="2200" b="1" baseline="-25000" dirty="0"/>
                        <a:t>3</a:t>
                      </a:r>
                      <a:r>
                        <a:rPr lang="ru-RU" sz="2200" b="1" baseline="30000" dirty="0"/>
                        <a:t>2–</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Сульф</a:t>
                      </a:r>
                      <a:r>
                        <a:rPr lang="ru-RU" sz="2200" b="1" u="sng" dirty="0">
                          <a:solidFill>
                            <a:srgbClr val="C00000"/>
                          </a:solidFill>
                          <a:effectLst>
                            <a:outerShdw blurRad="38100" dist="38100" dir="2700000" algn="tl">
                              <a:srgbClr val="000000">
                                <a:alpha val="43137"/>
                              </a:srgbClr>
                            </a:outerShdw>
                          </a:effectLst>
                        </a:rPr>
                        <a:t>ит</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rowSpan="2">
                  <a:txBody>
                    <a:bodyPr/>
                    <a:lstStyle/>
                    <a:p>
                      <a:pPr algn="ctr">
                        <a:lnSpc>
                          <a:spcPct val="80000"/>
                        </a:lnSpc>
                        <a:spcAft>
                          <a:spcPts val="0"/>
                        </a:spcAft>
                      </a:pPr>
                      <a:r>
                        <a:rPr lang="ru-RU" sz="2200" b="1" dirty="0"/>
                        <a:t>Н</a:t>
                      </a:r>
                      <a:r>
                        <a:rPr lang="ru-RU" sz="2200" b="1" baseline="-25000" dirty="0"/>
                        <a:t>2</a:t>
                      </a:r>
                      <a:r>
                        <a:rPr lang="en-US" sz="2200" b="1" dirty="0"/>
                        <a:t>SO</a:t>
                      </a:r>
                      <a:r>
                        <a:rPr lang="ru-RU" sz="2200" b="1" baseline="-25000" dirty="0"/>
                        <a:t>4</a:t>
                      </a:r>
                      <a:endParaRPr lang="ru-RU" sz="2200" b="1" dirty="0">
                        <a:latin typeface="Arial" pitchFamily="34" charset="0"/>
                        <a:ea typeface="Times New Roman"/>
                        <a:cs typeface="Arial" pitchFamily="34" charset="0"/>
                      </a:endParaRPr>
                    </a:p>
                  </a:txBody>
                  <a:tcPr marL="49387" marR="49387" marT="0" marB="0"/>
                </a:tc>
                <a:tc rowSpan="2">
                  <a:txBody>
                    <a:bodyPr/>
                    <a:lstStyle/>
                    <a:p>
                      <a:pPr algn="ctr">
                        <a:lnSpc>
                          <a:spcPct val="80000"/>
                        </a:lnSpc>
                        <a:spcAft>
                          <a:spcPts val="0"/>
                        </a:spcAft>
                      </a:pPr>
                      <a:r>
                        <a:rPr lang="ru-RU" sz="2200" b="1" dirty="0"/>
                        <a:t>Серн</a:t>
                      </a:r>
                      <a:r>
                        <a:rPr lang="ru-RU" sz="2200" b="1" u="sng" dirty="0">
                          <a:solidFill>
                            <a:srgbClr val="FF0000"/>
                          </a:solidFill>
                          <a:effectLst>
                            <a:outerShdw blurRad="38100" dist="38100" dir="2700000" algn="tl">
                              <a:srgbClr val="000000">
                                <a:alpha val="43137"/>
                              </a:srgbClr>
                            </a:outerShdw>
                          </a:effectLst>
                        </a:rPr>
                        <a:t>ая</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en-US" sz="2200" b="1" dirty="0"/>
                        <a:t>SO</a:t>
                      </a:r>
                      <a:r>
                        <a:rPr lang="en-US" sz="2200" b="1" baseline="-25000" dirty="0"/>
                        <a:t>4</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Гидро</a:t>
                      </a:r>
                      <a:r>
                        <a:rPr lang="ru-RU" sz="2200" b="1" dirty="0"/>
                        <a:t>сульф</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en-US" sz="2200" b="1" dirty="0"/>
                        <a:t>SO</a:t>
                      </a:r>
                      <a:r>
                        <a:rPr lang="en-US" sz="2200" b="1" baseline="-25000" dirty="0"/>
                        <a:t>4</a:t>
                      </a:r>
                      <a:r>
                        <a:rPr lang="ru-RU" sz="2200" b="1" baseline="30000" dirty="0"/>
                        <a:t>2–</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Сульф</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a:txBody>
                    <a:bodyPr/>
                    <a:lstStyle/>
                    <a:p>
                      <a:pPr indent="-25400" algn="ctr">
                        <a:lnSpc>
                          <a:spcPct val="80000"/>
                        </a:lnSpc>
                        <a:spcAft>
                          <a:spcPts val="0"/>
                        </a:spcAft>
                      </a:pPr>
                      <a:r>
                        <a:rPr lang="ru-RU" sz="2200" b="1" dirty="0"/>
                        <a:t>Н</a:t>
                      </a:r>
                      <a:r>
                        <a:rPr lang="en-US" sz="2200" b="1" dirty="0"/>
                        <a:t>NO</a:t>
                      </a:r>
                      <a:r>
                        <a:rPr lang="ru-RU" sz="2200" b="1" baseline="-25000" dirty="0"/>
                        <a:t>2</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t>Азот</a:t>
                      </a:r>
                      <a:r>
                        <a:rPr lang="ru-RU" sz="2200" b="1" u="sng" dirty="0">
                          <a:solidFill>
                            <a:srgbClr val="C00000"/>
                          </a:solidFill>
                          <a:effectLst>
                            <a:outerShdw blurRad="38100" dist="38100" dir="2700000" algn="tl">
                              <a:srgbClr val="000000">
                                <a:alpha val="43137"/>
                              </a:srgbClr>
                            </a:outerShdw>
                          </a:effectLst>
                        </a:rPr>
                        <a:t>истая</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en-US" sz="2200" b="1" dirty="0"/>
                        <a:t>NO</a:t>
                      </a:r>
                      <a:r>
                        <a:rPr lang="ru-RU" sz="2200" b="1" baseline="-25000" dirty="0"/>
                        <a:t>2</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t>Нитр</a:t>
                      </a:r>
                      <a:r>
                        <a:rPr lang="ru-RU" sz="2200" b="1" u="sng" dirty="0">
                          <a:solidFill>
                            <a:srgbClr val="C00000"/>
                          </a:solidFill>
                          <a:effectLst>
                            <a:outerShdw blurRad="38100" dist="38100" dir="2700000" algn="tl">
                              <a:srgbClr val="000000">
                                <a:alpha val="43137"/>
                              </a:srgbClr>
                            </a:outerShdw>
                          </a:effectLst>
                        </a:rPr>
                        <a:t>ит</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a:txBody>
                    <a:bodyPr/>
                    <a:lstStyle/>
                    <a:p>
                      <a:pPr indent="-25400" algn="ctr">
                        <a:lnSpc>
                          <a:spcPct val="80000"/>
                        </a:lnSpc>
                        <a:spcAft>
                          <a:spcPts val="0"/>
                        </a:spcAft>
                      </a:pPr>
                      <a:r>
                        <a:rPr lang="ru-RU" sz="2200" b="1" dirty="0"/>
                        <a:t>Н</a:t>
                      </a:r>
                      <a:r>
                        <a:rPr lang="en-US" sz="2200" b="1" dirty="0"/>
                        <a:t>NO</a:t>
                      </a:r>
                      <a:r>
                        <a:rPr lang="ru-RU" sz="2200" b="1" baseline="-25000" dirty="0"/>
                        <a:t>3</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t>Азотн</a:t>
                      </a:r>
                      <a:r>
                        <a:rPr lang="ru-RU" sz="2200" b="1" u="sng" dirty="0">
                          <a:solidFill>
                            <a:srgbClr val="FF0000"/>
                          </a:solidFill>
                          <a:effectLst>
                            <a:outerShdw blurRad="38100" dist="38100" dir="2700000" algn="tl">
                              <a:srgbClr val="000000">
                                <a:alpha val="43137"/>
                              </a:srgbClr>
                            </a:outerShdw>
                          </a:effectLst>
                        </a:rPr>
                        <a:t>ая</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en-US" sz="2200" b="1" dirty="0"/>
                        <a:t>NO</a:t>
                      </a:r>
                      <a:r>
                        <a:rPr lang="ru-RU" sz="2200" b="1" baseline="-25000" dirty="0"/>
                        <a:t>3</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t>Нитр</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rowSpan="3">
                  <a:txBody>
                    <a:bodyPr/>
                    <a:lstStyle/>
                    <a:p>
                      <a:pPr algn="ctr">
                        <a:lnSpc>
                          <a:spcPct val="80000"/>
                        </a:lnSpc>
                        <a:spcAft>
                          <a:spcPts val="0"/>
                        </a:spcAft>
                      </a:pPr>
                      <a:r>
                        <a:rPr lang="ru-RU" sz="2200" b="1" dirty="0"/>
                        <a:t>Н</a:t>
                      </a:r>
                      <a:r>
                        <a:rPr lang="ru-RU" sz="2200" b="1" baseline="-25000" dirty="0"/>
                        <a:t>3</a:t>
                      </a:r>
                      <a:r>
                        <a:rPr lang="en-US" sz="2200" b="1" dirty="0"/>
                        <a:t>PO</a:t>
                      </a:r>
                      <a:r>
                        <a:rPr lang="ru-RU" sz="2200" b="1" baseline="-25000" dirty="0"/>
                        <a:t>4</a:t>
                      </a:r>
                      <a:endParaRPr lang="ru-RU" sz="2200" b="1" dirty="0">
                        <a:latin typeface="Arial" pitchFamily="34" charset="0"/>
                        <a:ea typeface="Times New Roman"/>
                        <a:cs typeface="Arial" pitchFamily="34" charset="0"/>
                      </a:endParaRPr>
                    </a:p>
                  </a:txBody>
                  <a:tcPr marL="49387" marR="49387" marT="0" marB="0"/>
                </a:tc>
                <a:tc rowSpan="3">
                  <a:txBody>
                    <a:bodyPr/>
                    <a:lstStyle/>
                    <a:p>
                      <a:pPr algn="ctr">
                        <a:lnSpc>
                          <a:spcPct val="80000"/>
                        </a:lnSpc>
                        <a:spcAft>
                          <a:spcPts val="0"/>
                        </a:spcAft>
                      </a:pPr>
                      <a:r>
                        <a:rPr lang="ru-RU" sz="2200" b="1" u="sng" dirty="0"/>
                        <a:t>Орто</a:t>
                      </a:r>
                      <a:r>
                        <a:rPr lang="ru-RU" sz="2200" b="1" dirty="0"/>
                        <a:t>фосфорн</a:t>
                      </a:r>
                      <a:r>
                        <a:rPr lang="ru-RU" sz="2200" b="1" u="sng" dirty="0">
                          <a:solidFill>
                            <a:srgbClr val="FF0000"/>
                          </a:solidFill>
                          <a:effectLst>
                            <a:outerShdw blurRad="38100" dist="38100" dir="2700000" algn="tl">
                              <a:srgbClr val="000000">
                                <a:alpha val="43137"/>
                              </a:srgbClr>
                            </a:outerShdw>
                          </a:effectLst>
                        </a:rPr>
                        <a:t>ая</a:t>
                      </a:r>
                      <a:r>
                        <a:rPr lang="ru-RU" sz="2200" b="1" u="sng" dirty="0"/>
                        <a:t> </a:t>
                      </a:r>
                      <a:r>
                        <a:rPr lang="ru-RU" sz="2200" b="1" dirty="0"/>
                        <a:t>(фосфорн</a:t>
                      </a:r>
                      <a:r>
                        <a:rPr lang="ru-RU" sz="2200" b="1" u="sng" dirty="0">
                          <a:solidFill>
                            <a:srgbClr val="FF0000"/>
                          </a:solidFill>
                          <a:effectLst>
                            <a:outerShdw blurRad="38100" dist="38100" dir="2700000" algn="tl">
                              <a:srgbClr val="000000">
                                <a:alpha val="43137"/>
                              </a:srgbClr>
                            </a:outerShdw>
                          </a:effectLst>
                        </a:rPr>
                        <a:t>ая</a:t>
                      </a:r>
                      <a:r>
                        <a:rPr lang="ru-RU" sz="2200" b="1"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en-US" sz="2200" b="1" u="sng" baseline="-25000" dirty="0">
                          <a:solidFill>
                            <a:srgbClr val="009644"/>
                          </a:solidFill>
                          <a:effectLst>
                            <a:outerShdw blurRad="38100" dist="38100" dir="2700000" algn="tl">
                              <a:srgbClr val="000000">
                                <a:alpha val="43137"/>
                              </a:srgbClr>
                            </a:outerShdw>
                          </a:effectLst>
                        </a:rPr>
                        <a:t>2</a:t>
                      </a:r>
                      <a:r>
                        <a:rPr lang="en-US" sz="2200" b="1" dirty="0"/>
                        <a:t>PO</a:t>
                      </a:r>
                      <a:r>
                        <a:rPr lang="ru-RU" sz="2200" b="1" baseline="-25000" dirty="0"/>
                        <a:t>4</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u="sng" dirty="0" err="1">
                          <a:solidFill>
                            <a:srgbClr val="009644"/>
                          </a:solidFill>
                          <a:effectLst>
                            <a:outerShdw blurRad="38100" dist="38100" dir="2700000" algn="tl">
                              <a:srgbClr val="000000">
                                <a:alpha val="43137"/>
                              </a:srgbClr>
                            </a:outerShdw>
                          </a:effectLst>
                        </a:rPr>
                        <a:t>Ди</a:t>
                      </a:r>
                      <a:r>
                        <a:rPr lang="ru-RU" sz="2200" b="1" dirty="0" err="1">
                          <a:solidFill>
                            <a:srgbClr val="3366FF"/>
                          </a:solidFill>
                          <a:effectLst>
                            <a:outerShdw blurRad="38100" dist="38100" dir="2700000" algn="tl">
                              <a:srgbClr val="000000">
                                <a:alpha val="43137"/>
                              </a:srgbClr>
                            </a:outerShdw>
                          </a:effectLst>
                        </a:rPr>
                        <a:t>гидро</a:t>
                      </a:r>
                      <a:r>
                        <a:rPr lang="ru-RU" sz="2200" b="1" dirty="0" err="1"/>
                        <a:t>фосф</a:t>
                      </a:r>
                      <a:r>
                        <a:rPr lang="ru-RU" sz="2200" b="1" u="sng" dirty="0" err="1">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en-US" sz="2200" b="1" dirty="0"/>
                        <a:t>PO</a:t>
                      </a:r>
                      <a:r>
                        <a:rPr lang="ru-RU" sz="2200" b="1" baseline="-25000" dirty="0"/>
                        <a:t>4</a:t>
                      </a:r>
                      <a:r>
                        <a:rPr lang="ru-RU" sz="2200" b="1" baseline="30000" dirty="0"/>
                        <a:t>2–</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err="1">
                          <a:solidFill>
                            <a:srgbClr val="3366FF"/>
                          </a:solidFill>
                          <a:effectLst>
                            <a:outerShdw blurRad="38100" dist="38100" dir="2700000" algn="tl">
                              <a:srgbClr val="000000">
                                <a:alpha val="43137"/>
                              </a:srgbClr>
                            </a:outerShdw>
                          </a:effectLst>
                        </a:rPr>
                        <a:t>Гидро</a:t>
                      </a:r>
                      <a:r>
                        <a:rPr lang="ru-RU" sz="2200" b="1" dirty="0" err="1"/>
                        <a:t>фосф</a:t>
                      </a:r>
                      <a:r>
                        <a:rPr lang="ru-RU" sz="2200" b="1" u="sng" dirty="0" err="1">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en-US" sz="2200" b="1" dirty="0"/>
                        <a:t>PO</a:t>
                      </a:r>
                      <a:r>
                        <a:rPr lang="ru-RU" sz="2200" b="1" baseline="-25000" dirty="0"/>
                        <a:t>4</a:t>
                      </a:r>
                      <a:r>
                        <a:rPr lang="en-US" sz="2200" b="1" baseline="30000" dirty="0"/>
                        <a:t>3</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u="sng" dirty="0" err="1"/>
                        <a:t>Орто</a:t>
                      </a:r>
                      <a:r>
                        <a:rPr lang="ru-RU" sz="2200" b="1" dirty="0" err="1"/>
                        <a:t>фосф</a:t>
                      </a:r>
                      <a:r>
                        <a:rPr lang="ru-RU" sz="2200" b="1" u="sng" dirty="0" err="1">
                          <a:solidFill>
                            <a:srgbClr val="FF0000"/>
                          </a:solidFill>
                          <a:effectLst>
                            <a:outerShdw blurRad="38100" dist="38100" dir="2700000" algn="tl">
                              <a:srgbClr val="000000">
                                <a:alpha val="43137"/>
                              </a:srgbClr>
                            </a:outerShdw>
                          </a:effectLst>
                        </a:rPr>
                        <a:t>ат</a:t>
                      </a:r>
                      <a:r>
                        <a:rPr lang="ru-RU" sz="2200" b="1" dirty="0"/>
                        <a:t> (фосф</a:t>
                      </a:r>
                      <a:r>
                        <a:rPr lang="ru-RU" sz="2200" b="1" u="sng" dirty="0">
                          <a:solidFill>
                            <a:srgbClr val="FF0000"/>
                          </a:solidFill>
                          <a:effectLst>
                            <a:outerShdw blurRad="38100" dist="38100" dir="2700000" algn="tl">
                              <a:srgbClr val="000000">
                                <a:alpha val="43137"/>
                              </a:srgbClr>
                            </a:outerShdw>
                          </a:effectLst>
                        </a:rPr>
                        <a:t>ат</a:t>
                      </a:r>
                      <a:r>
                        <a:rPr lang="ru-RU" sz="2200" b="1" dirty="0"/>
                        <a:t>)</a:t>
                      </a:r>
                      <a:endParaRPr lang="ru-RU" sz="2200" b="1" dirty="0">
                        <a:latin typeface="Arial" pitchFamily="34" charset="0"/>
                        <a:ea typeface="Times New Roman"/>
                        <a:cs typeface="Arial" pitchFamily="34" charset="0"/>
                      </a:endParaRPr>
                    </a:p>
                  </a:txBody>
                  <a:tcPr marL="49387" marR="49387" marT="0" marB="0"/>
                </a:tc>
              </a:tr>
              <a:tr h="176696">
                <a:tc rowSpan="2">
                  <a:txBody>
                    <a:bodyPr/>
                    <a:lstStyle/>
                    <a:p>
                      <a:pPr algn="ctr">
                        <a:lnSpc>
                          <a:spcPct val="80000"/>
                        </a:lnSpc>
                        <a:spcAft>
                          <a:spcPts val="0"/>
                        </a:spcAft>
                      </a:pPr>
                      <a:r>
                        <a:rPr lang="ru-RU" sz="2200" b="1" dirty="0"/>
                        <a:t>Н</a:t>
                      </a:r>
                      <a:r>
                        <a:rPr lang="ru-RU" sz="2200" b="1" baseline="-25000" dirty="0"/>
                        <a:t>2</a:t>
                      </a:r>
                      <a:r>
                        <a:rPr lang="ru-RU" sz="2200" b="1" dirty="0"/>
                        <a:t>С</a:t>
                      </a:r>
                      <a:r>
                        <a:rPr lang="en-US" sz="2200" b="1" dirty="0"/>
                        <a:t>O</a:t>
                      </a:r>
                      <a:r>
                        <a:rPr lang="ru-RU" sz="2200" b="1" baseline="-25000" dirty="0"/>
                        <a:t>3</a:t>
                      </a:r>
                      <a:endParaRPr lang="ru-RU" sz="2200" b="1" dirty="0">
                        <a:latin typeface="Arial" pitchFamily="34" charset="0"/>
                        <a:ea typeface="Times New Roman"/>
                        <a:cs typeface="Arial" pitchFamily="34" charset="0"/>
                      </a:endParaRPr>
                    </a:p>
                  </a:txBody>
                  <a:tcPr marL="49387" marR="49387" marT="0" marB="0"/>
                </a:tc>
                <a:tc rowSpan="2">
                  <a:txBody>
                    <a:bodyPr/>
                    <a:lstStyle/>
                    <a:p>
                      <a:pPr algn="ctr">
                        <a:lnSpc>
                          <a:spcPct val="80000"/>
                        </a:lnSpc>
                        <a:spcAft>
                          <a:spcPts val="0"/>
                        </a:spcAft>
                      </a:pPr>
                      <a:r>
                        <a:rPr lang="ru-RU" sz="2200" b="1" dirty="0"/>
                        <a:t>Угольн</a:t>
                      </a:r>
                      <a:r>
                        <a:rPr lang="ru-RU" sz="2200" b="1" u="sng" dirty="0">
                          <a:solidFill>
                            <a:srgbClr val="FF0000"/>
                          </a:solidFill>
                          <a:effectLst>
                            <a:outerShdw blurRad="38100" dist="38100" dir="2700000" algn="tl">
                              <a:srgbClr val="000000">
                                <a:alpha val="43137"/>
                              </a:srgbClr>
                            </a:outerShdw>
                          </a:effectLst>
                        </a:rPr>
                        <a:t>ая</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ru-RU" sz="2200" b="1" dirty="0"/>
                        <a:t>С</a:t>
                      </a:r>
                      <a:r>
                        <a:rPr lang="en-US" sz="2200" b="1" dirty="0"/>
                        <a:t>O</a:t>
                      </a:r>
                      <a:r>
                        <a:rPr lang="ru-RU" sz="2200" b="1" baseline="-25000" dirty="0"/>
                        <a:t>3</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Гидро</a:t>
                      </a:r>
                      <a:r>
                        <a:rPr lang="ru-RU" sz="2200" b="1" dirty="0"/>
                        <a:t>карбон</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ru-RU" sz="2200" b="1" dirty="0"/>
                        <a:t>С</a:t>
                      </a:r>
                      <a:r>
                        <a:rPr lang="en-US" sz="2200" b="1" dirty="0"/>
                        <a:t>O</a:t>
                      </a:r>
                      <a:r>
                        <a:rPr lang="ru-RU" sz="2200" b="1" baseline="-25000" dirty="0"/>
                        <a:t>3</a:t>
                      </a:r>
                      <a:r>
                        <a:rPr lang="ru-RU" sz="2200" b="1" baseline="30000" dirty="0"/>
                        <a:t>2–</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Карбон</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a:txBody>
                    <a:bodyPr/>
                    <a:lstStyle/>
                    <a:p>
                      <a:pPr algn="ctr">
                        <a:lnSpc>
                          <a:spcPct val="80000"/>
                        </a:lnSpc>
                        <a:spcAft>
                          <a:spcPts val="0"/>
                        </a:spcAft>
                      </a:pPr>
                      <a:r>
                        <a:rPr lang="ru-RU" sz="2200" b="1" dirty="0"/>
                        <a:t>Н</a:t>
                      </a:r>
                      <a:r>
                        <a:rPr lang="ru-RU" sz="2200" b="1" baseline="-25000" dirty="0"/>
                        <a:t>2</a:t>
                      </a:r>
                      <a:r>
                        <a:rPr lang="en-US" sz="2200" b="1" dirty="0" err="1"/>
                        <a:t>SiO</a:t>
                      </a:r>
                      <a:r>
                        <a:rPr lang="ru-RU" sz="2200" b="1" baseline="-25000" dirty="0"/>
                        <a:t>3</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Кремниев</a:t>
                      </a:r>
                      <a:r>
                        <a:rPr lang="ru-RU" sz="2200" b="1" u="sng" dirty="0">
                          <a:solidFill>
                            <a:srgbClr val="FF0000"/>
                          </a:solidFill>
                          <a:effectLst>
                            <a:outerShdw blurRad="38100" dist="38100" dir="2700000" algn="tl">
                              <a:srgbClr val="000000">
                                <a:alpha val="43137"/>
                              </a:srgbClr>
                            </a:outerShdw>
                          </a:effectLst>
                        </a:rPr>
                        <a:t>ая</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a:t>SiO</a:t>
                      </a:r>
                      <a:r>
                        <a:rPr lang="ru-RU" sz="2200" b="1" baseline="-25000"/>
                        <a:t>3</a:t>
                      </a:r>
                      <a:r>
                        <a:rPr lang="ru-RU" sz="2200" b="1" baseline="30000"/>
                        <a:t>2–</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Силик</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bl>
          </a:graphicData>
        </a:graphic>
      </p:graphicFrame>
    </p:spTree>
  </p:cSld>
  <p:clrMapOvr>
    <a:masterClrMapping/>
  </p:clrMapOvr>
  <p:transition>
    <p:wheel spokes="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5" name="Прямоугольник 14"/>
          <p:cNvSpPr/>
          <p:nvPr/>
        </p:nvSpPr>
        <p:spPr>
          <a:xfrm>
            <a:off x="142844" y="72511"/>
            <a:ext cx="8858312" cy="6554102"/>
          </a:xfrm>
          <a:prstGeom prst="rect">
            <a:avLst/>
          </a:prstGeom>
        </p:spPr>
        <p:txBody>
          <a:bodyPr wrap="square">
            <a:spAutoFit/>
          </a:bodyPr>
          <a:lstStyle/>
          <a:p>
            <a:pPr marL="357188" indent="-357188" algn="just">
              <a:lnSpc>
                <a:spcPct val="85000"/>
              </a:lnSpc>
            </a:pPr>
            <a:r>
              <a:rPr lang="ru-RU" sz="2600" b="1" dirty="0" smtClean="0">
                <a:latin typeface="Arial" pitchFamily="34" charset="0"/>
                <a:cs typeface="Arial" pitchFamily="34" charset="0"/>
              </a:rPr>
              <a:t>3. Сумма коэффициентов в уравнении реакции получения сульфата кальция из оксида кальция и соответствующей кислоты равна</a:t>
            </a:r>
          </a:p>
          <a:p>
            <a:pPr marL="357188" algn="just">
              <a:lnSpc>
                <a:spcPct val="85000"/>
              </a:lnSpc>
            </a:pPr>
            <a:r>
              <a:rPr lang="ru-RU" sz="2600" b="1" dirty="0" smtClean="0">
                <a:latin typeface="Arial" pitchFamily="34" charset="0"/>
                <a:cs typeface="Arial" pitchFamily="34" charset="0"/>
              </a:rPr>
              <a:t>1) 3                   </a:t>
            </a:r>
            <a:r>
              <a:rPr lang="ru-RU" sz="2600" b="1" u="sng" dirty="0" smtClean="0">
                <a:solidFill>
                  <a:srgbClr val="FF0000"/>
                </a:solidFill>
                <a:latin typeface="Arial" pitchFamily="34" charset="0"/>
                <a:cs typeface="Arial" pitchFamily="34" charset="0"/>
              </a:rPr>
              <a:t>2) 4 </a:t>
            </a:r>
            <a:r>
              <a:rPr lang="ru-RU" sz="2600" b="1" dirty="0" smtClean="0">
                <a:latin typeface="Arial" pitchFamily="34" charset="0"/>
                <a:cs typeface="Arial" pitchFamily="34" charset="0"/>
              </a:rPr>
              <a:t>                  3) 5                   4) 6</a:t>
            </a:r>
          </a:p>
          <a:p>
            <a:pPr marL="357188" algn="ctr">
              <a:lnSpc>
                <a:spcPct val="85000"/>
              </a:lnSpc>
            </a:pPr>
            <a:r>
              <a:rPr lang="en-US" sz="2600" b="1" dirty="0" err="1" smtClean="0">
                <a:solidFill>
                  <a:srgbClr val="7030A0"/>
                </a:solidFill>
                <a:latin typeface="Arial" pitchFamily="34" charset="0"/>
                <a:cs typeface="Arial" pitchFamily="34" charset="0"/>
              </a:rPr>
              <a:t>CaO</a:t>
            </a:r>
            <a:r>
              <a:rPr lang="en-US" sz="2600" b="1" baseline="-25000" dirty="0" smtClean="0">
                <a:solidFill>
                  <a:srgbClr val="7030A0"/>
                </a:solidFill>
                <a:latin typeface="Arial" pitchFamily="34" charset="0"/>
                <a:cs typeface="Arial" pitchFamily="34" charset="0"/>
              </a:rPr>
              <a:t> </a:t>
            </a:r>
            <a:r>
              <a:rPr lang="ru-RU" sz="2600" b="1" dirty="0" smtClean="0">
                <a:solidFill>
                  <a:srgbClr val="7030A0"/>
                </a:solidFill>
                <a:latin typeface="Arial" pitchFamily="34" charset="0"/>
                <a:cs typeface="Arial" pitchFamily="34" charset="0"/>
              </a:rPr>
              <a:t>+ </a:t>
            </a:r>
            <a:r>
              <a:rPr lang="en-US" sz="2600" b="1" dirty="0" smtClean="0">
                <a:solidFill>
                  <a:srgbClr val="7030A0"/>
                </a:solidFill>
                <a:latin typeface="Arial" pitchFamily="34" charset="0"/>
                <a:cs typeface="Arial" pitchFamily="34" charset="0"/>
              </a:rPr>
              <a:t>H</a:t>
            </a:r>
            <a:r>
              <a:rPr lang="ru-RU" sz="2600" b="1" baseline="-25000" dirty="0" smtClean="0">
                <a:solidFill>
                  <a:srgbClr val="7030A0"/>
                </a:solidFill>
                <a:latin typeface="Arial" pitchFamily="34" charset="0"/>
                <a:cs typeface="Arial" pitchFamily="34" charset="0"/>
              </a:rPr>
              <a:t>2</a:t>
            </a:r>
            <a:r>
              <a:rPr lang="en-US" sz="2600" b="1" dirty="0" smtClean="0">
                <a:solidFill>
                  <a:srgbClr val="7030A0"/>
                </a:solidFill>
                <a:latin typeface="Arial" pitchFamily="34" charset="0"/>
                <a:cs typeface="Arial" pitchFamily="34" charset="0"/>
              </a:rPr>
              <a:t>SO</a:t>
            </a:r>
            <a:r>
              <a:rPr lang="ru-RU" sz="2600" b="1" baseline="-25000" dirty="0" smtClean="0">
                <a:solidFill>
                  <a:srgbClr val="7030A0"/>
                </a:solidFill>
                <a:latin typeface="Arial" pitchFamily="34" charset="0"/>
                <a:cs typeface="Arial" pitchFamily="34" charset="0"/>
              </a:rPr>
              <a:t>4</a:t>
            </a:r>
            <a:r>
              <a:rPr lang="ru-RU" sz="2600" b="1" dirty="0" smtClean="0">
                <a:solidFill>
                  <a:srgbClr val="7030A0"/>
                </a:solidFill>
                <a:latin typeface="Arial" pitchFamily="34" charset="0"/>
                <a:cs typeface="Arial" pitchFamily="34" charset="0"/>
              </a:rPr>
              <a:t> = С</a:t>
            </a:r>
            <a:r>
              <a:rPr lang="en-US" sz="2600" b="1" dirty="0" err="1" smtClean="0">
                <a:solidFill>
                  <a:srgbClr val="7030A0"/>
                </a:solidFill>
                <a:latin typeface="Arial" pitchFamily="34" charset="0"/>
                <a:cs typeface="Arial" pitchFamily="34" charset="0"/>
              </a:rPr>
              <a:t>aSO</a:t>
            </a:r>
            <a:r>
              <a:rPr lang="ru-RU" sz="2600" b="1" baseline="-25000" dirty="0" smtClean="0">
                <a:solidFill>
                  <a:srgbClr val="7030A0"/>
                </a:solidFill>
                <a:latin typeface="Arial" pitchFamily="34" charset="0"/>
                <a:cs typeface="Arial" pitchFamily="34" charset="0"/>
              </a:rPr>
              <a:t>4</a:t>
            </a:r>
            <a:r>
              <a:rPr lang="ru-RU" sz="2600" b="1" dirty="0" smtClean="0">
                <a:solidFill>
                  <a:srgbClr val="7030A0"/>
                </a:solidFill>
                <a:latin typeface="Arial" pitchFamily="34" charset="0"/>
                <a:cs typeface="Arial" pitchFamily="34" charset="0"/>
              </a:rPr>
              <a:t> + </a:t>
            </a:r>
            <a:r>
              <a:rPr lang="en-US" sz="2600" b="1" dirty="0" smtClean="0">
                <a:solidFill>
                  <a:srgbClr val="7030A0"/>
                </a:solidFill>
                <a:latin typeface="Arial" pitchFamily="34" charset="0"/>
                <a:cs typeface="Arial" pitchFamily="34" charset="0"/>
              </a:rPr>
              <a:t>H</a:t>
            </a:r>
            <a:r>
              <a:rPr lang="ru-RU" sz="2600" b="1" baseline="-25000" dirty="0" smtClean="0">
                <a:solidFill>
                  <a:srgbClr val="7030A0"/>
                </a:solidFill>
                <a:latin typeface="Arial" pitchFamily="34" charset="0"/>
                <a:cs typeface="Arial" pitchFamily="34" charset="0"/>
              </a:rPr>
              <a:t>2</a:t>
            </a:r>
            <a:r>
              <a:rPr lang="en-US" sz="2600" b="1" dirty="0" smtClean="0">
                <a:solidFill>
                  <a:srgbClr val="7030A0"/>
                </a:solidFill>
                <a:latin typeface="Arial" pitchFamily="34" charset="0"/>
                <a:cs typeface="Arial" pitchFamily="34" charset="0"/>
              </a:rPr>
              <a:t>O</a:t>
            </a:r>
            <a:endParaRPr lang="ru-RU" sz="2600" b="1" dirty="0" smtClean="0">
              <a:solidFill>
                <a:srgbClr val="7030A0"/>
              </a:solidFill>
              <a:latin typeface="Arial" pitchFamily="34" charset="0"/>
              <a:cs typeface="Arial" pitchFamily="34" charset="0"/>
            </a:endParaRPr>
          </a:p>
          <a:p>
            <a:pPr marL="357188" algn="ctr">
              <a:lnSpc>
                <a:spcPct val="85000"/>
              </a:lnSpc>
            </a:pPr>
            <a:r>
              <a:rPr lang="ru-RU" sz="2600" b="1" dirty="0" smtClean="0">
                <a:solidFill>
                  <a:srgbClr val="7030A0"/>
                </a:solidFill>
                <a:latin typeface="Arial" pitchFamily="34" charset="0"/>
                <a:cs typeface="Arial" pitchFamily="34" charset="0"/>
              </a:rPr>
              <a:t>1 + 1 + 1 + 1 = 4</a:t>
            </a:r>
          </a:p>
          <a:p>
            <a:pPr marL="357188" algn="just">
              <a:lnSpc>
                <a:spcPct val="85000"/>
              </a:lnSpc>
            </a:pPr>
            <a:r>
              <a:rPr lang="ru-RU" sz="2600" b="1" dirty="0" smtClean="0">
                <a:solidFill>
                  <a:srgbClr val="7030A0"/>
                </a:solidFill>
                <a:latin typeface="Arial" pitchFamily="34" charset="0"/>
                <a:cs typeface="Arial" pitchFamily="34" charset="0"/>
              </a:rPr>
              <a:t>Запомните: </a:t>
            </a:r>
          </a:p>
          <a:p>
            <a:pPr marL="357188" algn="ctr">
              <a:lnSpc>
                <a:spcPct val="85000"/>
              </a:lnSpc>
            </a:pPr>
            <a:r>
              <a:rPr lang="ru-RU" sz="2600" b="1" dirty="0" err="1" smtClean="0">
                <a:solidFill>
                  <a:srgbClr val="A50021"/>
                </a:solidFill>
                <a:effectLst>
                  <a:outerShdw blurRad="38100" dist="38100" dir="2700000" algn="tl">
                    <a:srgbClr val="000000">
                      <a:alpha val="43137"/>
                    </a:srgbClr>
                  </a:outerShdw>
                </a:effectLst>
                <a:latin typeface="Arial" pitchFamily="34" charset="0"/>
                <a:cs typeface="Arial" pitchFamily="34" charset="0"/>
              </a:rPr>
              <a:t>осн</a:t>
            </a:r>
            <a:r>
              <a:rPr lang="en-US" sz="2600" b="1" dirty="0" smtClean="0">
                <a:solidFill>
                  <a:srgbClr val="A50021"/>
                </a:solidFill>
                <a:effectLst>
                  <a:outerShdw blurRad="38100" dist="38100" dir="2700000" algn="tl">
                    <a:srgbClr val="000000">
                      <a:alpha val="43137"/>
                    </a:srgbClr>
                  </a:outerShdw>
                </a:effectLst>
                <a:latin typeface="Arial" pitchFamily="34" charset="0"/>
                <a:cs typeface="Arial" pitchFamily="34" charset="0"/>
              </a:rPr>
              <a:t>ó</a:t>
            </a:r>
            <a:r>
              <a:rPr lang="ru-RU" sz="2600" b="1" dirty="0" err="1" smtClean="0">
                <a:solidFill>
                  <a:srgbClr val="A50021"/>
                </a:solidFill>
                <a:effectLst>
                  <a:outerShdw blurRad="38100" dist="38100" dir="2700000" algn="tl">
                    <a:srgbClr val="000000">
                      <a:alpha val="43137"/>
                    </a:srgbClr>
                  </a:outerShdw>
                </a:effectLst>
                <a:latin typeface="Arial" pitchFamily="34" charset="0"/>
                <a:cs typeface="Arial" pitchFamily="34" charset="0"/>
              </a:rPr>
              <a:t>вный</a:t>
            </a:r>
            <a:r>
              <a:rPr lang="ru-RU" sz="2600" b="1" dirty="0" smtClean="0">
                <a:solidFill>
                  <a:srgbClr val="A50021"/>
                </a:solidFill>
                <a:effectLst>
                  <a:outerShdw blurRad="38100" dist="38100" dir="2700000" algn="tl">
                    <a:srgbClr val="000000">
                      <a:alpha val="43137"/>
                    </a:srgbClr>
                  </a:outerShdw>
                </a:effectLst>
                <a:latin typeface="Arial" pitchFamily="34" charset="0"/>
                <a:cs typeface="Arial" pitchFamily="34" charset="0"/>
              </a:rPr>
              <a:t> оксид + кислота → соль + вода </a:t>
            </a:r>
          </a:p>
          <a:p>
            <a:pPr marL="357188" algn="just">
              <a:lnSpc>
                <a:spcPct val="85000"/>
              </a:lnSpc>
            </a:pPr>
            <a:r>
              <a:rPr lang="ru-RU" sz="2600" b="1" dirty="0" err="1" smtClean="0">
                <a:solidFill>
                  <a:srgbClr val="7030A0"/>
                </a:solidFill>
                <a:latin typeface="Arial" pitchFamily="34" charset="0"/>
                <a:cs typeface="Arial" pitchFamily="34" charset="0"/>
              </a:rPr>
              <a:t>Осн</a:t>
            </a:r>
            <a:r>
              <a:rPr lang="en-US" sz="2600" b="1" dirty="0" smtClean="0">
                <a:solidFill>
                  <a:srgbClr val="7030A0"/>
                </a:solidFill>
                <a:latin typeface="Arial" pitchFamily="34" charset="0"/>
                <a:cs typeface="Arial" pitchFamily="34" charset="0"/>
              </a:rPr>
              <a:t>ó</a:t>
            </a:r>
            <a:r>
              <a:rPr lang="ru-RU" sz="2600" b="1" dirty="0" err="1" smtClean="0">
                <a:solidFill>
                  <a:srgbClr val="7030A0"/>
                </a:solidFill>
                <a:latin typeface="Arial" pitchFamily="34" charset="0"/>
                <a:cs typeface="Arial" pitchFamily="34" charset="0"/>
              </a:rPr>
              <a:t>вный</a:t>
            </a:r>
            <a:r>
              <a:rPr lang="ru-RU" sz="2600" b="1" dirty="0" smtClean="0">
                <a:solidFill>
                  <a:srgbClr val="7030A0"/>
                </a:solidFill>
                <a:latin typeface="Arial" pitchFamily="34" charset="0"/>
                <a:cs typeface="Arial" pitchFamily="34" charset="0"/>
              </a:rPr>
              <a:t> оксид состоит из металла и кислорода.</a:t>
            </a:r>
            <a:r>
              <a:rPr lang="ru-RU" sz="2600" b="1" dirty="0" smtClean="0">
                <a:latin typeface="Arial" pitchFamily="34" charset="0"/>
                <a:cs typeface="Arial" pitchFamily="34" charset="0"/>
              </a:rPr>
              <a:t> </a:t>
            </a:r>
            <a:endParaRPr lang="ru-RU" sz="2600" b="1" dirty="0" smtClean="0">
              <a:solidFill>
                <a:srgbClr val="7030A0"/>
              </a:solidFill>
              <a:effectLst>
                <a:outerShdw blurRad="38100" dist="38100" dir="2700000" algn="tl">
                  <a:srgbClr val="000000">
                    <a:alpha val="43137"/>
                  </a:srgbClr>
                </a:outerShdw>
              </a:effectLst>
              <a:latin typeface="Arial" pitchFamily="34" charset="0"/>
              <a:cs typeface="Arial" pitchFamily="34" charset="0"/>
            </a:endParaRPr>
          </a:p>
          <a:p>
            <a:pPr marL="357188" lvl="0" indent="-357188" algn="just" fontAlgn="base">
              <a:lnSpc>
                <a:spcPct val="85000"/>
              </a:lnSpc>
              <a:spcBef>
                <a:spcPct val="0"/>
              </a:spcBef>
              <a:spcAft>
                <a:spcPct val="0"/>
              </a:spcAft>
            </a:pPr>
            <a:r>
              <a:rPr lang="ru-RU" sz="2600" b="1" dirty="0" smtClean="0">
                <a:latin typeface="Arial" pitchFamily="34" charset="0"/>
                <a:ea typeface="Times New Roman" pitchFamily="18" charset="0"/>
                <a:cs typeface="Arial" pitchFamily="34" charset="0"/>
              </a:rPr>
              <a:t>4. В уравнении реакции между гидроксидом натрия и оксидом углерода (</a:t>
            </a:r>
            <a:r>
              <a:rPr lang="en-US" sz="2600" b="1" dirty="0" smtClean="0">
                <a:latin typeface="Arial" pitchFamily="34" charset="0"/>
                <a:ea typeface="Times New Roman" pitchFamily="18" charset="0"/>
                <a:cs typeface="Arial" pitchFamily="34" charset="0"/>
              </a:rPr>
              <a:t>IV</a:t>
            </a:r>
            <a:r>
              <a:rPr lang="ru-RU" sz="2600" b="1" dirty="0" smtClean="0">
                <a:latin typeface="Arial" pitchFamily="34" charset="0"/>
                <a:ea typeface="Times New Roman" pitchFamily="18" charset="0"/>
                <a:cs typeface="Arial" pitchFamily="34" charset="0"/>
              </a:rPr>
              <a:t>) коэффициент перед формулой образующейся соли равен</a:t>
            </a:r>
            <a:endParaRPr lang="ru-RU" sz="26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en-US" sz="2600" b="1" u="sng" dirty="0" smtClean="0">
                <a:solidFill>
                  <a:srgbClr val="FF0000"/>
                </a:solidFill>
                <a:latin typeface="Arial" pitchFamily="34" charset="0"/>
                <a:ea typeface="Times New Roman" pitchFamily="18" charset="0"/>
                <a:cs typeface="Arial" pitchFamily="34" charset="0"/>
              </a:rPr>
              <a:t>1) 1</a:t>
            </a:r>
            <a:r>
              <a:rPr lang="en-US" sz="2600" b="1" dirty="0" smtClean="0">
                <a:latin typeface="Arial" pitchFamily="34" charset="0"/>
                <a:ea typeface="Times New Roman" pitchFamily="18" charset="0"/>
                <a:cs typeface="Arial" pitchFamily="34" charset="0"/>
              </a:rPr>
              <a:t>                2) 2                 3) 3                  4) 4</a:t>
            </a:r>
            <a:endParaRPr lang="ru-RU" sz="2600" b="1" dirty="0" smtClean="0">
              <a:latin typeface="Arial" pitchFamily="34" charset="0"/>
              <a:cs typeface="Arial" pitchFamily="34" charset="0"/>
            </a:endParaRPr>
          </a:p>
          <a:p>
            <a:pPr lvl="0" indent="450850" algn="ctr" eaLnBrk="0" fontAlgn="base" hangingPunct="0">
              <a:lnSpc>
                <a:spcPct val="85000"/>
              </a:lnSpc>
              <a:spcBef>
                <a:spcPct val="0"/>
              </a:spcBef>
              <a:spcAft>
                <a:spcPct val="0"/>
              </a:spcAft>
            </a:pPr>
            <a:r>
              <a:rPr lang="en-US" sz="2600" b="1" dirty="0" smtClean="0">
                <a:solidFill>
                  <a:srgbClr val="7030A0"/>
                </a:solidFill>
                <a:latin typeface="Arial" pitchFamily="34" charset="0"/>
                <a:ea typeface="Times New Roman" pitchFamily="18" charset="0"/>
                <a:cs typeface="Arial" pitchFamily="34" charset="0"/>
              </a:rPr>
              <a:t>2NaOH + CO</a:t>
            </a:r>
            <a:r>
              <a:rPr lang="en-US" sz="2600" b="1" baseline="-30000" dirty="0" smtClean="0">
                <a:solidFill>
                  <a:srgbClr val="7030A0"/>
                </a:solidFill>
                <a:latin typeface="Arial" pitchFamily="34" charset="0"/>
                <a:ea typeface="Times New Roman" pitchFamily="18" charset="0"/>
                <a:cs typeface="Arial" pitchFamily="34" charset="0"/>
              </a:rPr>
              <a:t>2</a:t>
            </a:r>
            <a:r>
              <a:rPr lang="en-US" sz="2600" b="1" dirty="0" smtClean="0">
                <a:solidFill>
                  <a:srgbClr val="7030A0"/>
                </a:solidFill>
                <a:latin typeface="Arial" pitchFamily="34" charset="0"/>
                <a:ea typeface="Times New Roman" pitchFamily="18" charset="0"/>
                <a:cs typeface="Arial" pitchFamily="34" charset="0"/>
              </a:rPr>
              <a:t> = Na</a:t>
            </a:r>
            <a:r>
              <a:rPr lang="en-US" sz="2600" b="1" baseline="-30000" dirty="0" smtClean="0">
                <a:solidFill>
                  <a:srgbClr val="7030A0"/>
                </a:solidFill>
                <a:latin typeface="Arial" pitchFamily="34" charset="0"/>
                <a:ea typeface="Times New Roman" pitchFamily="18" charset="0"/>
                <a:cs typeface="Arial" pitchFamily="34" charset="0"/>
              </a:rPr>
              <a:t>2</a:t>
            </a:r>
            <a:r>
              <a:rPr lang="en-US" sz="2600" b="1" dirty="0" smtClean="0">
                <a:solidFill>
                  <a:srgbClr val="7030A0"/>
                </a:solidFill>
                <a:latin typeface="Arial" pitchFamily="34" charset="0"/>
                <a:ea typeface="Times New Roman" pitchFamily="18" charset="0"/>
                <a:cs typeface="Arial" pitchFamily="34" charset="0"/>
              </a:rPr>
              <a:t>CO</a:t>
            </a:r>
            <a:r>
              <a:rPr lang="en-US" sz="2600" b="1" baseline="-30000" dirty="0" smtClean="0">
                <a:solidFill>
                  <a:srgbClr val="7030A0"/>
                </a:solidFill>
                <a:latin typeface="Arial" pitchFamily="34" charset="0"/>
                <a:ea typeface="Times New Roman" pitchFamily="18" charset="0"/>
                <a:cs typeface="Arial" pitchFamily="34" charset="0"/>
              </a:rPr>
              <a:t>3</a:t>
            </a:r>
            <a:r>
              <a:rPr lang="en-US" sz="2600" b="1" dirty="0" smtClean="0">
                <a:solidFill>
                  <a:srgbClr val="7030A0"/>
                </a:solidFill>
                <a:latin typeface="Arial" pitchFamily="34" charset="0"/>
                <a:ea typeface="Times New Roman" pitchFamily="18" charset="0"/>
                <a:cs typeface="Arial" pitchFamily="34" charset="0"/>
              </a:rPr>
              <a:t> + H</a:t>
            </a:r>
            <a:r>
              <a:rPr lang="en-US" sz="2600" b="1" baseline="-30000" dirty="0" smtClean="0">
                <a:solidFill>
                  <a:srgbClr val="7030A0"/>
                </a:solidFill>
                <a:latin typeface="Arial" pitchFamily="34" charset="0"/>
                <a:ea typeface="Times New Roman" pitchFamily="18" charset="0"/>
                <a:cs typeface="Arial" pitchFamily="34" charset="0"/>
              </a:rPr>
              <a:t>2</a:t>
            </a:r>
            <a:r>
              <a:rPr lang="en-US" sz="2600" b="1" dirty="0" smtClean="0">
                <a:solidFill>
                  <a:srgbClr val="7030A0"/>
                </a:solidFill>
                <a:latin typeface="Arial" pitchFamily="34" charset="0"/>
                <a:ea typeface="Times New Roman" pitchFamily="18" charset="0"/>
                <a:cs typeface="Arial" pitchFamily="34" charset="0"/>
              </a:rPr>
              <a:t>O</a:t>
            </a:r>
            <a:endParaRPr lang="ru-RU" sz="2600" b="1" dirty="0" smtClean="0">
              <a:solidFill>
                <a:srgbClr val="7030A0"/>
              </a:solidFill>
              <a:latin typeface="Arial" pitchFamily="34" charset="0"/>
              <a:cs typeface="Arial" pitchFamily="34" charset="0"/>
            </a:endParaRPr>
          </a:p>
          <a:p>
            <a:pPr lvl="0" indent="450850" algn="ctr" eaLnBrk="0" fontAlgn="base" hangingPunct="0">
              <a:lnSpc>
                <a:spcPct val="85000"/>
              </a:lnSpc>
              <a:spcBef>
                <a:spcPct val="0"/>
              </a:spcBef>
              <a:spcAft>
                <a:spcPct val="0"/>
              </a:spcAft>
            </a:pPr>
            <a:r>
              <a:rPr lang="ru-RU" sz="2600" b="1" dirty="0" smtClean="0">
                <a:solidFill>
                  <a:srgbClr val="7030A0"/>
                </a:solidFill>
                <a:latin typeface="Arial" pitchFamily="34" charset="0"/>
                <a:ea typeface="Times New Roman" pitchFamily="18" charset="0"/>
                <a:cs typeface="Arial" pitchFamily="34" charset="0"/>
              </a:rPr>
              <a:t>или</a:t>
            </a:r>
            <a:endParaRPr lang="ru-RU" sz="2600" b="1" dirty="0" smtClean="0">
              <a:solidFill>
                <a:srgbClr val="7030A0"/>
              </a:solidFill>
              <a:latin typeface="Arial" pitchFamily="34" charset="0"/>
              <a:cs typeface="Arial" pitchFamily="34" charset="0"/>
            </a:endParaRPr>
          </a:p>
          <a:p>
            <a:pPr lvl="0" indent="450850" algn="ctr" eaLnBrk="0" fontAlgn="base" hangingPunct="0">
              <a:lnSpc>
                <a:spcPct val="85000"/>
              </a:lnSpc>
              <a:spcBef>
                <a:spcPct val="0"/>
              </a:spcBef>
              <a:spcAft>
                <a:spcPct val="0"/>
              </a:spcAft>
            </a:pPr>
            <a:r>
              <a:rPr lang="en-US" sz="2600" b="1" dirty="0" err="1" smtClean="0">
                <a:solidFill>
                  <a:srgbClr val="7030A0"/>
                </a:solidFill>
                <a:latin typeface="Arial" pitchFamily="34" charset="0"/>
                <a:ea typeface="Times New Roman" pitchFamily="18" charset="0"/>
                <a:cs typeface="Arial" pitchFamily="34" charset="0"/>
              </a:rPr>
              <a:t>NaOH</a:t>
            </a:r>
            <a:r>
              <a:rPr lang="en-US" sz="2600" b="1" dirty="0" smtClean="0">
                <a:solidFill>
                  <a:srgbClr val="7030A0"/>
                </a:solidFill>
                <a:latin typeface="Arial" pitchFamily="34" charset="0"/>
                <a:ea typeface="Times New Roman" pitchFamily="18" charset="0"/>
                <a:cs typeface="Arial" pitchFamily="34" charset="0"/>
              </a:rPr>
              <a:t> + CO</a:t>
            </a:r>
            <a:r>
              <a:rPr lang="en-US" sz="2600" b="1" baseline="-30000" dirty="0" smtClean="0">
                <a:solidFill>
                  <a:srgbClr val="7030A0"/>
                </a:solidFill>
                <a:latin typeface="Arial" pitchFamily="34" charset="0"/>
                <a:ea typeface="Times New Roman" pitchFamily="18" charset="0"/>
                <a:cs typeface="Arial" pitchFamily="34" charset="0"/>
              </a:rPr>
              <a:t>2</a:t>
            </a:r>
            <a:r>
              <a:rPr lang="en-US" sz="2600" b="1" dirty="0" smtClean="0">
                <a:solidFill>
                  <a:srgbClr val="7030A0"/>
                </a:solidFill>
                <a:latin typeface="Arial" pitchFamily="34" charset="0"/>
                <a:ea typeface="Times New Roman" pitchFamily="18" charset="0"/>
                <a:cs typeface="Arial" pitchFamily="34" charset="0"/>
              </a:rPr>
              <a:t> = Na</a:t>
            </a:r>
            <a:r>
              <a:rPr lang="ru-RU" sz="2600" b="1" dirty="0" smtClean="0">
                <a:solidFill>
                  <a:srgbClr val="7030A0"/>
                </a:solidFill>
                <a:latin typeface="Arial" pitchFamily="34" charset="0"/>
                <a:ea typeface="Times New Roman" pitchFamily="18" charset="0"/>
                <a:cs typeface="Arial" pitchFamily="34" charset="0"/>
              </a:rPr>
              <a:t>Н</a:t>
            </a:r>
            <a:r>
              <a:rPr lang="en-US" sz="2600" b="1" dirty="0" smtClean="0">
                <a:solidFill>
                  <a:srgbClr val="7030A0"/>
                </a:solidFill>
                <a:latin typeface="Arial" pitchFamily="34" charset="0"/>
                <a:ea typeface="Times New Roman" pitchFamily="18" charset="0"/>
                <a:cs typeface="Arial" pitchFamily="34" charset="0"/>
              </a:rPr>
              <a:t>CO</a:t>
            </a:r>
            <a:r>
              <a:rPr lang="en-US" sz="2600" b="1" baseline="-30000" dirty="0" smtClean="0">
                <a:solidFill>
                  <a:srgbClr val="7030A0"/>
                </a:solidFill>
                <a:latin typeface="Arial" pitchFamily="34" charset="0"/>
                <a:ea typeface="Times New Roman" pitchFamily="18" charset="0"/>
                <a:cs typeface="Arial" pitchFamily="34" charset="0"/>
              </a:rPr>
              <a:t>3</a:t>
            </a:r>
            <a:r>
              <a:rPr lang="en-US" sz="2600" b="1" dirty="0" smtClean="0">
                <a:solidFill>
                  <a:srgbClr val="7030A0"/>
                </a:solidFill>
                <a:latin typeface="Arial" pitchFamily="34" charset="0"/>
                <a:ea typeface="Times New Roman" pitchFamily="18" charset="0"/>
                <a:cs typeface="Arial" pitchFamily="34" charset="0"/>
              </a:rPr>
              <a:t> + H</a:t>
            </a:r>
            <a:r>
              <a:rPr lang="en-US" sz="2600" b="1" baseline="-30000" dirty="0" smtClean="0">
                <a:solidFill>
                  <a:srgbClr val="7030A0"/>
                </a:solidFill>
                <a:latin typeface="Arial" pitchFamily="34" charset="0"/>
                <a:ea typeface="Times New Roman" pitchFamily="18" charset="0"/>
                <a:cs typeface="Arial" pitchFamily="34" charset="0"/>
              </a:rPr>
              <a:t>2</a:t>
            </a:r>
            <a:r>
              <a:rPr lang="en-US" sz="2600" b="1" dirty="0" smtClean="0">
                <a:solidFill>
                  <a:srgbClr val="7030A0"/>
                </a:solidFill>
                <a:latin typeface="Arial" pitchFamily="34" charset="0"/>
                <a:ea typeface="Times New Roman" pitchFamily="18" charset="0"/>
                <a:cs typeface="Arial" pitchFamily="34" charset="0"/>
              </a:rPr>
              <a:t>O</a:t>
            </a:r>
            <a:endParaRPr lang="ru-RU" sz="2600" b="1" dirty="0" smtClean="0">
              <a:solidFill>
                <a:srgbClr val="7030A0"/>
              </a:solidFill>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600" b="1" dirty="0" smtClean="0">
                <a:solidFill>
                  <a:srgbClr val="7030A0"/>
                </a:solidFill>
                <a:latin typeface="Arial" pitchFamily="34" charset="0"/>
                <a:ea typeface="Times New Roman" pitchFamily="18" charset="0"/>
                <a:cs typeface="Arial" pitchFamily="34" charset="0"/>
              </a:rPr>
              <a:t>Запомните: </a:t>
            </a:r>
            <a:endParaRPr lang="ru-RU" sz="2600" b="1" dirty="0" smtClean="0">
              <a:latin typeface="Arial" pitchFamily="34" charset="0"/>
              <a:cs typeface="Arial" pitchFamily="34" charset="0"/>
            </a:endParaRPr>
          </a:p>
          <a:p>
            <a:pPr lvl="0" indent="450850" algn="ctr" eaLnBrk="0" fontAlgn="base" hangingPunct="0">
              <a:lnSpc>
                <a:spcPct val="85000"/>
              </a:lnSpc>
              <a:spcBef>
                <a:spcPct val="0"/>
              </a:spcBef>
              <a:spcAft>
                <a:spcPct val="0"/>
              </a:spcAft>
            </a:pPr>
            <a:r>
              <a:rPr lang="ru-RU" sz="2600" b="1" dirty="0" smtClean="0">
                <a:solidFill>
                  <a:srgbClr val="A5002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основание + кислотный оксид → соль + вода</a:t>
            </a:r>
            <a:endParaRPr lang="ru-RU" sz="2600" b="1" dirty="0" smtClean="0">
              <a:solidFill>
                <a:srgbClr val="A50021"/>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142844" y="-24"/>
            <a:ext cx="8858312" cy="1034129"/>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400" b="1" u="sng" dirty="0" smtClean="0">
                <a:solidFill>
                  <a:srgbClr val="7030A0"/>
                </a:solidFill>
                <a:latin typeface="Arial" pitchFamily="34" charset="0"/>
                <a:ea typeface="Times New Roman" pitchFamily="18" charset="0"/>
                <a:cs typeface="Arial" pitchFamily="34" charset="0"/>
              </a:rPr>
              <a:t>Кислотный оксид</a:t>
            </a:r>
            <a:r>
              <a:rPr lang="ru-RU" sz="2400" b="1" dirty="0" smtClean="0">
                <a:solidFill>
                  <a:srgbClr val="7030A0"/>
                </a:solidFill>
                <a:latin typeface="Arial" pitchFamily="34" charset="0"/>
                <a:ea typeface="Times New Roman" pitchFamily="18" charset="0"/>
                <a:cs typeface="Arial" pitchFamily="34" charset="0"/>
              </a:rPr>
              <a:t> состоит из неметалла и кислорода. Кислотным оксидам соответствует кислота. Запишите и запомните:</a:t>
            </a:r>
            <a:endParaRPr lang="ru-RU" sz="2400" b="1" dirty="0" smtClean="0">
              <a:latin typeface="Arial" pitchFamily="34" charset="0"/>
              <a:cs typeface="Arial" pitchFamily="34" charset="0"/>
            </a:endParaRPr>
          </a:p>
        </p:txBody>
      </p:sp>
      <p:graphicFrame>
        <p:nvGraphicFramePr>
          <p:cNvPr id="7" name="Таблица 6"/>
          <p:cNvGraphicFramePr>
            <a:graphicFrameLocks noGrp="1"/>
          </p:cNvGraphicFramePr>
          <p:nvPr/>
        </p:nvGraphicFramePr>
        <p:xfrm>
          <a:off x="71406" y="1052736"/>
          <a:ext cx="8929751" cy="5550408"/>
        </p:xfrm>
        <a:graphic>
          <a:graphicData uri="http://schemas.openxmlformats.org/drawingml/2006/table">
            <a:tbl>
              <a:tblPr>
                <a:tableStyleId>{35758FB7-9AC5-4552-8A53-C91805E547FA}</a:tableStyleId>
              </a:tblPr>
              <a:tblGrid>
                <a:gridCol w="1444742"/>
                <a:gridCol w="3223686"/>
                <a:gridCol w="1475984"/>
                <a:gridCol w="2785339"/>
              </a:tblGrid>
              <a:tr h="447729">
                <a:tc>
                  <a:txBody>
                    <a:bodyPr/>
                    <a:lstStyle/>
                    <a:p>
                      <a:pPr algn="ctr">
                        <a:lnSpc>
                          <a:spcPct val="85000"/>
                        </a:lnSpc>
                        <a:spcAft>
                          <a:spcPts val="0"/>
                        </a:spcAft>
                      </a:pPr>
                      <a:r>
                        <a:rPr lang="ru-RU" sz="2100" b="1" dirty="0"/>
                        <a:t>Кислотный оксид</a:t>
                      </a:r>
                      <a:endParaRPr lang="ru-RU" sz="2100" b="1" dirty="0">
                        <a:latin typeface="Calibri"/>
                        <a:ea typeface="Times New Roman"/>
                        <a:cs typeface="Times New Roman"/>
                      </a:endParaRPr>
                    </a:p>
                  </a:txBody>
                  <a:tcPr marL="67384" marR="67384" marT="0" marB="0"/>
                </a:tc>
                <a:tc>
                  <a:txBody>
                    <a:bodyPr/>
                    <a:lstStyle/>
                    <a:p>
                      <a:pPr algn="ctr">
                        <a:lnSpc>
                          <a:spcPct val="85000"/>
                        </a:lnSpc>
                        <a:spcAft>
                          <a:spcPts val="0"/>
                        </a:spcAft>
                      </a:pPr>
                      <a:r>
                        <a:rPr lang="ru-RU" sz="2100" b="1" dirty="0"/>
                        <a:t>Кислота</a:t>
                      </a:r>
                      <a:endParaRPr lang="ru-RU" sz="2100" b="1" dirty="0">
                        <a:latin typeface="Calibri"/>
                        <a:ea typeface="Times New Roman"/>
                        <a:cs typeface="Times New Roman"/>
                      </a:endParaRPr>
                    </a:p>
                  </a:txBody>
                  <a:tcPr marL="67384" marR="67384" marT="0" marB="0"/>
                </a:tc>
                <a:tc>
                  <a:txBody>
                    <a:bodyPr/>
                    <a:lstStyle/>
                    <a:p>
                      <a:pPr algn="ctr">
                        <a:lnSpc>
                          <a:spcPct val="85000"/>
                        </a:lnSpc>
                        <a:spcAft>
                          <a:spcPts val="0"/>
                        </a:spcAft>
                      </a:pPr>
                      <a:r>
                        <a:rPr lang="ru-RU" sz="2100" b="1" dirty="0"/>
                        <a:t>Кислотный оксид</a:t>
                      </a:r>
                      <a:endParaRPr lang="ru-RU" sz="2100" b="1" dirty="0">
                        <a:latin typeface="Calibri"/>
                        <a:ea typeface="Times New Roman"/>
                        <a:cs typeface="Times New Roman"/>
                      </a:endParaRPr>
                    </a:p>
                  </a:txBody>
                  <a:tcPr marL="67384" marR="67384" marT="0" marB="0"/>
                </a:tc>
                <a:tc>
                  <a:txBody>
                    <a:bodyPr/>
                    <a:lstStyle/>
                    <a:p>
                      <a:pPr algn="ctr">
                        <a:lnSpc>
                          <a:spcPct val="85000"/>
                        </a:lnSpc>
                        <a:spcAft>
                          <a:spcPts val="0"/>
                        </a:spcAft>
                      </a:pPr>
                      <a:r>
                        <a:rPr lang="ru-RU" sz="2100" b="1" dirty="0"/>
                        <a:t>Кислота</a:t>
                      </a:r>
                      <a:endParaRPr lang="ru-RU" sz="2100" b="1" dirty="0">
                        <a:latin typeface="Calibri"/>
                        <a:ea typeface="Times New Roman"/>
                        <a:cs typeface="Times New Roman"/>
                      </a:endParaRPr>
                    </a:p>
                  </a:txBody>
                  <a:tcPr marL="67384" marR="67384" marT="0" marB="0"/>
                </a:tc>
              </a:tr>
              <a:tr h="482169">
                <a:tc>
                  <a:txBody>
                    <a:bodyPr/>
                    <a:lstStyle/>
                    <a:p>
                      <a:pPr algn="ctr">
                        <a:lnSpc>
                          <a:spcPct val="85000"/>
                        </a:lnSpc>
                        <a:spcAft>
                          <a:spcPts val="0"/>
                        </a:spcAft>
                      </a:pPr>
                      <a:r>
                        <a:rPr lang="ru-RU" sz="2250" b="1" dirty="0"/>
                        <a:t>–</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HF</a:t>
                      </a:r>
                      <a:r>
                        <a:rPr lang="ru-RU" sz="2250" b="1" dirty="0"/>
                        <a:t> – плавиковая (</a:t>
                      </a:r>
                      <a:r>
                        <a:rPr lang="ru-RU" sz="2250" b="1" dirty="0" err="1"/>
                        <a:t>фтористо-водородная</a:t>
                      </a:r>
                      <a:r>
                        <a:rPr lang="ru-RU" sz="2250" b="1" dirty="0"/>
                        <a:t>)</a:t>
                      </a:r>
                      <a:endParaRPr lang="ru-RU" sz="2250" b="1" dirty="0">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a:t>N</a:t>
                      </a:r>
                      <a:r>
                        <a:rPr lang="en-US" sz="2250" b="1" baseline="-25000"/>
                        <a:t>2</a:t>
                      </a:r>
                      <a:r>
                        <a:rPr lang="en-US" sz="2250" b="1"/>
                        <a:t>O</a:t>
                      </a:r>
                      <a:r>
                        <a:rPr lang="en-US" sz="2250" b="1" baseline="-25000"/>
                        <a:t>3</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HNO</a:t>
                      </a:r>
                      <a:r>
                        <a:rPr lang="ru-RU" sz="2250" b="1" baseline="-25000"/>
                        <a:t>2 </a:t>
                      </a:r>
                      <a:r>
                        <a:rPr lang="ru-RU" sz="2250" b="1"/>
                        <a:t>– азотистая</a:t>
                      </a:r>
                      <a:endParaRPr lang="ru-RU" sz="2250" b="1">
                        <a:latin typeface="Calibri"/>
                        <a:ea typeface="Times New Roman"/>
                        <a:cs typeface="Times New Roman"/>
                      </a:endParaRPr>
                    </a:p>
                  </a:txBody>
                  <a:tcPr marL="67384" marR="67384" marT="0" marB="0"/>
                </a:tc>
              </a:tr>
              <a:tr h="482169">
                <a:tc>
                  <a:txBody>
                    <a:bodyPr/>
                    <a:lstStyle/>
                    <a:p>
                      <a:pPr algn="ctr">
                        <a:lnSpc>
                          <a:spcPct val="85000"/>
                        </a:lnSpc>
                        <a:spcAft>
                          <a:spcPts val="0"/>
                        </a:spcAft>
                      </a:pPr>
                      <a:r>
                        <a:rPr lang="ru-RU" sz="2250" b="1"/>
                        <a:t>–</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err="1"/>
                        <a:t>HCl</a:t>
                      </a:r>
                      <a:r>
                        <a:rPr lang="ru-RU" sz="2250" b="1" dirty="0"/>
                        <a:t> – соляная (</a:t>
                      </a:r>
                      <a:r>
                        <a:rPr lang="ru-RU" sz="2250" b="1" dirty="0" err="1"/>
                        <a:t>хлористо-водородная</a:t>
                      </a:r>
                      <a:r>
                        <a:rPr lang="ru-RU" sz="2250" b="1" dirty="0"/>
                        <a:t>)</a:t>
                      </a:r>
                      <a:endParaRPr lang="ru-RU" sz="2250" b="1" dirty="0">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dirty="0"/>
                        <a:t>N</a:t>
                      </a:r>
                      <a:r>
                        <a:rPr lang="en-US" sz="2250" b="1" baseline="-25000" dirty="0"/>
                        <a:t>2</a:t>
                      </a:r>
                      <a:r>
                        <a:rPr lang="en-US" sz="2250" b="1" dirty="0"/>
                        <a:t>O</a:t>
                      </a:r>
                      <a:r>
                        <a:rPr lang="en-US" sz="2250" b="1" baseline="-25000" dirty="0"/>
                        <a:t>5</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HNO</a:t>
                      </a:r>
                      <a:r>
                        <a:rPr lang="ru-RU" sz="2250" b="1" baseline="-25000"/>
                        <a:t>3 </a:t>
                      </a:r>
                      <a:r>
                        <a:rPr lang="ru-RU" sz="2250" b="1"/>
                        <a:t>– азотная</a:t>
                      </a:r>
                      <a:endParaRPr lang="ru-RU" sz="2250" b="1">
                        <a:latin typeface="Calibri"/>
                        <a:ea typeface="Times New Roman"/>
                        <a:cs typeface="Times New Roman"/>
                      </a:endParaRPr>
                    </a:p>
                  </a:txBody>
                  <a:tcPr marL="67384" marR="67384" marT="0" marB="0"/>
                </a:tc>
              </a:tr>
              <a:tr h="241085">
                <a:tc>
                  <a:txBody>
                    <a:bodyPr/>
                    <a:lstStyle/>
                    <a:p>
                      <a:pPr algn="ctr">
                        <a:lnSpc>
                          <a:spcPct val="85000"/>
                        </a:lnSpc>
                        <a:spcAft>
                          <a:spcPts val="0"/>
                        </a:spcAft>
                      </a:pPr>
                      <a:r>
                        <a:rPr lang="en-US" sz="2250" b="1"/>
                        <a:t>Cl</a:t>
                      </a:r>
                      <a:r>
                        <a:rPr lang="ru-RU" sz="2250" b="1" baseline="-25000"/>
                        <a:t>2</a:t>
                      </a:r>
                      <a:r>
                        <a:rPr lang="en-US" sz="2250" b="1"/>
                        <a:t>O</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err="1"/>
                        <a:t>HClO</a:t>
                      </a:r>
                      <a:r>
                        <a:rPr lang="ru-RU" sz="2250" b="1" dirty="0"/>
                        <a:t> – хлорноватистая</a:t>
                      </a:r>
                      <a:endParaRPr lang="ru-RU" sz="2250" b="1" dirty="0">
                        <a:latin typeface="Calibri"/>
                        <a:ea typeface="Times New Roman"/>
                        <a:cs typeface="Times New Roman"/>
                      </a:endParaRPr>
                    </a:p>
                  </a:txBody>
                  <a:tcPr marL="67384" marR="67384" marT="0" marB="0"/>
                </a:tc>
                <a:tc>
                  <a:txBody>
                    <a:bodyPr/>
                    <a:lstStyle/>
                    <a:p>
                      <a:pPr algn="ctr">
                        <a:lnSpc>
                          <a:spcPct val="85000"/>
                        </a:lnSpc>
                        <a:spcAft>
                          <a:spcPts val="0"/>
                        </a:spcAft>
                      </a:pPr>
                      <a:r>
                        <a:rPr lang="ru-RU" sz="2250" b="1" dirty="0"/>
                        <a:t>–</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a:t>
                      </a:r>
                      <a:r>
                        <a:rPr lang="ru-RU" sz="2250" b="1" baseline="-25000"/>
                        <a:t>2</a:t>
                      </a:r>
                      <a:r>
                        <a:rPr lang="en-US" sz="2250" b="1"/>
                        <a:t>S</a:t>
                      </a:r>
                      <a:r>
                        <a:rPr lang="ru-RU" sz="2250" b="1"/>
                        <a:t> – сероводородная</a:t>
                      </a:r>
                      <a:endParaRPr lang="ru-RU" sz="2250" b="1">
                        <a:latin typeface="Calibri"/>
                        <a:ea typeface="Times New Roman"/>
                        <a:cs typeface="Times New Roman"/>
                      </a:endParaRPr>
                    </a:p>
                  </a:txBody>
                  <a:tcPr marL="67384" marR="67384" marT="0" marB="0"/>
                </a:tc>
              </a:tr>
              <a:tr h="241085">
                <a:tc>
                  <a:txBody>
                    <a:bodyPr/>
                    <a:lstStyle/>
                    <a:p>
                      <a:pPr algn="ctr">
                        <a:lnSpc>
                          <a:spcPct val="85000"/>
                        </a:lnSpc>
                        <a:spcAft>
                          <a:spcPts val="0"/>
                        </a:spcAft>
                      </a:pPr>
                      <a:r>
                        <a:rPr lang="en-US" sz="2250" b="1"/>
                        <a:t>Cl</a:t>
                      </a:r>
                      <a:r>
                        <a:rPr lang="ru-RU" sz="2250" b="1" baseline="-25000"/>
                        <a:t>2</a:t>
                      </a:r>
                      <a:r>
                        <a:rPr lang="en-US" sz="2250" b="1"/>
                        <a:t>O</a:t>
                      </a:r>
                      <a:r>
                        <a:rPr lang="ru-RU" sz="2250" b="1" baseline="-25000"/>
                        <a:t>3</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HClO</a:t>
                      </a:r>
                      <a:r>
                        <a:rPr lang="ru-RU" sz="2250" b="1" baseline="-25000"/>
                        <a:t>2 </a:t>
                      </a:r>
                      <a:r>
                        <a:rPr lang="ru-RU" sz="2250" b="1"/>
                        <a:t>– хлористая</a:t>
                      </a:r>
                      <a:endParaRPr lang="ru-RU" sz="2250" b="1">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dirty="0"/>
                        <a:t>SO</a:t>
                      </a:r>
                      <a:r>
                        <a:rPr lang="en-US" sz="2250" b="1" baseline="-25000" dirty="0"/>
                        <a:t>2</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a:t>
                      </a:r>
                      <a:r>
                        <a:rPr lang="ru-RU" sz="2250" b="1" baseline="-25000"/>
                        <a:t>2</a:t>
                      </a:r>
                      <a:r>
                        <a:rPr lang="en-US" sz="2250" b="1"/>
                        <a:t>SO</a:t>
                      </a:r>
                      <a:r>
                        <a:rPr lang="ru-RU" sz="2250" b="1" baseline="-25000"/>
                        <a:t>3 </a:t>
                      </a:r>
                      <a:r>
                        <a:rPr lang="ru-RU" sz="2250" b="1"/>
                        <a:t> - сернистая</a:t>
                      </a:r>
                      <a:endParaRPr lang="ru-RU" sz="2250" b="1">
                        <a:latin typeface="Calibri"/>
                        <a:ea typeface="Times New Roman"/>
                        <a:cs typeface="Times New Roman"/>
                      </a:endParaRPr>
                    </a:p>
                  </a:txBody>
                  <a:tcPr marL="67384" marR="67384" marT="0" marB="0"/>
                </a:tc>
              </a:tr>
              <a:tr h="241085">
                <a:tc>
                  <a:txBody>
                    <a:bodyPr/>
                    <a:lstStyle/>
                    <a:p>
                      <a:pPr algn="ctr">
                        <a:lnSpc>
                          <a:spcPct val="85000"/>
                        </a:lnSpc>
                        <a:spcAft>
                          <a:spcPts val="0"/>
                        </a:spcAft>
                      </a:pPr>
                      <a:r>
                        <a:rPr lang="en-US" sz="2250" b="1"/>
                        <a:t>Cl</a:t>
                      </a:r>
                      <a:r>
                        <a:rPr lang="ru-RU" sz="2250" b="1" baseline="-25000"/>
                        <a:t>2</a:t>
                      </a:r>
                      <a:r>
                        <a:rPr lang="en-US" sz="2250" b="1"/>
                        <a:t>O</a:t>
                      </a:r>
                      <a:r>
                        <a:rPr lang="ru-RU" sz="2250" b="1" baseline="-25000"/>
                        <a:t>5</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err="1"/>
                        <a:t>HClO</a:t>
                      </a:r>
                      <a:r>
                        <a:rPr lang="ru-RU" sz="2250" b="1" baseline="-25000" dirty="0"/>
                        <a:t>3 </a:t>
                      </a:r>
                      <a:r>
                        <a:rPr lang="ru-RU" sz="2250" b="1" dirty="0"/>
                        <a:t>– хлорноватая</a:t>
                      </a:r>
                      <a:endParaRPr lang="ru-RU" sz="2250" b="1" dirty="0">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dirty="0"/>
                        <a:t>SO</a:t>
                      </a:r>
                      <a:r>
                        <a:rPr lang="en-US" sz="2250" b="1" baseline="-25000" dirty="0"/>
                        <a:t>3</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a:t>
                      </a:r>
                      <a:r>
                        <a:rPr lang="ru-RU" sz="2250" b="1" baseline="-25000"/>
                        <a:t>2</a:t>
                      </a:r>
                      <a:r>
                        <a:rPr lang="en-US" sz="2250" b="1"/>
                        <a:t>SO</a:t>
                      </a:r>
                      <a:r>
                        <a:rPr lang="ru-RU" sz="2250" b="1" baseline="-25000"/>
                        <a:t>4 </a:t>
                      </a:r>
                      <a:r>
                        <a:rPr lang="ru-RU" sz="2250" b="1"/>
                        <a:t> – серная</a:t>
                      </a:r>
                      <a:endParaRPr lang="ru-RU" sz="2250" b="1">
                        <a:latin typeface="Calibri"/>
                        <a:ea typeface="Times New Roman"/>
                        <a:cs typeface="Times New Roman"/>
                      </a:endParaRPr>
                    </a:p>
                  </a:txBody>
                  <a:tcPr marL="67384" marR="67384" marT="0" marB="0"/>
                </a:tc>
              </a:tr>
              <a:tr h="241085">
                <a:tc>
                  <a:txBody>
                    <a:bodyPr/>
                    <a:lstStyle/>
                    <a:p>
                      <a:pPr algn="ctr">
                        <a:lnSpc>
                          <a:spcPct val="85000"/>
                        </a:lnSpc>
                        <a:spcAft>
                          <a:spcPts val="0"/>
                        </a:spcAft>
                      </a:pPr>
                      <a:r>
                        <a:rPr lang="en-US" sz="2250" b="1"/>
                        <a:t>Cl</a:t>
                      </a:r>
                      <a:r>
                        <a:rPr lang="ru-RU" sz="2250" b="1" baseline="-25000"/>
                        <a:t>2</a:t>
                      </a:r>
                      <a:r>
                        <a:rPr lang="en-US" sz="2250" b="1"/>
                        <a:t>O</a:t>
                      </a:r>
                      <a:r>
                        <a:rPr lang="ru-RU" sz="2250" b="1" baseline="-25000"/>
                        <a:t>7</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HClO</a:t>
                      </a:r>
                      <a:r>
                        <a:rPr lang="ru-RU" sz="2250" b="1" baseline="-25000"/>
                        <a:t>4 </a:t>
                      </a:r>
                      <a:r>
                        <a:rPr lang="ru-RU" sz="2250" b="1"/>
                        <a:t>- хлорная</a:t>
                      </a:r>
                      <a:endParaRPr lang="ru-RU" sz="2250" b="1">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dirty="0"/>
                        <a:t>P</a:t>
                      </a:r>
                      <a:r>
                        <a:rPr lang="en-US" sz="2250" b="1" baseline="-25000" dirty="0"/>
                        <a:t>2</a:t>
                      </a:r>
                      <a:r>
                        <a:rPr lang="en-US" sz="2250" b="1" dirty="0"/>
                        <a:t>O</a:t>
                      </a:r>
                      <a:r>
                        <a:rPr lang="en-US" sz="2250" b="1" baseline="-25000" dirty="0"/>
                        <a:t>3</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a:t>
                      </a:r>
                      <a:r>
                        <a:rPr lang="ru-RU" sz="2250" b="1" baseline="-25000" dirty="0"/>
                        <a:t>3</a:t>
                      </a:r>
                      <a:r>
                        <a:rPr lang="en-US" sz="2250" b="1" dirty="0"/>
                        <a:t>PO</a:t>
                      </a:r>
                      <a:r>
                        <a:rPr lang="en-US" sz="2250" b="1" baseline="-25000" dirty="0"/>
                        <a:t>3 </a:t>
                      </a:r>
                      <a:r>
                        <a:rPr lang="ru-RU" sz="2250" b="1" dirty="0"/>
                        <a:t>– фосфористая</a:t>
                      </a:r>
                      <a:endParaRPr lang="ru-RU" sz="2250" b="1" dirty="0">
                        <a:latin typeface="Calibri"/>
                        <a:ea typeface="Times New Roman"/>
                        <a:cs typeface="Times New Roman"/>
                      </a:endParaRPr>
                    </a:p>
                  </a:txBody>
                  <a:tcPr marL="67384" marR="67384" marT="0" marB="0"/>
                </a:tc>
              </a:tr>
              <a:tr h="482169">
                <a:tc>
                  <a:txBody>
                    <a:bodyPr/>
                    <a:lstStyle/>
                    <a:p>
                      <a:pPr algn="ctr">
                        <a:lnSpc>
                          <a:spcPct val="85000"/>
                        </a:lnSpc>
                        <a:spcAft>
                          <a:spcPts val="0"/>
                        </a:spcAft>
                      </a:pPr>
                      <a:r>
                        <a:rPr lang="ru-RU" sz="2250" b="1"/>
                        <a:t>–</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HBr</a:t>
                      </a:r>
                      <a:r>
                        <a:rPr lang="ru-RU" sz="2250" b="1"/>
                        <a:t> – бромисто-водородная</a:t>
                      </a:r>
                      <a:endParaRPr lang="ru-RU" sz="2250" b="1">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a:t>P</a:t>
                      </a:r>
                      <a:r>
                        <a:rPr lang="en-US" sz="2250" b="1" baseline="-25000"/>
                        <a:t>2</a:t>
                      </a:r>
                      <a:r>
                        <a:rPr lang="en-US" sz="2250" b="1"/>
                        <a:t>O</a:t>
                      </a:r>
                      <a:r>
                        <a:rPr lang="en-US" sz="2250" b="1" baseline="-25000"/>
                        <a:t>5</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a:t>
                      </a:r>
                      <a:r>
                        <a:rPr lang="ru-RU" sz="2250" b="1" baseline="-25000" dirty="0"/>
                        <a:t>3</a:t>
                      </a:r>
                      <a:r>
                        <a:rPr lang="en-US" sz="2250" b="1" dirty="0"/>
                        <a:t>PO</a:t>
                      </a:r>
                      <a:r>
                        <a:rPr lang="ru-RU" sz="2250" b="1" baseline="-25000" dirty="0"/>
                        <a:t>4 </a:t>
                      </a:r>
                      <a:r>
                        <a:rPr lang="ru-RU" sz="2250" b="1" dirty="0"/>
                        <a:t> – ортофосфорная</a:t>
                      </a:r>
                      <a:endParaRPr lang="ru-RU" sz="2250" b="1" dirty="0">
                        <a:latin typeface="Calibri"/>
                        <a:ea typeface="Times New Roman"/>
                        <a:cs typeface="Times New Roman"/>
                      </a:endParaRPr>
                    </a:p>
                  </a:txBody>
                  <a:tcPr marL="67384" marR="67384" marT="0" marB="0"/>
                </a:tc>
              </a:tr>
              <a:tr h="241085">
                <a:tc>
                  <a:txBody>
                    <a:bodyPr/>
                    <a:lstStyle/>
                    <a:p>
                      <a:pPr algn="ctr">
                        <a:lnSpc>
                          <a:spcPct val="85000"/>
                        </a:lnSpc>
                        <a:spcAft>
                          <a:spcPts val="0"/>
                        </a:spcAft>
                      </a:pPr>
                      <a:r>
                        <a:rPr lang="en-US" sz="2250" b="1"/>
                        <a:t>Br</a:t>
                      </a:r>
                      <a:r>
                        <a:rPr lang="ru-RU" sz="2250" b="1" baseline="-25000"/>
                        <a:t>2</a:t>
                      </a:r>
                      <a:r>
                        <a:rPr lang="en-US" sz="2250" b="1"/>
                        <a:t>O</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HBrO</a:t>
                      </a:r>
                      <a:r>
                        <a:rPr lang="ru-RU" sz="2250" b="1"/>
                        <a:t> – бромноватистая</a:t>
                      </a:r>
                      <a:endParaRPr lang="ru-RU" sz="2250" b="1">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a:t>CO</a:t>
                      </a:r>
                      <a:r>
                        <a:rPr lang="en-US" sz="2250" b="1" baseline="-25000"/>
                        <a:t>2</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a:t>
                      </a:r>
                      <a:r>
                        <a:rPr lang="ru-RU" sz="2250" b="1" baseline="-25000" dirty="0"/>
                        <a:t>2</a:t>
                      </a:r>
                      <a:r>
                        <a:rPr lang="en-US" sz="2250" b="1" dirty="0"/>
                        <a:t>CO</a:t>
                      </a:r>
                      <a:r>
                        <a:rPr lang="ru-RU" sz="2250" b="1" baseline="-25000" dirty="0"/>
                        <a:t>3</a:t>
                      </a:r>
                      <a:r>
                        <a:rPr lang="ru-RU" sz="2250" b="1" dirty="0"/>
                        <a:t> – угольная</a:t>
                      </a:r>
                      <a:endParaRPr lang="ru-RU" sz="2250" b="1" dirty="0">
                        <a:latin typeface="Calibri"/>
                        <a:ea typeface="Times New Roman"/>
                        <a:cs typeface="Times New Roman"/>
                      </a:endParaRPr>
                    </a:p>
                  </a:txBody>
                  <a:tcPr marL="67384" marR="67384" marT="0" marB="0"/>
                </a:tc>
              </a:tr>
              <a:tr h="241085">
                <a:tc>
                  <a:txBody>
                    <a:bodyPr/>
                    <a:lstStyle/>
                    <a:p>
                      <a:pPr algn="ctr">
                        <a:lnSpc>
                          <a:spcPct val="85000"/>
                        </a:lnSpc>
                        <a:spcAft>
                          <a:spcPts val="0"/>
                        </a:spcAft>
                      </a:pPr>
                      <a:r>
                        <a:rPr lang="en-US" sz="2250" b="1" dirty="0"/>
                        <a:t>SiO</a:t>
                      </a:r>
                      <a:r>
                        <a:rPr lang="en-US" sz="2250" b="1" baseline="-25000" dirty="0"/>
                        <a:t>2</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a:t>
                      </a:r>
                      <a:r>
                        <a:rPr lang="ru-RU" sz="2250" b="1" baseline="-25000" dirty="0"/>
                        <a:t>2</a:t>
                      </a:r>
                      <a:r>
                        <a:rPr lang="en-US" sz="2250" b="1" dirty="0" err="1"/>
                        <a:t>SiO</a:t>
                      </a:r>
                      <a:r>
                        <a:rPr lang="ru-RU" sz="2250" b="1" baseline="-25000" dirty="0"/>
                        <a:t>3 </a:t>
                      </a:r>
                      <a:r>
                        <a:rPr lang="ru-RU" sz="2250" b="1" dirty="0"/>
                        <a:t>– кремниевая</a:t>
                      </a:r>
                      <a:endParaRPr lang="ru-RU" sz="2250" b="1" dirty="0">
                        <a:latin typeface="Calibri"/>
                        <a:ea typeface="Times New Roman"/>
                        <a:cs typeface="Times New Roman"/>
                      </a:endParaRPr>
                    </a:p>
                  </a:txBody>
                  <a:tcPr marL="67384" marR="67384" marT="0" marB="0"/>
                </a:tc>
                <a:tc>
                  <a:txBody>
                    <a:bodyPr/>
                    <a:lstStyle/>
                    <a:p>
                      <a:endParaRPr lang="ru-RU" sz="2250"/>
                    </a:p>
                  </a:txBody>
                  <a:tcPr marL="67384" marR="67384" marT="0" marB="0"/>
                </a:tc>
                <a:tc>
                  <a:txBody>
                    <a:bodyPr/>
                    <a:lstStyle/>
                    <a:p>
                      <a:endParaRPr lang="ru-RU" sz="2250" dirty="0"/>
                    </a:p>
                  </a:txBody>
                  <a:tcPr marL="67384" marR="67384" marT="0" marB="0"/>
                </a:tc>
              </a:tr>
            </a:tbl>
          </a:graphicData>
        </a:graphic>
      </p:graphicFrame>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142844" y="142852"/>
            <a:ext cx="8858312" cy="3624069"/>
          </a:xfrm>
          <a:prstGeom prst="rect">
            <a:avLst/>
          </a:prstGeom>
        </p:spPr>
        <p:txBody>
          <a:bodyPr wrap="square">
            <a:spAutoFit/>
          </a:bodyPr>
          <a:lstStyle/>
          <a:p>
            <a:pPr marL="357188" indent="-357188" algn="just">
              <a:lnSpc>
                <a:spcPct val="85000"/>
              </a:lnSpc>
            </a:pPr>
            <a:r>
              <a:rPr lang="ru-RU" sz="2700" b="1" dirty="0" smtClean="0">
                <a:latin typeface="Arial" pitchFamily="34" charset="0"/>
                <a:cs typeface="Arial" pitchFamily="34" charset="0"/>
              </a:rPr>
              <a:t>5. Сумма коэффициентов в уравнении реакции между натрием и водой равна</a:t>
            </a:r>
          </a:p>
          <a:p>
            <a:pPr marL="357188" algn="just">
              <a:lnSpc>
                <a:spcPct val="85000"/>
              </a:lnSpc>
            </a:pPr>
            <a:r>
              <a:rPr lang="ru-RU" sz="2700" b="1" u="sng" dirty="0" smtClean="0">
                <a:solidFill>
                  <a:srgbClr val="FF0000"/>
                </a:solidFill>
                <a:latin typeface="Arial" pitchFamily="34" charset="0"/>
                <a:cs typeface="Arial" pitchFamily="34" charset="0"/>
              </a:rPr>
              <a:t>1) 7 </a:t>
            </a:r>
            <a:r>
              <a:rPr lang="ru-RU" sz="2700" b="1" dirty="0" smtClean="0">
                <a:latin typeface="Arial" pitchFamily="34" charset="0"/>
                <a:cs typeface="Arial" pitchFamily="34" charset="0"/>
              </a:rPr>
              <a:t>                    2) 5                     3) 6                    4) 4</a:t>
            </a:r>
          </a:p>
          <a:p>
            <a:pPr marL="357188" algn="ctr">
              <a:lnSpc>
                <a:spcPct val="85000"/>
              </a:lnSpc>
            </a:pPr>
            <a:r>
              <a:rPr lang="ru-RU" sz="2700" b="1" dirty="0" smtClean="0">
                <a:solidFill>
                  <a:srgbClr val="7030A0"/>
                </a:solidFill>
                <a:latin typeface="Arial" pitchFamily="34" charset="0"/>
                <a:cs typeface="Arial" pitchFamily="34" charset="0"/>
              </a:rPr>
              <a:t>2</a:t>
            </a:r>
            <a:r>
              <a:rPr lang="en-US" sz="2700" b="1" dirty="0" smtClean="0">
                <a:solidFill>
                  <a:srgbClr val="7030A0"/>
                </a:solidFill>
                <a:latin typeface="Arial" pitchFamily="34" charset="0"/>
                <a:cs typeface="Arial" pitchFamily="34" charset="0"/>
              </a:rPr>
              <a:t>Na</a:t>
            </a:r>
            <a:r>
              <a:rPr lang="ru-RU" sz="2700" b="1" dirty="0" smtClean="0">
                <a:solidFill>
                  <a:srgbClr val="7030A0"/>
                </a:solidFill>
                <a:latin typeface="Arial" pitchFamily="34" charset="0"/>
                <a:cs typeface="Arial" pitchFamily="34" charset="0"/>
              </a:rPr>
              <a:t> + 2</a:t>
            </a:r>
            <a:r>
              <a:rPr lang="en-US" sz="2700" b="1" dirty="0" smtClean="0">
                <a:solidFill>
                  <a:srgbClr val="7030A0"/>
                </a:solidFill>
                <a:latin typeface="Arial" pitchFamily="34" charset="0"/>
                <a:cs typeface="Arial" pitchFamily="34" charset="0"/>
              </a:rPr>
              <a:t>H</a:t>
            </a:r>
            <a:r>
              <a:rPr lang="ru-RU" sz="2700" b="1" baseline="-25000" dirty="0" smtClean="0">
                <a:solidFill>
                  <a:srgbClr val="7030A0"/>
                </a:solidFill>
                <a:latin typeface="Arial" pitchFamily="34" charset="0"/>
                <a:cs typeface="Arial" pitchFamily="34" charset="0"/>
              </a:rPr>
              <a:t>2</a:t>
            </a:r>
            <a:r>
              <a:rPr lang="en-US" sz="2700" b="1" dirty="0" smtClean="0">
                <a:solidFill>
                  <a:srgbClr val="7030A0"/>
                </a:solidFill>
                <a:latin typeface="Arial" pitchFamily="34" charset="0"/>
                <a:cs typeface="Arial" pitchFamily="34" charset="0"/>
              </a:rPr>
              <a:t>O</a:t>
            </a:r>
            <a:r>
              <a:rPr lang="ru-RU" sz="2700" b="1" dirty="0" smtClean="0">
                <a:solidFill>
                  <a:srgbClr val="7030A0"/>
                </a:solidFill>
                <a:latin typeface="Arial" pitchFamily="34" charset="0"/>
                <a:cs typeface="Arial" pitchFamily="34" charset="0"/>
              </a:rPr>
              <a:t> = 2</a:t>
            </a:r>
            <a:r>
              <a:rPr lang="en-US" sz="2700" b="1" dirty="0" err="1" smtClean="0">
                <a:solidFill>
                  <a:srgbClr val="7030A0"/>
                </a:solidFill>
                <a:latin typeface="Arial" pitchFamily="34" charset="0"/>
                <a:cs typeface="Arial" pitchFamily="34" charset="0"/>
              </a:rPr>
              <a:t>NaOH</a:t>
            </a:r>
            <a:r>
              <a:rPr lang="ru-RU" sz="2700" b="1" dirty="0" smtClean="0">
                <a:solidFill>
                  <a:srgbClr val="7030A0"/>
                </a:solidFill>
                <a:latin typeface="Arial" pitchFamily="34" charset="0"/>
                <a:cs typeface="Arial" pitchFamily="34" charset="0"/>
              </a:rPr>
              <a:t> + </a:t>
            </a:r>
            <a:r>
              <a:rPr lang="en-US" sz="2700" b="1" dirty="0" smtClean="0">
                <a:solidFill>
                  <a:srgbClr val="7030A0"/>
                </a:solidFill>
                <a:latin typeface="Arial" pitchFamily="34" charset="0"/>
                <a:cs typeface="Arial" pitchFamily="34" charset="0"/>
              </a:rPr>
              <a:t>H</a:t>
            </a:r>
            <a:r>
              <a:rPr lang="ru-RU" sz="2700" b="1" baseline="-25000" dirty="0" smtClean="0">
                <a:solidFill>
                  <a:srgbClr val="7030A0"/>
                </a:solidFill>
                <a:latin typeface="Arial" pitchFamily="34" charset="0"/>
                <a:cs typeface="Arial" pitchFamily="34" charset="0"/>
              </a:rPr>
              <a:t>2</a:t>
            </a:r>
            <a:endParaRPr lang="ru-RU" sz="2700" b="1" dirty="0" smtClean="0">
              <a:solidFill>
                <a:srgbClr val="7030A0"/>
              </a:solidFill>
              <a:latin typeface="Arial" pitchFamily="34" charset="0"/>
              <a:cs typeface="Arial" pitchFamily="34" charset="0"/>
            </a:endParaRPr>
          </a:p>
          <a:p>
            <a:pPr marL="357188" algn="ctr">
              <a:lnSpc>
                <a:spcPct val="85000"/>
              </a:lnSpc>
            </a:pPr>
            <a:r>
              <a:rPr lang="ru-RU" sz="2700" b="1" dirty="0" smtClean="0">
                <a:solidFill>
                  <a:srgbClr val="7030A0"/>
                </a:solidFill>
                <a:latin typeface="Arial" pitchFamily="34" charset="0"/>
                <a:cs typeface="Arial" pitchFamily="34" charset="0"/>
              </a:rPr>
              <a:t>2 + 2 + 2 + 1 = 7</a:t>
            </a:r>
          </a:p>
          <a:p>
            <a:pPr marL="357188" algn="just">
              <a:lnSpc>
                <a:spcPct val="85000"/>
              </a:lnSpc>
            </a:pPr>
            <a:r>
              <a:rPr lang="ru-RU" sz="2700" b="1" dirty="0" smtClean="0">
                <a:solidFill>
                  <a:srgbClr val="7030A0"/>
                </a:solidFill>
                <a:latin typeface="Arial" pitchFamily="34" charset="0"/>
                <a:cs typeface="Arial" pitchFamily="34" charset="0"/>
              </a:rPr>
              <a:t>Запомните: </a:t>
            </a:r>
          </a:p>
          <a:p>
            <a:pPr marL="357188" algn="ctr">
              <a:lnSpc>
                <a:spcPct val="85000"/>
              </a:lnSpc>
            </a:pPr>
            <a:r>
              <a:rPr lang="ru-RU" sz="2700" b="1"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активный металл + вода → основание + </a:t>
            </a:r>
            <a:r>
              <a:rPr lang="en-US" sz="2700" b="1"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H</a:t>
            </a:r>
            <a:r>
              <a:rPr lang="ru-RU" sz="2700" b="1" baseline="-25000"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2</a:t>
            </a:r>
            <a:endParaRPr lang="ru-RU" sz="2700" b="1" dirty="0" smtClean="0">
              <a:solidFill>
                <a:srgbClr val="990000"/>
              </a:solidFill>
              <a:effectLst>
                <a:outerShdw blurRad="38100" dist="38100" dir="2700000" algn="tl">
                  <a:srgbClr val="000000">
                    <a:alpha val="43137"/>
                  </a:srgbClr>
                </a:outerShdw>
              </a:effectLst>
              <a:latin typeface="Arial" pitchFamily="34" charset="0"/>
              <a:cs typeface="Arial" pitchFamily="34" charset="0"/>
            </a:endParaRPr>
          </a:p>
          <a:p>
            <a:pPr indent="446088" algn="just">
              <a:lnSpc>
                <a:spcPct val="85000"/>
              </a:lnSpc>
            </a:pPr>
            <a:r>
              <a:rPr lang="ru-RU" sz="2700" b="1" dirty="0" smtClean="0">
                <a:solidFill>
                  <a:srgbClr val="7030A0"/>
                </a:solidFill>
                <a:latin typeface="Arial" pitchFamily="34" charset="0"/>
                <a:cs typeface="Arial" pitchFamily="34" charset="0"/>
              </a:rPr>
              <a:t>Активные металлы – элементы 1 и 2 группы главной подгруппы (кроме водорода и бериллия). постарайтесь запомнить:</a:t>
            </a:r>
          </a:p>
        </p:txBody>
      </p:sp>
      <p:graphicFrame>
        <p:nvGraphicFramePr>
          <p:cNvPr id="17" name="Таблица 16"/>
          <p:cNvGraphicFramePr>
            <a:graphicFrameLocks noGrp="1"/>
          </p:cNvGraphicFramePr>
          <p:nvPr>
            <p:extLst>
              <p:ext uri="{D42A27DB-BD31-4B8C-83A1-F6EECF244321}">
                <p14:modId xmlns:p14="http://schemas.microsoft.com/office/powerpoint/2010/main" val="2413964592"/>
              </p:ext>
            </p:extLst>
          </p:nvPr>
        </p:nvGraphicFramePr>
        <p:xfrm>
          <a:off x="107504" y="3857628"/>
          <a:ext cx="8715438" cy="2694432"/>
        </p:xfrm>
        <a:graphic>
          <a:graphicData uri="http://schemas.openxmlformats.org/drawingml/2006/table">
            <a:tbl>
              <a:tblPr>
                <a:tableStyleId>{35758FB7-9AC5-4552-8A53-C91805E547FA}</a:tableStyleId>
              </a:tblPr>
              <a:tblGrid>
                <a:gridCol w="1188638"/>
                <a:gridCol w="1320916"/>
                <a:gridCol w="3300427"/>
                <a:gridCol w="2905457"/>
              </a:tblGrid>
              <a:tr h="0">
                <a:tc>
                  <a:txBody>
                    <a:bodyPr/>
                    <a:lstStyle/>
                    <a:p>
                      <a:pPr algn="ctr">
                        <a:lnSpc>
                          <a:spcPct val="85000"/>
                        </a:lnSpc>
                        <a:spcAft>
                          <a:spcPts val="0"/>
                        </a:spcAft>
                        <a:tabLst>
                          <a:tab pos="2637155" algn="ctr"/>
                          <a:tab pos="5274310" algn="r"/>
                          <a:tab pos="449580" algn="l"/>
                        </a:tabLst>
                      </a:pPr>
                      <a:r>
                        <a:rPr lang="ru-RU" sz="2600" b="1" dirty="0">
                          <a:solidFill>
                            <a:srgbClr val="7030A0"/>
                          </a:solidFill>
                        </a:rPr>
                        <a:t>№ </a:t>
                      </a:r>
                      <a:r>
                        <a:rPr lang="ru-RU" sz="2600" b="1" dirty="0" err="1" smtClean="0">
                          <a:solidFill>
                            <a:srgbClr val="7030A0"/>
                          </a:solidFill>
                        </a:rPr>
                        <a:t>груп-пы</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dirty="0">
                          <a:solidFill>
                            <a:srgbClr val="7030A0"/>
                          </a:solidFill>
                        </a:rPr>
                        <a:t>Подгруппа </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dirty="0">
                          <a:solidFill>
                            <a:srgbClr val="7030A0"/>
                          </a:solidFill>
                        </a:rPr>
                        <a:t>Групповые  названия химических элементов</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a:solidFill>
                            <a:srgbClr val="7030A0"/>
                          </a:solidFill>
                        </a:rPr>
                        <a:t>Химические  элементы</a:t>
                      </a:r>
                      <a:endParaRPr lang="ru-RU" sz="2600" b="1">
                        <a:solidFill>
                          <a:srgbClr val="7030A0"/>
                        </a:solidFill>
                        <a:latin typeface="Times New Roman"/>
                        <a:ea typeface="Times New Roman"/>
                      </a:endParaRPr>
                    </a:p>
                  </a:txBody>
                  <a:tcPr marL="68580" marR="68580" marT="0" marB="0"/>
                </a:tc>
              </a:tr>
              <a:tr h="0">
                <a:tc>
                  <a:txBody>
                    <a:bodyPr/>
                    <a:lstStyle/>
                    <a:p>
                      <a:pPr algn="ctr">
                        <a:lnSpc>
                          <a:spcPct val="85000"/>
                        </a:lnSpc>
                        <a:spcAft>
                          <a:spcPts val="0"/>
                        </a:spcAft>
                        <a:tabLst>
                          <a:tab pos="2637155" algn="ctr"/>
                          <a:tab pos="5274310" algn="r"/>
                          <a:tab pos="449580" algn="l"/>
                        </a:tabLst>
                      </a:pPr>
                      <a:r>
                        <a:rPr lang="en-US" sz="2600" b="1">
                          <a:solidFill>
                            <a:srgbClr val="7030A0"/>
                          </a:solidFill>
                        </a:rPr>
                        <a:t>I</a:t>
                      </a:r>
                      <a:endParaRPr lang="ru-RU" sz="2600" b="1">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a:solidFill>
                            <a:srgbClr val="7030A0"/>
                          </a:solidFill>
                        </a:rPr>
                        <a:t>Главная</a:t>
                      </a:r>
                      <a:endParaRPr lang="ru-RU" sz="2600" b="1">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dirty="0">
                          <a:solidFill>
                            <a:srgbClr val="7030A0"/>
                          </a:solidFill>
                        </a:rPr>
                        <a:t>Щелочные металлы</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en-US" sz="2600" b="1">
                          <a:solidFill>
                            <a:srgbClr val="7030A0"/>
                          </a:solidFill>
                        </a:rPr>
                        <a:t>Li, Na, K, Rb, Cs, Fr</a:t>
                      </a:r>
                      <a:endParaRPr lang="ru-RU" sz="2600" b="1">
                        <a:solidFill>
                          <a:srgbClr val="7030A0"/>
                        </a:solidFill>
                        <a:latin typeface="Times New Roman"/>
                        <a:ea typeface="Times New Roman"/>
                      </a:endParaRPr>
                    </a:p>
                  </a:txBody>
                  <a:tcPr marL="68580" marR="68580" marT="0" marB="0"/>
                </a:tc>
              </a:tr>
              <a:tr h="0">
                <a:tc>
                  <a:txBody>
                    <a:bodyPr/>
                    <a:lstStyle/>
                    <a:p>
                      <a:pPr algn="ctr">
                        <a:lnSpc>
                          <a:spcPct val="85000"/>
                        </a:lnSpc>
                        <a:spcAft>
                          <a:spcPts val="0"/>
                        </a:spcAft>
                        <a:tabLst>
                          <a:tab pos="2637155" algn="ctr"/>
                          <a:tab pos="5274310" algn="r"/>
                          <a:tab pos="449580" algn="l"/>
                        </a:tabLst>
                      </a:pPr>
                      <a:r>
                        <a:rPr lang="en-US" sz="2600" b="1">
                          <a:solidFill>
                            <a:srgbClr val="7030A0"/>
                          </a:solidFill>
                        </a:rPr>
                        <a:t>II</a:t>
                      </a:r>
                      <a:endParaRPr lang="ru-RU" sz="2600" b="1">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a:solidFill>
                            <a:srgbClr val="7030A0"/>
                          </a:solidFill>
                        </a:rPr>
                        <a:t>Главная</a:t>
                      </a:r>
                      <a:endParaRPr lang="ru-RU" sz="2600" b="1">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dirty="0" err="1" smtClean="0">
                          <a:solidFill>
                            <a:srgbClr val="7030A0"/>
                          </a:solidFill>
                        </a:rPr>
                        <a:t>Щелочноземель-ные</a:t>
                      </a:r>
                      <a:r>
                        <a:rPr lang="ru-RU" sz="2600" b="1" dirty="0" smtClean="0">
                          <a:solidFill>
                            <a:srgbClr val="7030A0"/>
                          </a:solidFill>
                        </a:rPr>
                        <a:t> </a:t>
                      </a:r>
                      <a:r>
                        <a:rPr lang="ru-RU" sz="2600" b="1" dirty="0">
                          <a:solidFill>
                            <a:srgbClr val="7030A0"/>
                          </a:solidFill>
                        </a:rPr>
                        <a:t>металлы</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en-US" sz="2600" b="1" dirty="0">
                          <a:solidFill>
                            <a:srgbClr val="7030A0"/>
                          </a:solidFill>
                        </a:rPr>
                        <a:t>Ca, </a:t>
                      </a:r>
                      <a:r>
                        <a:rPr lang="en-US" sz="2600" b="1" dirty="0" err="1">
                          <a:solidFill>
                            <a:srgbClr val="7030A0"/>
                          </a:solidFill>
                        </a:rPr>
                        <a:t>Sr</a:t>
                      </a:r>
                      <a:r>
                        <a:rPr lang="en-US" sz="2600" b="1" dirty="0">
                          <a:solidFill>
                            <a:srgbClr val="7030A0"/>
                          </a:solidFill>
                        </a:rPr>
                        <a:t>, </a:t>
                      </a:r>
                      <a:r>
                        <a:rPr lang="en-US" sz="2600" b="1" dirty="0" err="1">
                          <a:solidFill>
                            <a:srgbClr val="7030A0"/>
                          </a:solidFill>
                        </a:rPr>
                        <a:t>Ba</a:t>
                      </a:r>
                      <a:r>
                        <a:rPr lang="en-US" sz="2600" b="1" dirty="0">
                          <a:solidFill>
                            <a:srgbClr val="7030A0"/>
                          </a:solidFill>
                        </a:rPr>
                        <a:t>, Ra</a:t>
                      </a:r>
                      <a:endParaRPr lang="ru-RU" sz="2600" b="1" dirty="0">
                        <a:solidFill>
                          <a:srgbClr val="7030A0"/>
                        </a:solidFill>
                        <a:latin typeface="Times New Roman"/>
                        <a:ea typeface="Times New Roman"/>
                      </a:endParaRPr>
                    </a:p>
                  </a:txBody>
                  <a:tcPr marL="68580" marR="68580" marT="0" marB="0"/>
                </a:tc>
              </a:tr>
            </a:tbl>
          </a:graphicData>
        </a:graphic>
      </p:graphicFrame>
      <p:pic>
        <p:nvPicPr>
          <p:cNvPr id="1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9" name="Рисунок 8"/>
          <p:cNvPicPr/>
          <p:nvPr/>
        </p:nvPicPr>
        <p:blipFill>
          <a:blip r:embed="rId3" cstate="print"/>
          <a:srcRect/>
          <a:stretch>
            <a:fillRect/>
          </a:stretch>
        </p:blipFill>
        <p:spPr bwMode="auto">
          <a:xfrm>
            <a:off x="3857620" y="3627496"/>
            <a:ext cx="4527227" cy="1801768"/>
          </a:xfrm>
          <a:prstGeom prst="rect">
            <a:avLst/>
          </a:prstGeom>
          <a:noFill/>
          <a:ln w="9525">
            <a:noFill/>
            <a:miter lim="800000"/>
            <a:headEnd/>
            <a:tailEnd/>
          </a:ln>
        </p:spPr>
      </p:pic>
      <p:pic>
        <p:nvPicPr>
          <p:cNvPr id="10" name="Рисунок 9" descr="D:\23.05.13-домашние документы\Виртуальные лекции 2015\Химия\сложные в-ва\оксиды\оксиды кальция\gashenieisvesti.jpg"/>
          <p:cNvPicPr/>
          <p:nvPr/>
        </p:nvPicPr>
        <p:blipFill>
          <a:blip r:embed="rId4" cstate="print"/>
          <a:srcRect l="2188" b="12903"/>
          <a:stretch>
            <a:fillRect/>
          </a:stretch>
        </p:blipFill>
        <p:spPr bwMode="auto">
          <a:xfrm>
            <a:off x="71406" y="5453086"/>
            <a:ext cx="4622800" cy="1333500"/>
          </a:xfrm>
          <a:prstGeom prst="rect">
            <a:avLst/>
          </a:prstGeom>
          <a:noFill/>
          <a:ln>
            <a:noFill/>
          </a:ln>
          <a:effectLst/>
        </p:spPr>
      </p:pic>
      <p:sp>
        <p:nvSpPr>
          <p:cNvPr id="14" name="Прямоугольник 13"/>
          <p:cNvSpPr/>
          <p:nvPr/>
        </p:nvSpPr>
        <p:spPr>
          <a:xfrm>
            <a:off x="142844" y="357166"/>
            <a:ext cx="8858312" cy="3624069"/>
          </a:xfrm>
          <a:prstGeom prst="rect">
            <a:avLst/>
          </a:prstGeom>
        </p:spPr>
        <p:txBody>
          <a:bodyPr wrap="square">
            <a:spAutoFit/>
          </a:bodyPr>
          <a:lstStyle/>
          <a:p>
            <a:pPr marL="357188" indent="-357188" algn="just">
              <a:lnSpc>
                <a:spcPct val="85000"/>
              </a:lnSpc>
            </a:pPr>
            <a:r>
              <a:rPr lang="ru-RU" sz="2700" b="1" dirty="0" smtClean="0">
                <a:latin typeface="Arial" pitchFamily="34" charset="0"/>
                <a:cs typeface="Arial" pitchFamily="34" charset="0"/>
              </a:rPr>
              <a:t>6. Сумма коэффициентов в уравнении реакции между оксидом кальция и водой равна</a:t>
            </a:r>
          </a:p>
          <a:p>
            <a:pPr marL="357188" algn="just">
              <a:lnSpc>
                <a:spcPct val="85000"/>
              </a:lnSpc>
            </a:pPr>
            <a:r>
              <a:rPr lang="ru-RU" sz="2700" b="1" dirty="0" smtClean="0">
                <a:latin typeface="Arial" pitchFamily="34" charset="0"/>
                <a:cs typeface="Arial" pitchFamily="34" charset="0"/>
              </a:rPr>
              <a:t>1) 6                     2) 5                     </a:t>
            </a:r>
            <a:r>
              <a:rPr lang="ru-RU" sz="2700" b="1" u="sng" dirty="0" smtClean="0">
                <a:solidFill>
                  <a:srgbClr val="FF0000"/>
                </a:solidFill>
                <a:latin typeface="Arial" pitchFamily="34" charset="0"/>
                <a:cs typeface="Arial" pitchFamily="34" charset="0"/>
              </a:rPr>
              <a:t>3) 3 </a:t>
            </a:r>
            <a:r>
              <a:rPr lang="ru-RU" sz="2700" b="1" dirty="0" smtClean="0">
                <a:latin typeface="Arial" pitchFamily="34" charset="0"/>
                <a:cs typeface="Arial" pitchFamily="34" charset="0"/>
              </a:rPr>
              <a:t>                   4) 4</a:t>
            </a:r>
          </a:p>
          <a:p>
            <a:pPr marL="357188" algn="ctr">
              <a:lnSpc>
                <a:spcPct val="85000"/>
              </a:lnSpc>
            </a:pPr>
            <a:r>
              <a:rPr lang="ru-RU" sz="2700" b="1" dirty="0" smtClean="0">
                <a:latin typeface="Arial" pitchFamily="34" charset="0"/>
                <a:cs typeface="Arial" pitchFamily="34" charset="0"/>
              </a:rPr>
              <a:t> </a:t>
            </a:r>
            <a:r>
              <a:rPr lang="ru-RU" sz="2700" b="1" dirty="0" smtClean="0">
                <a:solidFill>
                  <a:srgbClr val="7030A0"/>
                </a:solidFill>
                <a:latin typeface="Arial" pitchFamily="34" charset="0"/>
                <a:cs typeface="Arial" pitchFamily="34" charset="0"/>
              </a:rPr>
              <a:t>С</a:t>
            </a:r>
            <a:r>
              <a:rPr lang="en-US" sz="2700" b="1" dirty="0" smtClean="0">
                <a:solidFill>
                  <a:srgbClr val="7030A0"/>
                </a:solidFill>
                <a:latin typeface="Arial" pitchFamily="34" charset="0"/>
                <a:cs typeface="Arial" pitchFamily="34" charset="0"/>
              </a:rPr>
              <a:t>a</a:t>
            </a:r>
            <a:r>
              <a:rPr lang="ru-RU" sz="2700" b="1" dirty="0" smtClean="0">
                <a:solidFill>
                  <a:srgbClr val="7030A0"/>
                </a:solidFill>
                <a:latin typeface="Arial" pitchFamily="34" charset="0"/>
                <a:cs typeface="Arial" pitchFamily="34" charset="0"/>
              </a:rPr>
              <a:t>О + </a:t>
            </a:r>
            <a:r>
              <a:rPr lang="en-US" sz="2700" b="1" dirty="0" smtClean="0">
                <a:solidFill>
                  <a:srgbClr val="7030A0"/>
                </a:solidFill>
                <a:latin typeface="Arial" pitchFamily="34" charset="0"/>
                <a:cs typeface="Arial" pitchFamily="34" charset="0"/>
              </a:rPr>
              <a:t>H</a:t>
            </a:r>
            <a:r>
              <a:rPr lang="ru-RU" sz="2700" b="1" baseline="-25000" dirty="0" smtClean="0">
                <a:solidFill>
                  <a:srgbClr val="7030A0"/>
                </a:solidFill>
                <a:latin typeface="Arial" pitchFamily="34" charset="0"/>
                <a:cs typeface="Arial" pitchFamily="34" charset="0"/>
              </a:rPr>
              <a:t>2</a:t>
            </a:r>
            <a:r>
              <a:rPr lang="en-US" sz="2700" b="1" dirty="0" smtClean="0">
                <a:solidFill>
                  <a:srgbClr val="7030A0"/>
                </a:solidFill>
                <a:latin typeface="Arial" pitchFamily="34" charset="0"/>
                <a:cs typeface="Arial" pitchFamily="34" charset="0"/>
              </a:rPr>
              <a:t>O</a:t>
            </a:r>
            <a:r>
              <a:rPr lang="ru-RU" sz="2700" b="1" dirty="0" smtClean="0">
                <a:solidFill>
                  <a:srgbClr val="7030A0"/>
                </a:solidFill>
                <a:latin typeface="Arial" pitchFamily="34" charset="0"/>
                <a:cs typeface="Arial" pitchFamily="34" charset="0"/>
              </a:rPr>
              <a:t> = С</a:t>
            </a:r>
            <a:r>
              <a:rPr lang="en-US" sz="2700" b="1" dirty="0" smtClean="0">
                <a:solidFill>
                  <a:srgbClr val="7030A0"/>
                </a:solidFill>
                <a:latin typeface="Arial" pitchFamily="34" charset="0"/>
                <a:cs typeface="Arial" pitchFamily="34" charset="0"/>
              </a:rPr>
              <a:t>a</a:t>
            </a:r>
            <a:r>
              <a:rPr lang="ru-RU" sz="2700" b="1" dirty="0" smtClean="0">
                <a:solidFill>
                  <a:srgbClr val="7030A0"/>
                </a:solidFill>
                <a:latin typeface="Arial" pitchFamily="34" charset="0"/>
                <a:cs typeface="Arial" pitchFamily="34" charset="0"/>
              </a:rPr>
              <a:t>(</a:t>
            </a:r>
            <a:r>
              <a:rPr lang="en-US" sz="2700" b="1" dirty="0" smtClean="0">
                <a:solidFill>
                  <a:srgbClr val="7030A0"/>
                </a:solidFill>
                <a:latin typeface="Arial" pitchFamily="34" charset="0"/>
                <a:cs typeface="Arial" pitchFamily="34" charset="0"/>
              </a:rPr>
              <a:t>OH</a:t>
            </a:r>
            <a:r>
              <a:rPr lang="ru-RU" sz="2700" b="1" dirty="0" smtClean="0">
                <a:solidFill>
                  <a:srgbClr val="7030A0"/>
                </a:solidFill>
                <a:latin typeface="Arial" pitchFamily="34" charset="0"/>
                <a:cs typeface="Arial" pitchFamily="34" charset="0"/>
              </a:rPr>
              <a:t>)</a:t>
            </a:r>
            <a:r>
              <a:rPr lang="ru-RU" sz="2700" b="1" baseline="-25000" dirty="0" smtClean="0">
                <a:solidFill>
                  <a:srgbClr val="7030A0"/>
                </a:solidFill>
                <a:latin typeface="Arial" pitchFamily="34" charset="0"/>
                <a:cs typeface="Arial" pitchFamily="34" charset="0"/>
              </a:rPr>
              <a:t>2</a:t>
            </a:r>
            <a:r>
              <a:rPr lang="ru-RU" sz="2700" b="1" dirty="0" smtClean="0">
                <a:solidFill>
                  <a:srgbClr val="7030A0"/>
                </a:solidFill>
                <a:latin typeface="Arial" pitchFamily="34" charset="0"/>
                <a:cs typeface="Arial" pitchFamily="34" charset="0"/>
              </a:rPr>
              <a:t> </a:t>
            </a:r>
          </a:p>
          <a:p>
            <a:pPr marL="357188" algn="ctr">
              <a:lnSpc>
                <a:spcPct val="85000"/>
              </a:lnSpc>
            </a:pPr>
            <a:r>
              <a:rPr lang="ru-RU" sz="2700" b="1" dirty="0" smtClean="0">
                <a:solidFill>
                  <a:srgbClr val="7030A0"/>
                </a:solidFill>
                <a:latin typeface="Arial" pitchFamily="34" charset="0"/>
                <a:cs typeface="Arial" pitchFamily="34" charset="0"/>
              </a:rPr>
              <a:t>1 + 1 + 1 = 3</a:t>
            </a:r>
          </a:p>
          <a:p>
            <a:pPr marL="357188" algn="just">
              <a:lnSpc>
                <a:spcPct val="85000"/>
              </a:lnSpc>
            </a:pPr>
            <a:r>
              <a:rPr lang="ru-RU" sz="2700" b="1" dirty="0" smtClean="0">
                <a:solidFill>
                  <a:srgbClr val="7030A0"/>
                </a:solidFill>
                <a:latin typeface="Arial" pitchFamily="34" charset="0"/>
                <a:cs typeface="Arial" pitchFamily="34" charset="0"/>
              </a:rPr>
              <a:t>Запомните: </a:t>
            </a:r>
          </a:p>
          <a:p>
            <a:pPr marL="357188" algn="ctr">
              <a:lnSpc>
                <a:spcPct val="85000"/>
              </a:lnSpc>
            </a:pPr>
            <a:r>
              <a:rPr lang="ru-RU" sz="2700" b="1" dirty="0" err="1" smtClean="0">
                <a:solidFill>
                  <a:srgbClr val="A50021"/>
                </a:solidFill>
                <a:effectLst>
                  <a:outerShdw blurRad="38100" dist="38100" dir="2700000" algn="tl">
                    <a:srgbClr val="000000">
                      <a:alpha val="43137"/>
                    </a:srgbClr>
                  </a:outerShdw>
                </a:effectLst>
                <a:latin typeface="Arial" pitchFamily="34" charset="0"/>
                <a:cs typeface="Arial" pitchFamily="34" charset="0"/>
              </a:rPr>
              <a:t>осн</a:t>
            </a:r>
            <a:r>
              <a:rPr lang="en-US" sz="2700" b="1" dirty="0" smtClean="0">
                <a:solidFill>
                  <a:srgbClr val="A50021"/>
                </a:solidFill>
                <a:effectLst>
                  <a:outerShdw blurRad="38100" dist="38100" dir="2700000" algn="tl">
                    <a:srgbClr val="000000">
                      <a:alpha val="43137"/>
                    </a:srgbClr>
                  </a:outerShdw>
                </a:effectLst>
                <a:latin typeface="Arial" pitchFamily="34" charset="0"/>
                <a:cs typeface="Arial" pitchFamily="34" charset="0"/>
              </a:rPr>
              <a:t>ó</a:t>
            </a:r>
            <a:r>
              <a:rPr lang="ru-RU" sz="2700" b="1" dirty="0" err="1" smtClean="0">
                <a:solidFill>
                  <a:srgbClr val="A50021"/>
                </a:solidFill>
                <a:effectLst>
                  <a:outerShdw blurRad="38100" dist="38100" dir="2700000" algn="tl">
                    <a:srgbClr val="000000">
                      <a:alpha val="43137"/>
                    </a:srgbClr>
                  </a:outerShdw>
                </a:effectLst>
                <a:latin typeface="Arial" pitchFamily="34" charset="0"/>
                <a:cs typeface="Arial" pitchFamily="34" charset="0"/>
              </a:rPr>
              <a:t>вный</a:t>
            </a:r>
            <a:r>
              <a:rPr lang="ru-RU" sz="2700" b="1" dirty="0" smtClean="0">
                <a:solidFill>
                  <a:srgbClr val="A50021"/>
                </a:solidFill>
                <a:effectLst>
                  <a:outerShdw blurRad="38100" dist="38100" dir="2700000" algn="tl">
                    <a:srgbClr val="000000">
                      <a:alpha val="43137"/>
                    </a:srgbClr>
                  </a:outerShdw>
                </a:effectLst>
                <a:latin typeface="Arial" pitchFamily="34" charset="0"/>
                <a:cs typeface="Arial" pitchFamily="34" charset="0"/>
              </a:rPr>
              <a:t> оксид + вода → основание </a:t>
            </a:r>
          </a:p>
          <a:p>
            <a:pPr indent="446088" algn="just">
              <a:lnSpc>
                <a:spcPct val="85000"/>
              </a:lnSpc>
            </a:pPr>
            <a:r>
              <a:rPr lang="ru-RU" sz="2700" b="1" dirty="0" err="1" smtClean="0">
                <a:solidFill>
                  <a:srgbClr val="7030A0"/>
                </a:solidFill>
                <a:latin typeface="Arial" pitchFamily="34" charset="0"/>
                <a:cs typeface="Arial" pitchFamily="34" charset="0"/>
              </a:rPr>
              <a:t>Осн</a:t>
            </a:r>
            <a:r>
              <a:rPr lang="en-US" sz="2700" b="1" dirty="0" smtClean="0">
                <a:solidFill>
                  <a:srgbClr val="7030A0"/>
                </a:solidFill>
                <a:latin typeface="Arial" pitchFamily="34" charset="0"/>
                <a:cs typeface="Arial" pitchFamily="34" charset="0"/>
              </a:rPr>
              <a:t>ó</a:t>
            </a:r>
            <a:r>
              <a:rPr lang="ru-RU" sz="2700" b="1" dirty="0" err="1" smtClean="0">
                <a:solidFill>
                  <a:srgbClr val="7030A0"/>
                </a:solidFill>
                <a:latin typeface="Arial" pitchFamily="34" charset="0"/>
                <a:cs typeface="Arial" pitchFamily="34" charset="0"/>
              </a:rPr>
              <a:t>вный</a:t>
            </a:r>
            <a:r>
              <a:rPr lang="ru-RU" sz="2700" b="1" dirty="0" smtClean="0">
                <a:solidFill>
                  <a:srgbClr val="7030A0"/>
                </a:solidFill>
                <a:latin typeface="Arial" pitchFamily="34" charset="0"/>
                <a:cs typeface="Arial" pitchFamily="34" charset="0"/>
              </a:rPr>
              <a:t> оксид состоит из металла и кислорода. </a:t>
            </a:r>
          </a:p>
          <a:p>
            <a:pPr indent="446088" algn="just">
              <a:lnSpc>
                <a:spcPct val="85000"/>
              </a:lnSpc>
            </a:pPr>
            <a:r>
              <a:rPr lang="ru-RU" sz="2700" b="1" dirty="0" smtClean="0">
                <a:solidFill>
                  <a:srgbClr val="7030A0"/>
                </a:solidFill>
                <a:latin typeface="Arial" pitchFamily="34" charset="0"/>
                <a:cs typeface="Arial" pitchFamily="34" charset="0"/>
              </a:rPr>
              <a:t> Вспомним часть 3:</a:t>
            </a:r>
          </a:p>
        </p:txBody>
      </p:sp>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9" name="Прямоугольник 8"/>
          <p:cNvSpPr/>
          <p:nvPr/>
        </p:nvSpPr>
        <p:spPr>
          <a:xfrm>
            <a:off x="142844" y="296964"/>
            <a:ext cx="8858312" cy="5389937"/>
          </a:xfrm>
          <a:prstGeom prst="rect">
            <a:avLst/>
          </a:prstGeom>
        </p:spPr>
        <p:txBody>
          <a:bodyPr wrap="square">
            <a:spAutoFit/>
          </a:bodyPr>
          <a:lstStyle/>
          <a:p>
            <a:pPr marL="357188" indent="-357188" algn="just">
              <a:lnSpc>
                <a:spcPct val="85000"/>
              </a:lnSpc>
            </a:pPr>
            <a:r>
              <a:rPr lang="ru-RU" sz="2700" b="1" dirty="0" smtClean="0">
                <a:latin typeface="Arial" pitchFamily="34" charset="0"/>
                <a:cs typeface="Arial" pitchFamily="34" charset="0"/>
              </a:rPr>
              <a:t>7. Сумма коэффициентов в уравнении реакции взаимодействия между оксидом углерода (</a:t>
            </a:r>
            <a:r>
              <a:rPr lang="en-US" sz="2700" b="1" dirty="0" smtClean="0">
                <a:latin typeface="Arial" pitchFamily="34" charset="0"/>
                <a:cs typeface="Arial" pitchFamily="34" charset="0"/>
              </a:rPr>
              <a:t>IV</a:t>
            </a:r>
            <a:r>
              <a:rPr lang="ru-RU" sz="2700" b="1" dirty="0" smtClean="0">
                <a:latin typeface="Arial" pitchFamily="34" charset="0"/>
                <a:cs typeface="Arial" pitchFamily="34" charset="0"/>
              </a:rPr>
              <a:t>) и избытком гидроксида кальция равна</a:t>
            </a:r>
          </a:p>
          <a:p>
            <a:pPr marL="357188" algn="just">
              <a:lnSpc>
                <a:spcPct val="85000"/>
              </a:lnSpc>
            </a:pPr>
            <a:r>
              <a:rPr lang="en-US" sz="2700" b="1" dirty="0" smtClean="0">
                <a:latin typeface="Arial" pitchFamily="34" charset="0"/>
                <a:cs typeface="Arial" pitchFamily="34" charset="0"/>
              </a:rPr>
              <a:t>1) 1      </a:t>
            </a:r>
            <a:r>
              <a:rPr lang="ru-RU" sz="2700" b="1" dirty="0" smtClean="0">
                <a:latin typeface="Arial" pitchFamily="34" charset="0"/>
                <a:cs typeface="Arial" pitchFamily="34" charset="0"/>
              </a:rPr>
              <a:t>  </a:t>
            </a:r>
            <a:r>
              <a:rPr lang="en-US" sz="2700" b="1" dirty="0" smtClean="0">
                <a:latin typeface="Arial" pitchFamily="34" charset="0"/>
                <a:cs typeface="Arial" pitchFamily="34" charset="0"/>
              </a:rPr>
              <a:t>           2) 2                      3) 3                   </a:t>
            </a:r>
            <a:r>
              <a:rPr lang="en-US" sz="2700" b="1" u="sng" dirty="0" smtClean="0">
                <a:solidFill>
                  <a:srgbClr val="FF0000"/>
                </a:solidFill>
                <a:latin typeface="Arial" pitchFamily="34" charset="0"/>
                <a:cs typeface="Arial" pitchFamily="34" charset="0"/>
              </a:rPr>
              <a:t>4) 4</a:t>
            </a:r>
            <a:endParaRPr lang="ru-RU" sz="2700" b="1" dirty="0" smtClean="0">
              <a:solidFill>
                <a:srgbClr val="FF0000"/>
              </a:solidFill>
              <a:latin typeface="Arial" pitchFamily="34" charset="0"/>
              <a:cs typeface="Arial" pitchFamily="34" charset="0"/>
            </a:endParaRPr>
          </a:p>
          <a:p>
            <a:pPr marL="357188" algn="ctr">
              <a:lnSpc>
                <a:spcPct val="85000"/>
              </a:lnSpc>
            </a:pPr>
            <a:r>
              <a:rPr lang="en-US" sz="2700" b="1" dirty="0" smtClean="0">
                <a:solidFill>
                  <a:srgbClr val="7030A0"/>
                </a:solidFill>
                <a:latin typeface="Arial" pitchFamily="34" charset="0"/>
                <a:cs typeface="Arial" pitchFamily="34" charset="0"/>
              </a:rPr>
              <a:t>CO</a:t>
            </a:r>
            <a:r>
              <a:rPr lang="en-US" sz="2700" b="1" baseline="-25000" dirty="0" smtClean="0">
                <a:solidFill>
                  <a:srgbClr val="7030A0"/>
                </a:solidFill>
                <a:latin typeface="Arial" pitchFamily="34" charset="0"/>
                <a:cs typeface="Arial" pitchFamily="34" charset="0"/>
              </a:rPr>
              <a:t>2 </a:t>
            </a:r>
            <a:r>
              <a:rPr lang="en-US" sz="2700" b="1" dirty="0" smtClean="0">
                <a:solidFill>
                  <a:srgbClr val="7030A0"/>
                </a:solidFill>
                <a:latin typeface="Arial" pitchFamily="34" charset="0"/>
                <a:cs typeface="Arial" pitchFamily="34" charset="0"/>
              </a:rPr>
              <a:t>+ </a:t>
            </a:r>
            <a:r>
              <a:rPr lang="ru-RU" sz="2700" b="1" dirty="0" smtClean="0">
                <a:solidFill>
                  <a:srgbClr val="7030A0"/>
                </a:solidFill>
                <a:latin typeface="Arial" pitchFamily="34" charset="0"/>
                <a:cs typeface="Arial" pitchFamily="34" charset="0"/>
              </a:rPr>
              <a:t>С</a:t>
            </a:r>
            <a:r>
              <a:rPr lang="en-US" sz="2700" b="1" dirty="0" smtClean="0">
                <a:solidFill>
                  <a:srgbClr val="7030A0"/>
                </a:solidFill>
                <a:latin typeface="Arial" pitchFamily="34" charset="0"/>
                <a:cs typeface="Arial" pitchFamily="34" charset="0"/>
              </a:rPr>
              <a:t>a(OH)</a:t>
            </a:r>
            <a:r>
              <a:rPr lang="en-US" sz="2700" b="1" baseline="-25000" dirty="0" smtClean="0">
                <a:solidFill>
                  <a:srgbClr val="7030A0"/>
                </a:solidFill>
                <a:latin typeface="Arial" pitchFamily="34" charset="0"/>
                <a:cs typeface="Arial" pitchFamily="34" charset="0"/>
              </a:rPr>
              <a:t>2</a:t>
            </a:r>
            <a:r>
              <a:rPr lang="en-US" sz="2700" b="1" dirty="0" smtClean="0">
                <a:solidFill>
                  <a:srgbClr val="7030A0"/>
                </a:solidFill>
                <a:latin typeface="Arial" pitchFamily="34" charset="0"/>
                <a:cs typeface="Arial" pitchFamily="34" charset="0"/>
              </a:rPr>
              <a:t> = </a:t>
            </a:r>
            <a:r>
              <a:rPr lang="ru-RU" sz="2700" b="1" dirty="0" smtClean="0">
                <a:solidFill>
                  <a:srgbClr val="7030A0"/>
                </a:solidFill>
                <a:latin typeface="Arial" pitchFamily="34" charset="0"/>
                <a:cs typeface="Arial" pitchFamily="34" charset="0"/>
              </a:rPr>
              <a:t>С</a:t>
            </a:r>
            <a:r>
              <a:rPr lang="en-US" sz="2700" b="1" dirty="0" smtClean="0">
                <a:solidFill>
                  <a:srgbClr val="7030A0"/>
                </a:solidFill>
                <a:latin typeface="Arial" pitchFamily="34" charset="0"/>
                <a:cs typeface="Arial" pitchFamily="34" charset="0"/>
              </a:rPr>
              <a:t>aCO</a:t>
            </a:r>
            <a:r>
              <a:rPr lang="en-US" sz="2700" b="1" baseline="-25000" dirty="0" smtClean="0">
                <a:solidFill>
                  <a:srgbClr val="7030A0"/>
                </a:solidFill>
                <a:latin typeface="Arial" pitchFamily="34" charset="0"/>
                <a:cs typeface="Arial" pitchFamily="34" charset="0"/>
              </a:rPr>
              <a:t>3</a:t>
            </a:r>
            <a:r>
              <a:rPr lang="en-US" sz="2700" b="1" dirty="0" smtClean="0">
                <a:solidFill>
                  <a:srgbClr val="7030A0"/>
                </a:solidFill>
                <a:latin typeface="Arial" pitchFamily="34" charset="0"/>
                <a:cs typeface="Arial" pitchFamily="34" charset="0"/>
              </a:rPr>
              <a:t> + H</a:t>
            </a:r>
            <a:r>
              <a:rPr lang="en-US" sz="2700" b="1" baseline="-25000" dirty="0" smtClean="0">
                <a:solidFill>
                  <a:srgbClr val="7030A0"/>
                </a:solidFill>
                <a:latin typeface="Arial" pitchFamily="34" charset="0"/>
                <a:cs typeface="Arial" pitchFamily="34" charset="0"/>
              </a:rPr>
              <a:t>2</a:t>
            </a:r>
            <a:r>
              <a:rPr lang="en-US" sz="2700" b="1" dirty="0" smtClean="0">
                <a:solidFill>
                  <a:srgbClr val="7030A0"/>
                </a:solidFill>
                <a:latin typeface="Arial" pitchFamily="34" charset="0"/>
                <a:cs typeface="Arial" pitchFamily="34" charset="0"/>
              </a:rPr>
              <a:t>O</a:t>
            </a:r>
            <a:endParaRPr lang="ru-RU" sz="2700" b="1" dirty="0" smtClean="0">
              <a:solidFill>
                <a:srgbClr val="7030A0"/>
              </a:solidFill>
              <a:latin typeface="Arial" pitchFamily="34" charset="0"/>
              <a:cs typeface="Arial" pitchFamily="34" charset="0"/>
            </a:endParaRPr>
          </a:p>
          <a:p>
            <a:pPr marL="357188" algn="ctr">
              <a:lnSpc>
                <a:spcPct val="85000"/>
              </a:lnSpc>
            </a:pPr>
            <a:r>
              <a:rPr lang="en-US" sz="2700" b="1" dirty="0" smtClean="0">
                <a:solidFill>
                  <a:srgbClr val="7030A0"/>
                </a:solidFill>
                <a:latin typeface="Arial" pitchFamily="34" charset="0"/>
                <a:cs typeface="Arial" pitchFamily="34" charset="0"/>
              </a:rPr>
              <a:t>1 + 1 + 1 + 1 = 4</a:t>
            </a:r>
            <a:endParaRPr lang="ru-RU" sz="2700" b="1" dirty="0" smtClean="0">
              <a:solidFill>
                <a:srgbClr val="7030A0"/>
              </a:solidFill>
              <a:latin typeface="Arial" pitchFamily="34" charset="0"/>
              <a:cs typeface="Arial" pitchFamily="34" charset="0"/>
            </a:endParaRPr>
          </a:p>
          <a:p>
            <a:pPr marL="357188" algn="just">
              <a:lnSpc>
                <a:spcPct val="85000"/>
              </a:lnSpc>
            </a:pPr>
            <a:r>
              <a:rPr lang="ru-RU" sz="2700" b="1" dirty="0" smtClean="0">
                <a:solidFill>
                  <a:srgbClr val="7030A0"/>
                </a:solidFill>
                <a:latin typeface="Arial" pitchFamily="34" charset="0"/>
                <a:cs typeface="Arial" pitchFamily="34" charset="0"/>
              </a:rPr>
              <a:t>Запомните: </a:t>
            </a:r>
          </a:p>
          <a:p>
            <a:pPr marL="357188" algn="ctr">
              <a:lnSpc>
                <a:spcPct val="85000"/>
              </a:lnSpc>
            </a:pPr>
            <a:r>
              <a:rPr lang="ru-RU" sz="2700" b="1"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основание + кислотный оксид → соль + вода</a:t>
            </a:r>
          </a:p>
          <a:p>
            <a:pPr marL="357188" lvl="0" indent="-357188"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8. Признаком химической реакции между растворами сульфата натрия и хлорида бария является</a:t>
            </a:r>
            <a:endParaRPr lang="ru-RU" sz="2700" b="1" dirty="0" smtClean="0">
              <a:latin typeface="Arial" pitchFamily="34" charset="0"/>
              <a:cs typeface="Arial" pitchFamily="34" charset="0"/>
            </a:endParaRPr>
          </a:p>
          <a:p>
            <a:pPr marL="357188" lvl="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1) выделение газа              </a:t>
            </a:r>
            <a:r>
              <a:rPr lang="ru-RU" sz="2700" b="1" u="sng" dirty="0" smtClean="0">
                <a:solidFill>
                  <a:srgbClr val="FF0000"/>
                </a:solidFill>
                <a:latin typeface="Arial" pitchFamily="34" charset="0"/>
                <a:ea typeface="Times New Roman" pitchFamily="18" charset="0"/>
                <a:cs typeface="Arial" pitchFamily="34" charset="0"/>
              </a:rPr>
              <a:t>3) образование осадка</a:t>
            </a:r>
            <a:endParaRPr lang="ru-RU" sz="2700" b="1" dirty="0" smtClean="0">
              <a:latin typeface="Arial" pitchFamily="34" charset="0"/>
              <a:cs typeface="Arial" pitchFamily="34" charset="0"/>
            </a:endParaRPr>
          </a:p>
          <a:p>
            <a:pPr marL="357188" lvl="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2) растворение осадка      4) появление запаха</a:t>
            </a:r>
            <a:endParaRPr lang="ru-RU" sz="2700" b="1" dirty="0" smtClean="0">
              <a:latin typeface="Arial" pitchFamily="34" charset="0"/>
              <a:cs typeface="Arial" pitchFamily="34" charset="0"/>
            </a:endParaRPr>
          </a:p>
          <a:p>
            <a:pPr marL="357188" lvl="0" indent="-357188" algn="ctr" eaLnBrk="0" fontAlgn="base" hangingPunct="0">
              <a:lnSpc>
                <a:spcPct val="85000"/>
              </a:lnSpc>
              <a:spcBef>
                <a:spcPct val="0"/>
              </a:spcBef>
              <a:spcAft>
                <a:spcPct val="0"/>
              </a:spcAft>
            </a:pPr>
            <a:r>
              <a:rPr lang="en-US" sz="2700" b="1" dirty="0" smtClean="0">
                <a:solidFill>
                  <a:srgbClr val="7030A0"/>
                </a:solidFill>
                <a:latin typeface="Arial" pitchFamily="34" charset="0"/>
                <a:ea typeface="Times New Roman" pitchFamily="18" charset="0"/>
                <a:cs typeface="Arial" pitchFamily="34" charset="0"/>
              </a:rPr>
              <a:t>Na</a:t>
            </a:r>
            <a:r>
              <a:rPr lang="ru-RU" sz="2700" b="1" baseline="-30000" dirty="0" smtClean="0">
                <a:solidFill>
                  <a:srgbClr val="7030A0"/>
                </a:solidFill>
                <a:latin typeface="Arial" pitchFamily="34" charset="0"/>
                <a:ea typeface="Times New Roman" pitchFamily="18" charset="0"/>
                <a:cs typeface="Arial" pitchFamily="34" charset="0"/>
              </a:rPr>
              <a:t>2</a:t>
            </a:r>
            <a:r>
              <a:rPr lang="en-US" sz="2700" b="1" dirty="0" smtClean="0">
                <a:solidFill>
                  <a:srgbClr val="7030A0"/>
                </a:solidFill>
                <a:latin typeface="Arial" pitchFamily="34" charset="0"/>
                <a:ea typeface="Times New Roman" pitchFamily="18" charset="0"/>
                <a:cs typeface="Arial" pitchFamily="34" charset="0"/>
              </a:rPr>
              <a:t>SO</a:t>
            </a:r>
            <a:r>
              <a:rPr lang="ru-RU" sz="2700" b="1" baseline="-30000" dirty="0" smtClean="0">
                <a:solidFill>
                  <a:srgbClr val="7030A0"/>
                </a:solidFill>
                <a:latin typeface="Arial" pitchFamily="34" charset="0"/>
                <a:ea typeface="Times New Roman" pitchFamily="18" charset="0"/>
                <a:cs typeface="Arial" pitchFamily="34" charset="0"/>
              </a:rPr>
              <a:t>4 </a:t>
            </a:r>
            <a:r>
              <a:rPr lang="ru-RU" sz="2700" b="1" dirty="0" smtClean="0">
                <a:solidFill>
                  <a:srgbClr val="7030A0"/>
                </a:solidFill>
                <a:latin typeface="Arial" pitchFamily="34" charset="0"/>
                <a:ea typeface="Times New Roman" pitchFamily="18" charset="0"/>
                <a:cs typeface="Arial" pitchFamily="34" charset="0"/>
              </a:rPr>
              <a:t>+ </a:t>
            </a:r>
            <a:r>
              <a:rPr lang="en-US" sz="2700" b="1" dirty="0" err="1" smtClean="0">
                <a:solidFill>
                  <a:srgbClr val="7030A0"/>
                </a:solidFill>
                <a:latin typeface="Arial" pitchFamily="34" charset="0"/>
                <a:ea typeface="Times New Roman" pitchFamily="18" charset="0"/>
                <a:cs typeface="Arial" pitchFamily="34" charset="0"/>
              </a:rPr>
              <a:t>BaCl</a:t>
            </a:r>
            <a:r>
              <a:rPr lang="ru-RU" sz="2700" b="1" baseline="-30000" dirty="0" smtClean="0">
                <a:solidFill>
                  <a:srgbClr val="7030A0"/>
                </a:solidFill>
                <a:latin typeface="Arial" pitchFamily="34" charset="0"/>
                <a:ea typeface="Times New Roman" pitchFamily="18" charset="0"/>
                <a:cs typeface="Arial" pitchFamily="34" charset="0"/>
              </a:rPr>
              <a:t>2</a:t>
            </a:r>
            <a:r>
              <a:rPr lang="ru-RU" sz="2700" b="1" dirty="0" smtClean="0">
                <a:solidFill>
                  <a:srgbClr val="7030A0"/>
                </a:solidFill>
                <a:latin typeface="Arial" pitchFamily="34" charset="0"/>
                <a:ea typeface="Times New Roman" pitchFamily="18" charset="0"/>
                <a:cs typeface="Arial" pitchFamily="34" charset="0"/>
              </a:rPr>
              <a:t> = </a:t>
            </a:r>
            <a:r>
              <a:rPr lang="en-US" sz="2700" b="1" dirty="0" err="1" smtClean="0">
                <a:solidFill>
                  <a:srgbClr val="7030A0"/>
                </a:solidFill>
                <a:latin typeface="Arial" pitchFamily="34" charset="0"/>
                <a:ea typeface="Times New Roman" pitchFamily="18" charset="0"/>
                <a:cs typeface="Arial" pitchFamily="34" charset="0"/>
              </a:rPr>
              <a:t>BaSO</a:t>
            </a:r>
            <a:r>
              <a:rPr lang="ru-RU" sz="2700" b="1" baseline="-30000" dirty="0" smtClean="0">
                <a:solidFill>
                  <a:srgbClr val="7030A0"/>
                </a:solidFill>
                <a:latin typeface="Arial" pitchFamily="34" charset="0"/>
                <a:ea typeface="Times New Roman" pitchFamily="18" charset="0"/>
                <a:cs typeface="Arial" pitchFamily="34" charset="0"/>
              </a:rPr>
              <a:t>4</a:t>
            </a:r>
            <a:r>
              <a:rPr lang="ru-RU" sz="2700" b="1" dirty="0" smtClean="0">
                <a:solidFill>
                  <a:srgbClr val="7030A0"/>
                </a:solidFill>
                <a:latin typeface="Arial" pitchFamily="34" charset="0"/>
                <a:ea typeface="Times New Roman" pitchFamily="18" charset="0"/>
                <a:cs typeface="Arial" pitchFamily="34" charset="0"/>
              </a:rPr>
              <a:t>↓ + 2</a:t>
            </a:r>
            <a:r>
              <a:rPr lang="en-US" sz="2700" b="1" dirty="0" err="1" smtClean="0">
                <a:solidFill>
                  <a:srgbClr val="7030A0"/>
                </a:solidFill>
                <a:latin typeface="Arial" pitchFamily="34" charset="0"/>
                <a:ea typeface="Times New Roman" pitchFamily="18" charset="0"/>
                <a:cs typeface="Arial" pitchFamily="34" charset="0"/>
              </a:rPr>
              <a:t>NaCl</a:t>
            </a:r>
            <a:endParaRPr lang="ru-RU" sz="2700" b="1" dirty="0" smtClean="0">
              <a:solidFill>
                <a:srgbClr val="7030A0"/>
              </a:solidFill>
              <a:latin typeface="Arial" pitchFamily="34" charset="0"/>
              <a:cs typeface="Arial" pitchFamily="34" charset="0"/>
            </a:endParaRPr>
          </a:p>
          <a:p>
            <a:pPr marL="357188" lvl="0" indent="-357188" algn="just" eaLnBrk="0" fontAlgn="base" hangingPunct="0">
              <a:lnSpc>
                <a:spcPct val="85000"/>
              </a:lnSpc>
              <a:spcBef>
                <a:spcPct val="0"/>
              </a:spcBef>
              <a:spcAft>
                <a:spcPct val="0"/>
              </a:spcAft>
            </a:pPr>
            <a:r>
              <a:rPr lang="ru-RU" sz="2700" b="1" dirty="0" smtClean="0">
                <a:solidFill>
                  <a:srgbClr val="7030A0"/>
                </a:solidFill>
                <a:latin typeface="Arial" pitchFamily="34" charset="0"/>
                <a:ea typeface="Times New Roman" pitchFamily="18" charset="0"/>
                <a:cs typeface="Arial" pitchFamily="34" charset="0"/>
              </a:rPr>
              <a:t>Воспользовались таблицей растворимости.</a:t>
            </a:r>
            <a:endParaRPr lang="ru-RU" sz="2700" b="1" dirty="0" smtClean="0">
              <a:solidFill>
                <a:srgbClr val="9900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D:\23.05.13-домашние документы\Виртуальные лекции 2015\Химия\Растворы\Таблица растворимости\2 (1).jpg"/>
          <p:cNvPicPr/>
          <p:nvPr/>
        </p:nvPicPr>
        <p:blipFill>
          <a:blip r:embed="rId2" cstate="print"/>
          <a:srcRect l="4762" t="6775" r="5540" b="8130"/>
          <a:stretch>
            <a:fillRect/>
          </a:stretch>
        </p:blipFill>
        <p:spPr bwMode="auto">
          <a:xfrm>
            <a:off x="2071670" y="214290"/>
            <a:ext cx="5373684" cy="3643338"/>
          </a:xfrm>
          <a:prstGeom prst="rect">
            <a:avLst/>
          </a:prstGeom>
          <a:noFill/>
          <a:ln w="9525">
            <a:noFill/>
            <a:miter lim="800000"/>
            <a:headEnd/>
            <a:tailEnd/>
          </a:ln>
        </p:spPr>
      </p:pic>
      <p:sp>
        <p:nvSpPr>
          <p:cNvPr id="7" name="Прямоугольник 6"/>
          <p:cNvSpPr/>
          <p:nvPr/>
        </p:nvSpPr>
        <p:spPr>
          <a:xfrm>
            <a:off x="71406" y="3714752"/>
            <a:ext cx="8858312" cy="2585323"/>
          </a:xfrm>
          <a:prstGeom prst="rect">
            <a:avLst/>
          </a:prstGeom>
        </p:spPr>
        <p:txBody>
          <a:bodyPr wrap="square">
            <a:spAutoFit/>
          </a:bodyPr>
          <a:lstStyle/>
          <a:p>
            <a:pPr marL="357188" indent="-357188" algn="just"/>
            <a:r>
              <a:rPr lang="ru-RU" sz="2700" b="1" dirty="0" smtClean="0">
                <a:latin typeface="Arial" pitchFamily="34" charset="0"/>
                <a:cs typeface="Arial" pitchFamily="34" charset="0"/>
              </a:rPr>
              <a:t>9. Какое уравнение соответствует реакции обмена?</a:t>
            </a:r>
          </a:p>
          <a:p>
            <a:pPr marL="357188" algn="just"/>
            <a:r>
              <a:rPr lang="ru-RU" sz="2700" b="1" dirty="0" smtClean="0">
                <a:latin typeface="Arial" pitchFamily="34" charset="0"/>
                <a:cs typeface="Arial" pitchFamily="34" charset="0"/>
              </a:rPr>
              <a:t>1) М</a:t>
            </a:r>
            <a:r>
              <a:rPr lang="en-US" sz="2700" b="1" dirty="0" smtClean="0">
                <a:latin typeface="Arial" pitchFamily="34" charset="0"/>
                <a:cs typeface="Arial" pitchFamily="34" charset="0"/>
              </a:rPr>
              <a:t>g</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SO</a:t>
            </a:r>
            <a:r>
              <a:rPr lang="ru-RU" sz="2700" b="1" baseline="-25000" dirty="0" smtClean="0">
                <a:latin typeface="Arial" pitchFamily="34" charset="0"/>
                <a:cs typeface="Arial" pitchFamily="34" charset="0"/>
              </a:rPr>
              <a:t>4</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F</a:t>
            </a:r>
            <a:r>
              <a:rPr lang="ru-RU" sz="2700" b="1" dirty="0" smtClean="0">
                <a:latin typeface="Arial" pitchFamily="34" charset="0"/>
                <a:cs typeface="Arial" pitchFamily="34" charset="0"/>
              </a:rPr>
              <a:t>е</a:t>
            </a:r>
            <a:r>
              <a:rPr lang="en-US" sz="2700" b="1" dirty="0" smtClean="0">
                <a:latin typeface="Arial" pitchFamily="34" charset="0"/>
                <a:cs typeface="Arial" pitchFamily="34" charset="0"/>
              </a:rPr>
              <a:t>SO</a:t>
            </a:r>
            <a:r>
              <a:rPr lang="ru-RU" sz="2700" b="1" baseline="-25000" dirty="0" smtClean="0">
                <a:latin typeface="Arial" pitchFamily="34" charset="0"/>
                <a:cs typeface="Arial" pitchFamily="34" charset="0"/>
              </a:rPr>
              <a:t>4</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 </a:t>
            </a:r>
            <a:r>
              <a:rPr lang="ru-RU" sz="2700" b="1" dirty="0" smtClean="0">
                <a:solidFill>
                  <a:srgbClr val="7030A0"/>
                </a:solidFill>
                <a:latin typeface="Arial" pitchFamily="34" charset="0"/>
                <a:cs typeface="Arial" pitchFamily="34" charset="0"/>
              </a:rPr>
              <a:t>– реакция замещения</a:t>
            </a:r>
          </a:p>
          <a:p>
            <a:pPr marL="357188" algn="just"/>
            <a:r>
              <a:rPr lang="ru-RU" sz="2700" b="1" dirty="0" smtClean="0">
                <a:latin typeface="Arial" pitchFamily="34" charset="0"/>
                <a:cs typeface="Arial" pitchFamily="34" charset="0"/>
              </a:rPr>
              <a:t>2) 2</a:t>
            </a:r>
            <a:r>
              <a:rPr lang="en-US" sz="2700" b="1" dirty="0" smtClean="0">
                <a:latin typeface="Arial" pitchFamily="34" charset="0"/>
                <a:cs typeface="Arial" pitchFamily="34" charset="0"/>
              </a:rPr>
              <a:t>Na</a:t>
            </a:r>
            <a:r>
              <a:rPr lang="ru-RU" sz="2700" b="1" dirty="0" smtClean="0">
                <a:latin typeface="Arial" pitchFamily="34" charset="0"/>
                <a:cs typeface="Arial" pitchFamily="34" charset="0"/>
              </a:rPr>
              <a:t> + 2Н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2</a:t>
            </a:r>
            <a:r>
              <a:rPr lang="en-US" sz="2700" b="1" dirty="0" smtClean="0">
                <a:latin typeface="Arial" pitchFamily="34" charset="0"/>
                <a:cs typeface="Arial" pitchFamily="34" charset="0"/>
              </a:rPr>
              <a:t>N</a:t>
            </a:r>
            <a:r>
              <a:rPr lang="ru-RU" sz="2700" b="1" dirty="0" err="1" smtClean="0">
                <a:latin typeface="Arial" pitchFamily="34" charset="0"/>
                <a:cs typeface="Arial" pitchFamily="34" charset="0"/>
              </a:rPr>
              <a:t>аОН</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 </a:t>
            </a:r>
            <a:r>
              <a:rPr lang="ru-RU" sz="2700" b="1" dirty="0" smtClean="0">
                <a:solidFill>
                  <a:srgbClr val="7030A0"/>
                </a:solidFill>
                <a:latin typeface="Arial" pitchFamily="34" charset="0"/>
                <a:cs typeface="Arial" pitchFamily="34" charset="0"/>
              </a:rPr>
              <a:t>– реакция замещения</a:t>
            </a:r>
          </a:p>
          <a:p>
            <a:pPr marL="357188" algn="just"/>
            <a:r>
              <a:rPr lang="ru-RU" sz="2700" b="1" u="sng" dirty="0" smtClean="0">
                <a:solidFill>
                  <a:srgbClr val="FF0000"/>
                </a:solidFill>
                <a:latin typeface="Arial" pitchFamily="34" charset="0"/>
                <a:cs typeface="Arial" pitchFamily="34" charset="0"/>
              </a:rPr>
              <a:t>3) </a:t>
            </a:r>
            <a:r>
              <a:rPr lang="en-US" sz="2700" b="1" u="sng" dirty="0" smtClean="0">
                <a:solidFill>
                  <a:srgbClr val="FF0000"/>
                </a:solidFill>
                <a:latin typeface="Arial" pitchFamily="34" charset="0"/>
                <a:cs typeface="Arial" pitchFamily="34" charset="0"/>
              </a:rPr>
              <a:t>K</a:t>
            </a:r>
            <a:r>
              <a:rPr lang="ru-RU" sz="2700" b="1" u="sng" baseline="-25000" dirty="0" smtClean="0">
                <a:solidFill>
                  <a:srgbClr val="FF0000"/>
                </a:solidFill>
                <a:latin typeface="Arial" pitchFamily="34" charset="0"/>
                <a:cs typeface="Arial" pitchFamily="34" charset="0"/>
              </a:rPr>
              <a:t>2</a:t>
            </a:r>
            <a:r>
              <a:rPr lang="en-US" sz="2700" b="1" u="sng" dirty="0" smtClean="0">
                <a:solidFill>
                  <a:srgbClr val="FF0000"/>
                </a:solidFill>
                <a:latin typeface="Arial" pitchFamily="34" charset="0"/>
                <a:cs typeface="Arial" pitchFamily="34" charset="0"/>
              </a:rPr>
              <a:t>O</a:t>
            </a:r>
            <a:r>
              <a:rPr lang="ru-RU" sz="2700" b="1" u="sng" dirty="0" smtClean="0">
                <a:solidFill>
                  <a:srgbClr val="FF0000"/>
                </a:solidFill>
                <a:latin typeface="Arial" pitchFamily="34" charset="0"/>
                <a:cs typeface="Arial" pitchFamily="34" charset="0"/>
              </a:rPr>
              <a:t> + 2НС</a:t>
            </a:r>
            <a:r>
              <a:rPr lang="en-US" sz="2700" b="1" u="sng" dirty="0" smtClean="0">
                <a:solidFill>
                  <a:srgbClr val="FF0000"/>
                </a:solidFill>
                <a:latin typeface="Arial" pitchFamily="34" charset="0"/>
                <a:cs typeface="Arial" pitchFamily="34" charset="0"/>
              </a:rPr>
              <a:t>l</a:t>
            </a:r>
            <a:r>
              <a:rPr lang="ru-RU" sz="2700" b="1" u="sng" dirty="0" smtClean="0">
                <a:solidFill>
                  <a:srgbClr val="FF0000"/>
                </a:solidFill>
                <a:latin typeface="Arial" pitchFamily="34" charset="0"/>
                <a:cs typeface="Arial" pitchFamily="34" charset="0"/>
              </a:rPr>
              <a:t> = 2</a:t>
            </a:r>
            <a:r>
              <a:rPr lang="en-US" sz="2700" b="1" u="sng" dirty="0" smtClean="0">
                <a:solidFill>
                  <a:srgbClr val="FF0000"/>
                </a:solidFill>
                <a:latin typeface="Arial" pitchFamily="34" charset="0"/>
                <a:cs typeface="Arial" pitchFamily="34" charset="0"/>
              </a:rPr>
              <a:t>K</a:t>
            </a:r>
            <a:r>
              <a:rPr lang="ru-RU" sz="2700" b="1" u="sng" dirty="0" smtClean="0">
                <a:solidFill>
                  <a:srgbClr val="FF0000"/>
                </a:solidFill>
                <a:latin typeface="Arial" pitchFamily="34" charset="0"/>
                <a:cs typeface="Arial" pitchFamily="34" charset="0"/>
              </a:rPr>
              <a:t>С</a:t>
            </a:r>
            <a:r>
              <a:rPr lang="en-US" sz="2700" b="1" u="sng" dirty="0" smtClean="0">
                <a:solidFill>
                  <a:srgbClr val="FF0000"/>
                </a:solidFill>
                <a:latin typeface="Arial" pitchFamily="34" charset="0"/>
                <a:cs typeface="Arial" pitchFamily="34" charset="0"/>
              </a:rPr>
              <a:t>l</a:t>
            </a:r>
            <a:r>
              <a:rPr lang="ru-RU" sz="2700" b="1" u="sng" dirty="0" smtClean="0">
                <a:solidFill>
                  <a:srgbClr val="FF0000"/>
                </a:solidFill>
                <a:latin typeface="Arial" pitchFamily="34" charset="0"/>
                <a:cs typeface="Arial" pitchFamily="34" charset="0"/>
              </a:rPr>
              <a:t> + Н</a:t>
            </a:r>
            <a:r>
              <a:rPr lang="ru-RU" sz="2700" b="1" u="sng" baseline="-25000" dirty="0" smtClean="0">
                <a:solidFill>
                  <a:srgbClr val="FF0000"/>
                </a:solidFill>
                <a:latin typeface="Arial" pitchFamily="34" charset="0"/>
                <a:cs typeface="Arial" pitchFamily="34" charset="0"/>
              </a:rPr>
              <a:t>2</a:t>
            </a:r>
            <a:r>
              <a:rPr lang="en-US" sz="2700" b="1" u="sng" dirty="0" smtClean="0">
                <a:solidFill>
                  <a:srgbClr val="FF0000"/>
                </a:solidFill>
                <a:latin typeface="Arial" pitchFamily="34" charset="0"/>
                <a:cs typeface="Arial" pitchFamily="34" charset="0"/>
              </a:rPr>
              <a:t>O</a:t>
            </a:r>
            <a:r>
              <a:rPr lang="ru-RU" sz="2700" b="1" u="sng" dirty="0" smtClean="0">
                <a:solidFill>
                  <a:srgbClr val="FF0000"/>
                </a:solidFill>
                <a:latin typeface="Arial" pitchFamily="34" charset="0"/>
                <a:cs typeface="Arial" pitchFamily="34" charset="0"/>
              </a:rPr>
              <a:t> – реакция обмена</a:t>
            </a:r>
            <a:endParaRPr lang="ru-RU" sz="2700" b="1" dirty="0" smtClean="0">
              <a:solidFill>
                <a:srgbClr val="FF0000"/>
              </a:solidFill>
              <a:latin typeface="Arial" pitchFamily="34" charset="0"/>
              <a:cs typeface="Arial" pitchFamily="34" charset="0"/>
            </a:endParaRPr>
          </a:p>
          <a:p>
            <a:pPr marL="357188" algn="just"/>
            <a:r>
              <a:rPr lang="ru-RU" sz="2700" b="1" dirty="0" smtClean="0">
                <a:latin typeface="Arial" pitchFamily="34" charset="0"/>
                <a:cs typeface="Arial" pitchFamily="34" charset="0"/>
              </a:rPr>
              <a:t>4) С</a:t>
            </a:r>
            <a:r>
              <a:rPr lang="en-US" sz="2700" b="1" dirty="0" smtClean="0">
                <a:latin typeface="Arial" pitchFamily="34" charset="0"/>
                <a:cs typeface="Arial" pitchFamily="34" charset="0"/>
              </a:rPr>
              <a:t>u</a:t>
            </a:r>
            <a:r>
              <a:rPr lang="ru-RU" sz="2700" b="1" dirty="0" smtClean="0">
                <a:latin typeface="Arial" pitchFamily="34" charset="0"/>
                <a:cs typeface="Arial" pitchFamily="34" charset="0"/>
              </a:rPr>
              <a:t>(ОН)</a:t>
            </a:r>
            <a:r>
              <a:rPr lang="ru-RU" sz="2700" b="1" baseline="-25000" dirty="0" smtClean="0">
                <a:latin typeface="Arial" pitchFamily="34" charset="0"/>
                <a:cs typeface="Arial" pitchFamily="34" charset="0"/>
              </a:rPr>
              <a:t>2</a:t>
            </a:r>
            <a:r>
              <a:rPr lang="ru-RU" sz="2700" b="1" dirty="0" smtClean="0">
                <a:latin typeface="Arial" pitchFamily="34" charset="0"/>
                <a:cs typeface="Arial" pitchFamily="34" charset="0"/>
              </a:rPr>
              <a:t> = С</a:t>
            </a:r>
            <a:r>
              <a:rPr lang="en-US" sz="2700" b="1" dirty="0" smtClean="0">
                <a:latin typeface="Arial" pitchFamily="34" charset="0"/>
                <a:cs typeface="Arial" pitchFamily="34" charset="0"/>
              </a:rPr>
              <a:t>u</a:t>
            </a:r>
            <a:r>
              <a:rPr lang="ru-RU" sz="2700" b="1" dirty="0" smtClean="0">
                <a:latin typeface="Arial" pitchFamily="34" charset="0"/>
                <a:cs typeface="Arial" pitchFamily="34" charset="0"/>
              </a:rPr>
              <a:t>О +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 </a:t>
            </a:r>
            <a:r>
              <a:rPr lang="ru-RU" sz="2700" b="1" dirty="0" smtClean="0">
                <a:solidFill>
                  <a:srgbClr val="7030A0"/>
                </a:solidFill>
                <a:latin typeface="Arial" pitchFamily="34" charset="0"/>
                <a:cs typeface="Arial" pitchFamily="34" charset="0"/>
              </a:rPr>
              <a:t>– реакция разложения</a:t>
            </a:r>
            <a:endParaRPr lang="ru-RU" sz="2700" b="1" dirty="0">
              <a:latin typeface="Arial" pitchFamily="34" charset="0"/>
              <a:cs typeface="Arial" pitchFamily="34" charset="0"/>
            </a:endParaRPr>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D:\23.05.13-домашние документы\Виртуальные лекции 2015\Химия\Реакции\aafdc571c117a21c875555476217a9bc.jpg"/>
          <p:cNvPicPr/>
          <p:nvPr/>
        </p:nvPicPr>
        <p:blipFill>
          <a:blip r:embed="rId2" cstate="print"/>
          <a:srcRect l="1058" t="1442" r="7968" b="14903"/>
          <a:stretch>
            <a:fillRect/>
          </a:stretch>
        </p:blipFill>
        <p:spPr bwMode="auto">
          <a:xfrm>
            <a:off x="1571604" y="214290"/>
            <a:ext cx="5850255" cy="3945254"/>
          </a:xfrm>
          <a:prstGeom prst="rect">
            <a:avLst/>
          </a:prstGeom>
          <a:noFill/>
          <a:ln>
            <a:noFill/>
          </a:ln>
          <a:effectLst/>
        </p:spPr>
      </p:pic>
      <p:sp>
        <p:nvSpPr>
          <p:cNvPr id="7" name="Прямоугольник 6"/>
          <p:cNvSpPr/>
          <p:nvPr/>
        </p:nvSpPr>
        <p:spPr>
          <a:xfrm>
            <a:off x="71406" y="4071942"/>
            <a:ext cx="8858312" cy="2211375"/>
          </a:xfrm>
          <a:prstGeom prst="rect">
            <a:avLst/>
          </a:prstGeom>
        </p:spPr>
        <p:txBody>
          <a:bodyPr wrap="square">
            <a:spAutoFit/>
          </a:bodyPr>
          <a:lstStyle/>
          <a:p>
            <a:pPr marL="357188" indent="-357188" algn="just">
              <a:lnSpc>
                <a:spcPct val="85000"/>
              </a:lnSpc>
            </a:pPr>
            <a:r>
              <a:rPr lang="ru-RU" sz="2700" b="1" dirty="0" smtClean="0">
                <a:latin typeface="Arial" pitchFamily="34" charset="0"/>
                <a:cs typeface="Arial" pitchFamily="34" charset="0"/>
              </a:rPr>
              <a:t>10. Какое уравнение соответствует реакции разложения?</a:t>
            </a:r>
          </a:p>
          <a:p>
            <a:pPr marL="357188">
              <a:lnSpc>
                <a:spcPct val="85000"/>
              </a:lnSpc>
            </a:pPr>
            <a:r>
              <a:rPr lang="ru-RU" sz="2700" b="1" u="sng" dirty="0" smtClean="0">
                <a:solidFill>
                  <a:srgbClr val="FF0000"/>
                </a:solidFill>
                <a:latin typeface="Arial" pitchFamily="34" charset="0"/>
                <a:cs typeface="Arial" pitchFamily="34" charset="0"/>
              </a:rPr>
              <a:t>1) </a:t>
            </a:r>
            <a:r>
              <a:rPr lang="ru-RU" sz="2700" b="1" u="sng" dirty="0" err="1" smtClean="0">
                <a:solidFill>
                  <a:srgbClr val="FF0000"/>
                </a:solidFill>
                <a:latin typeface="Arial" pitchFamily="34" charset="0"/>
                <a:cs typeface="Arial" pitchFamily="34" charset="0"/>
              </a:rPr>
              <a:t>СаС</a:t>
            </a:r>
            <a:r>
              <a:rPr lang="en-US" sz="2700" b="1" u="sng" dirty="0" smtClean="0">
                <a:solidFill>
                  <a:srgbClr val="FF0000"/>
                </a:solidFill>
                <a:latin typeface="Arial" pitchFamily="34" charset="0"/>
                <a:cs typeface="Arial" pitchFamily="34" charset="0"/>
              </a:rPr>
              <a:t>O</a:t>
            </a:r>
            <a:r>
              <a:rPr lang="ru-RU" sz="2700" b="1" u="sng" baseline="-25000" dirty="0" smtClean="0">
                <a:solidFill>
                  <a:srgbClr val="FF0000"/>
                </a:solidFill>
                <a:latin typeface="Arial" pitchFamily="34" charset="0"/>
                <a:cs typeface="Arial" pitchFamily="34" charset="0"/>
              </a:rPr>
              <a:t>3</a:t>
            </a:r>
            <a:r>
              <a:rPr lang="ru-RU" sz="2700" b="1" u="sng" dirty="0" smtClean="0">
                <a:solidFill>
                  <a:srgbClr val="FF0000"/>
                </a:solidFill>
                <a:latin typeface="Arial" pitchFamily="34" charset="0"/>
                <a:cs typeface="Arial" pitchFamily="34" charset="0"/>
              </a:rPr>
              <a:t> = </a:t>
            </a:r>
            <a:r>
              <a:rPr lang="ru-RU" sz="2700" b="1" u="sng" dirty="0" err="1" smtClean="0">
                <a:solidFill>
                  <a:srgbClr val="FF0000"/>
                </a:solidFill>
                <a:latin typeface="Arial" pitchFamily="34" charset="0"/>
                <a:cs typeface="Arial" pitchFamily="34" charset="0"/>
              </a:rPr>
              <a:t>СаО</a:t>
            </a:r>
            <a:r>
              <a:rPr lang="ru-RU" sz="2700" b="1" u="sng" dirty="0" smtClean="0">
                <a:solidFill>
                  <a:srgbClr val="FF0000"/>
                </a:solidFill>
                <a:latin typeface="Arial" pitchFamily="34" charset="0"/>
                <a:cs typeface="Arial" pitchFamily="34" charset="0"/>
              </a:rPr>
              <a:t> + С</a:t>
            </a:r>
            <a:r>
              <a:rPr lang="en-US" sz="2700" b="1" u="sng" dirty="0" smtClean="0">
                <a:solidFill>
                  <a:srgbClr val="FF0000"/>
                </a:solidFill>
                <a:latin typeface="Arial" pitchFamily="34" charset="0"/>
                <a:cs typeface="Arial" pitchFamily="34" charset="0"/>
              </a:rPr>
              <a:t>O</a:t>
            </a:r>
            <a:r>
              <a:rPr lang="ru-RU" sz="2700" b="1" u="sng" baseline="-25000" dirty="0" smtClean="0">
                <a:solidFill>
                  <a:srgbClr val="FF0000"/>
                </a:solidFill>
                <a:latin typeface="Arial" pitchFamily="34" charset="0"/>
                <a:cs typeface="Arial" pitchFamily="34" charset="0"/>
              </a:rPr>
              <a:t>2 </a:t>
            </a:r>
            <a:r>
              <a:rPr lang="ru-RU" sz="2700" b="1" u="sng" dirty="0" smtClean="0">
                <a:solidFill>
                  <a:srgbClr val="FF0000"/>
                </a:solidFill>
                <a:latin typeface="Arial" pitchFamily="34" charset="0"/>
                <a:cs typeface="Arial" pitchFamily="34" charset="0"/>
              </a:rPr>
              <a:t>– реакция разложения</a:t>
            </a:r>
            <a:endParaRPr lang="ru-RU" sz="2700" b="1" dirty="0" smtClean="0">
              <a:solidFill>
                <a:srgbClr val="FF0000"/>
              </a:solidFill>
              <a:latin typeface="Arial" pitchFamily="34" charset="0"/>
              <a:cs typeface="Arial" pitchFamily="34" charset="0"/>
            </a:endParaRPr>
          </a:p>
          <a:p>
            <a:pPr marL="357188">
              <a:lnSpc>
                <a:spcPct val="85000"/>
              </a:lnSpc>
            </a:pPr>
            <a:r>
              <a:rPr lang="ru-RU" sz="2700" b="1" dirty="0" smtClean="0">
                <a:latin typeface="Arial" pitchFamily="34" charset="0"/>
                <a:cs typeface="Arial" pitchFamily="34" charset="0"/>
              </a:rPr>
              <a:t>2) С</a:t>
            </a:r>
            <a:r>
              <a:rPr lang="en-US" sz="2700" b="1" dirty="0" smtClean="0">
                <a:latin typeface="Arial" pitchFamily="34" charset="0"/>
                <a:cs typeface="Arial" pitchFamily="34" charset="0"/>
              </a:rPr>
              <a:t>u</a:t>
            </a:r>
            <a:r>
              <a:rPr lang="ru-RU" sz="2700" b="1" dirty="0" smtClean="0">
                <a:latin typeface="Arial" pitchFamily="34" charset="0"/>
                <a:cs typeface="Arial" pitchFamily="34" charset="0"/>
              </a:rPr>
              <a:t>С</a:t>
            </a:r>
            <a:r>
              <a:rPr lang="en-US" sz="2700" b="1" dirty="0" smtClean="0">
                <a:latin typeface="Arial" pitchFamily="34" charset="0"/>
                <a:cs typeface="Arial" pitchFamily="34" charset="0"/>
              </a:rPr>
              <a:t>l</a:t>
            </a:r>
            <a:r>
              <a:rPr lang="ru-RU" sz="2700" b="1" baseline="-25000" dirty="0" smtClean="0">
                <a:latin typeface="Arial" pitchFamily="34" charset="0"/>
                <a:cs typeface="Arial" pitchFamily="34" charset="0"/>
              </a:rPr>
              <a:t>2</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Zn</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Zn</a:t>
            </a:r>
            <a:r>
              <a:rPr lang="ru-RU" sz="2700" b="1" dirty="0" smtClean="0">
                <a:latin typeface="Arial" pitchFamily="34" charset="0"/>
                <a:cs typeface="Arial" pitchFamily="34" charset="0"/>
              </a:rPr>
              <a:t>С</a:t>
            </a:r>
            <a:r>
              <a:rPr lang="en-US" sz="2700" b="1" dirty="0" smtClean="0">
                <a:latin typeface="Arial" pitchFamily="34" charset="0"/>
                <a:cs typeface="Arial" pitchFamily="34" charset="0"/>
              </a:rPr>
              <a:t>l</a:t>
            </a:r>
            <a:r>
              <a:rPr lang="ru-RU" sz="2700" b="1" baseline="-25000" dirty="0" smtClean="0">
                <a:latin typeface="Arial" pitchFamily="34" charset="0"/>
                <a:cs typeface="Arial" pitchFamily="34" charset="0"/>
              </a:rPr>
              <a:t>2</a:t>
            </a:r>
            <a:r>
              <a:rPr lang="ru-RU" sz="2700" b="1" dirty="0" smtClean="0">
                <a:latin typeface="Arial" pitchFamily="34" charset="0"/>
                <a:cs typeface="Arial" pitchFamily="34" charset="0"/>
              </a:rPr>
              <a:t> + С</a:t>
            </a:r>
            <a:r>
              <a:rPr lang="en-US" sz="2700" b="1" dirty="0" smtClean="0">
                <a:latin typeface="Arial" pitchFamily="34" charset="0"/>
                <a:cs typeface="Arial" pitchFamily="34" charset="0"/>
              </a:rPr>
              <a:t>u </a:t>
            </a:r>
            <a:r>
              <a:rPr lang="ru-RU" sz="2700" b="1" dirty="0" smtClean="0">
                <a:solidFill>
                  <a:srgbClr val="7030A0"/>
                </a:solidFill>
                <a:latin typeface="Arial" pitchFamily="34" charset="0"/>
                <a:cs typeface="Arial" pitchFamily="34" charset="0"/>
              </a:rPr>
              <a:t>– реакция замещения</a:t>
            </a:r>
          </a:p>
          <a:p>
            <a:pPr marL="357188">
              <a:lnSpc>
                <a:spcPct val="85000"/>
              </a:lnSpc>
            </a:pPr>
            <a:r>
              <a:rPr lang="ru-RU" sz="2700" b="1" dirty="0" smtClean="0">
                <a:latin typeface="Arial" pitchFamily="34" charset="0"/>
                <a:cs typeface="Arial" pitchFamily="34" charset="0"/>
              </a:rPr>
              <a:t>3) </a:t>
            </a:r>
            <a:r>
              <a:rPr lang="en-US" sz="2700" b="1" dirty="0" smtClean="0">
                <a:latin typeface="Arial" pitchFamily="34" charset="0"/>
                <a:cs typeface="Arial" pitchFamily="34" charset="0"/>
              </a:rPr>
              <a:t>N</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baseline="-25000" dirty="0" smtClean="0">
                <a:latin typeface="Arial" pitchFamily="34" charset="0"/>
                <a:cs typeface="Arial" pitchFamily="34" charset="0"/>
              </a:rPr>
              <a:t>5</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2</a:t>
            </a:r>
            <a:r>
              <a:rPr lang="en-US" sz="2700" b="1" dirty="0" smtClean="0">
                <a:latin typeface="Arial" pitchFamily="34" charset="0"/>
                <a:cs typeface="Arial" pitchFamily="34" charset="0"/>
              </a:rPr>
              <a:t>HN</a:t>
            </a:r>
            <a:r>
              <a:rPr lang="ru-RU" sz="2700" b="1" dirty="0" smtClean="0">
                <a:latin typeface="Arial" pitchFamily="34" charset="0"/>
                <a:cs typeface="Arial" pitchFamily="34" charset="0"/>
              </a:rPr>
              <a:t>О</a:t>
            </a:r>
            <a:r>
              <a:rPr lang="ru-RU" sz="2700" b="1" baseline="-25000" dirty="0" smtClean="0">
                <a:latin typeface="Arial" pitchFamily="34" charset="0"/>
                <a:cs typeface="Arial" pitchFamily="34" charset="0"/>
              </a:rPr>
              <a:t>3 </a:t>
            </a:r>
            <a:r>
              <a:rPr lang="ru-RU" sz="2700" b="1" dirty="0" smtClean="0">
                <a:solidFill>
                  <a:srgbClr val="7030A0"/>
                </a:solidFill>
                <a:latin typeface="Arial" pitchFamily="34" charset="0"/>
                <a:cs typeface="Arial" pitchFamily="34" charset="0"/>
              </a:rPr>
              <a:t>– реакция соединения</a:t>
            </a:r>
          </a:p>
          <a:p>
            <a:pPr marL="357188">
              <a:lnSpc>
                <a:spcPct val="85000"/>
              </a:lnSpc>
            </a:pPr>
            <a:r>
              <a:rPr lang="ru-RU" sz="2700" b="1" dirty="0" smtClean="0">
                <a:latin typeface="Arial" pitchFamily="34" charset="0"/>
                <a:cs typeface="Arial" pitchFamily="34" charset="0"/>
              </a:rPr>
              <a:t>4)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N</a:t>
            </a:r>
            <a:r>
              <a:rPr lang="ru-RU" sz="2700" b="1" dirty="0" smtClean="0">
                <a:latin typeface="Arial" pitchFamily="34" charset="0"/>
                <a:cs typeface="Arial" pitchFamily="34" charset="0"/>
              </a:rPr>
              <a:t>а</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2</a:t>
            </a:r>
            <a:r>
              <a:rPr lang="en-US" sz="2700" b="1" dirty="0" smtClean="0">
                <a:latin typeface="Arial" pitchFamily="34" charset="0"/>
                <a:cs typeface="Arial" pitchFamily="34" charset="0"/>
              </a:rPr>
              <a:t>N</a:t>
            </a:r>
            <a:r>
              <a:rPr lang="ru-RU" sz="2700" b="1" dirty="0" err="1" smtClean="0">
                <a:latin typeface="Arial" pitchFamily="34" charset="0"/>
                <a:cs typeface="Arial" pitchFamily="34" charset="0"/>
              </a:rPr>
              <a:t>аОН</a:t>
            </a:r>
            <a:r>
              <a:rPr lang="ru-RU" sz="2700" b="1" dirty="0" smtClean="0">
                <a:latin typeface="Arial" pitchFamily="34" charset="0"/>
                <a:cs typeface="Arial" pitchFamily="34" charset="0"/>
              </a:rPr>
              <a:t> </a:t>
            </a:r>
            <a:r>
              <a:rPr lang="ru-RU" sz="2700" b="1" dirty="0" smtClean="0">
                <a:solidFill>
                  <a:srgbClr val="7030A0"/>
                </a:solidFill>
                <a:latin typeface="Arial" pitchFamily="34" charset="0"/>
                <a:cs typeface="Arial" pitchFamily="34" charset="0"/>
              </a:rPr>
              <a:t>– реакция соединения</a:t>
            </a:r>
            <a:endParaRPr lang="ru-RU" sz="2700" b="1" dirty="0">
              <a:solidFill>
                <a:srgbClr val="7030A0"/>
              </a:solidFill>
              <a:latin typeface="Arial" pitchFamily="34" charset="0"/>
              <a:cs typeface="Arial" pitchFamily="34" charset="0"/>
            </a:endParaRPr>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709418"/>
            <a:ext cx="8858312" cy="5794791"/>
          </a:xfrm>
          <a:prstGeom prst="rect">
            <a:avLst/>
          </a:prstGeom>
        </p:spPr>
        <p:txBody>
          <a:bodyPr wrap="square">
            <a:spAutoFit/>
          </a:bodyPr>
          <a:lstStyle/>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Ерохин Ю. М., Ковалева И. Б. Химия для профессий и специальностей технического и естественно-научного профилей: учебник для студ. учреждений сред. проф. образования. – М.: Издательский центр «Академия», 2015. – 448 с.</a:t>
            </a:r>
          </a:p>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Габриелян О. С., Остроумов И. Г. Химия для профессий и специальностей технического профиля: учебник для студ. учреждений сред. проф. образования. – М., 2017. </a:t>
            </a:r>
          </a:p>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Габриелян О.С., Остроумов И. Г., Остроумова Е. Е. и др. Химия для профессий и специальностей естественно-научного профиля: учебник для студ. учреждений сред. проф. образования. – М., 2017. </a:t>
            </a:r>
          </a:p>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Габриелян О. С., Остроумов И. Г. Химия для профессий и специальностей </a:t>
            </a:r>
            <a:r>
              <a:rPr lang="ru-RU" sz="2600" b="1" dirty="0" smtClean="0">
                <a:solidFill>
                  <a:schemeClr val="accent6">
                    <a:lumMod val="50000"/>
                  </a:schemeClr>
                </a:solidFill>
                <a:latin typeface="Arial" pitchFamily="34" charset="0"/>
                <a:cs typeface="Arial" pitchFamily="34" charset="0"/>
              </a:rPr>
              <a:t>социально-экономического </a:t>
            </a:r>
            <a:r>
              <a:rPr lang="ru-RU" sz="2600" b="1" dirty="0">
                <a:solidFill>
                  <a:schemeClr val="accent6">
                    <a:lumMod val="50000"/>
                  </a:schemeClr>
                </a:solidFill>
                <a:latin typeface="Arial" pitchFamily="34" charset="0"/>
                <a:cs typeface="Arial" pitchFamily="34" charset="0"/>
              </a:rPr>
              <a:t>и гуманитарного профилей: учебник для студ. учреждений сред. проф. образования. – М., 2016. </a:t>
            </a: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3698523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96964"/>
            <a:ext cx="8858312" cy="2917722"/>
          </a:xfrm>
          <a:prstGeom prst="rect">
            <a:avLst/>
          </a:prstGeom>
        </p:spPr>
        <p:txBody>
          <a:bodyPr wrap="square">
            <a:spAutoFit/>
          </a:bodyPr>
          <a:lstStyle/>
          <a:p>
            <a:pPr indent="446088" algn="just">
              <a:lnSpc>
                <a:spcPct val="85000"/>
              </a:lnSpc>
            </a:pPr>
            <a:r>
              <a:rPr lang="ru-RU" sz="2700" b="1" dirty="0" smtClean="0">
                <a:latin typeface="Arial" pitchFamily="34" charset="0"/>
                <a:cs typeface="Arial" pitchFamily="34" charset="0"/>
              </a:rPr>
              <a:t>На течение химических реакций нагревание влияет по-разному. В одних случаях (горение метана, магния, древесины, угля и других веществ) нагревание требуется лишь для возникновения реакции, оно даёт ей как бы толчок, а затем реакция идёт сама собой за счёт </a:t>
            </a:r>
            <a:r>
              <a:rPr lang="ru-RU" sz="27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выделяющейся</a:t>
            </a:r>
            <a:r>
              <a:rPr lang="ru-RU" sz="2700" b="1" dirty="0" smtClean="0">
                <a:latin typeface="Arial" pitchFamily="34" charset="0"/>
                <a:cs typeface="Arial" pitchFamily="34" charset="0"/>
              </a:rPr>
              <a:t> в ходе её </a:t>
            </a:r>
            <a:r>
              <a:rPr lang="ru-RU" sz="2700" b="1" u="sng" dirty="0" smtClean="0">
                <a:latin typeface="Arial" pitchFamily="34" charset="0"/>
                <a:cs typeface="Arial" pitchFamily="34" charset="0"/>
              </a:rPr>
              <a:t>теплоты</a:t>
            </a:r>
            <a:r>
              <a:rPr lang="ru-RU" sz="2700" b="1" dirty="0" smtClean="0">
                <a:latin typeface="Arial" pitchFamily="34" charset="0"/>
                <a:cs typeface="Arial" pitchFamily="34" charset="0"/>
              </a:rPr>
              <a:t>. Такие реакции называют </a:t>
            </a:r>
            <a:r>
              <a:rPr lang="ru-RU" sz="27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экзотермическими</a:t>
            </a:r>
            <a:r>
              <a:rPr lang="ru-RU" sz="2700" b="1" dirty="0" smtClean="0">
                <a:latin typeface="Arial" pitchFamily="34" charset="0"/>
                <a:cs typeface="Arial" pitchFamily="34" charset="0"/>
              </a:rPr>
              <a:t> .</a:t>
            </a:r>
            <a:endParaRPr lang="ru-RU" sz="2700" b="1" dirty="0">
              <a:latin typeface="Arial" pitchFamily="34" charset="0"/>
              <a:cs typeface="Arial" pitchFamily="34" charset="0"/>
            </a:endParaRPr>
          </a:p>
        </p:txBody>
      </p:sp>
      <p:pic>
        <p:nvPicPr>
          <p:cNvPr id="1027" name="Picture 3" descr="D:\23.05.13-домашние документы\Теория горения и взрыва\Анимашки\Горение\камины, печи\e60b7cc2c0e7.gif"/>
          <p:cNvPicPr>
            <a:picLocks noChangeAspect="1" noChangeArrowheads="1" noCrop="1"/>
          </p:cNvPicPr>
          <p:nvPr/>
        </p:nvPicPr>
        <p:blipFill>
          <a:blip r:embed="rId3" cstate="print"/>
          <a:srcRect/>
          <a:stretch>
            <a:fillRect/>
          </a:stretch>
        </p:blipFill>
        <p:spPr bwMode="auto">
          <a:xfrm>
            <a:off x="5786446" y="4929198"/>
            <a:ext cx="1533525" cy="1771650"/>
          </a:xfrm>
          <a:prstGeom prst="rect">
            <a:avLst/>
          </a:prstGeom>
          <a:noFill/>
        </p:spPr>
      </p:pic>
      <p:pic>
        <p:nvPicPr>
          <p:cNvPr id="1029" name="Picture 5" descr="D:\23.05.13-домашние документы\Лаб. раб YES\Виртуальные лабораторные YES\Анимашки и картинки\Люди\Домашнее хозяйство, еда,\жарю 1.gif"/>
          <p:cNvPicPr>
            <a:picLocks noChangeAspect="1" noChangeArrowheads="1" noCrop="1"/>
          </p:cNvPicPr>
          <p:nvPr/>
        </p:nvPicPr>
        <p:blipFill>
          <a:blip r:embed="rId4" cstate="print"/>
          <a:srcRect/>
          <a:stretch>
            <a:fillRect/>
          </a:stretch>
        </p:blipFill>
        <p:spPr bwMode="auto">
          <a:xfrm>
            <a:off x="7000892" y="3214686"/>
            <a:ext cx="1238250" cy="1238250"/>
          </a:xfrm>
          <a:prstGeom prst="rect">
            <a:avLst/>
          </a:prstGeom>
          <a:noFill/>
        </p:spPr>
      </p:pic>
      <p:pic>
        <p:nvPicPr>
          <p:cNvPr id="1031" name="Picture 7" descr="D:\23.05.13-домашние документы\Теория горения и взрыва\Анимашки\Горение\камины, печи\0_29e10_130a8b6b_L.gif"/>
          <p:cNvPicPr>
            <a:picLocks noChangeAspect="1" noChangeArrowheads="1" noCrop="1"/>
          </p:cNvPicPr>
          <p:nvPr/>
        </p:nvPicPr>
        <p:blipFill>
          <a:blip r:embed="rId5" cstate="print"/>
          <a:srcRect/>
          <a:stretch>
            <a:fillRect/>
          </a:stretch>
        </p:blipFill>
        <p:spPr bwMode="auto">
          <a:xfrm>
            <a:off x="0" y="3286125"/>
            <a:ext cx="4762500" cy="3571875"/>
          </a:xfrm>
          <a:prstGeom prst="rect">
            <a:avLst/>
          </a:prstGeom>
          <a:noFill/>
        </p:spPr>
      </p:pic>
      <p:sp>
        <p:nvSpPr>
          <p:cNvPr id="10" name="Управляющая кнопка: далее 9">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692696"/>
            <a:ext cx="9001156" cy="5651547"/>
          </a:xfrm>
          <a:prstGeom prst="rect">
            <a:avLst/>
          </a:prstGeom>
        </p:spPr>
        <p:txBody>
          <a:bodyPr wrap="square">
            <a:spAutoFit/>
          </a:bodyPr>
          <a:lstStyle/>
          <a:p>
            <a:pPr marL="363538" lvl="0" indent="-363538" algn="just">
              <a:lnSpc>
                <a:spcPct val="85000"/>
              </a:lnSpc>
              <a:buFont typeface="+mj-lt"/>
              <a:buAutoNum type="arabicPeriod" startAt="5"/>
            </a:pPr>
            <a:r>
              <a:rPr lang="ru-RU" sz="2500" b="1" dirty="0" err="1">
                <a:solidFill>
                  <a:schemeClr val="accent6">
                    <a:lumMod val="50000"/>
                  </a:schemeClr>
                </a:solidFill>
                <a:latin typeface="Arial" pitchFamily="34" charset="0"/>
                <a:cs typeface="Arial" pitchFamily="34" charset="0"/>
              </a:rPr>
              <a:t>Новошннский</a:t>
            </a:r>
            <a:r>
              <a:rPr lang="ru-RU" sz="2500" b="1" dirty="0">
                <a:solidFill>
                  <a:schemeClr val="accent6">
                    <a:lumMod val="50000"/>
                  </a:schemeClr>
                </a:solidFill>
                <a:latin typeface="Arial" pitchFamily="34" charset="0"/>
                <a:cs typeface="Arial" pitchFamily="34" charset="0"/>
              </a:rPr>
              <a:t> И. И., </a:t>
            </a:r>
            <a:r>
              <a:rPr lang="ru-RU" sz="2500" b="1" dirty="0" err="1">
                <a:solidFill>
                  <a:schemeClr val="accent6">
                    <a:lumMod val="50000"/>
                  </a:schemeClr>
                </a:solidFill>
                <a:latin typeface="Arial" pitchFamily="34" charset="0"/>
                <a:cs typeface="Arial" pitchFamily="34" charset="0"/>
              </a:rPr>
              <a:t>Новошинская</a:t>
            </a:r>
            <a:r>
              <a:rPr lang="ru-RU" sz="2500" b="1" dirty="0">
                <a:solidFill>
                  <a:schemeClr val="accent6">
                    <a:lumMod val="50000"/>
                  </a:schemeClr>
                </a:solidFill>
                <a:latin typeface="Arial" pitchFamily="34" charset="0"/>
                <a:cs typeface="Arial" pitchFamily="34" charset="0"/>
              </a:rPr>
              <a:t> Н. С. Химия: учебник для 10 (11) класса общеобразовательных учреждений Углублённый уровень / И. И. </a:t>
            </a:r>
            <a:r>
              <a:rPr lang="ru-RU" sz="2500" b="1" dirty="0" err="1">
                <a:solidFill>
                  <a:schemeClr val="accent6">
                    <a:lumMod val="50000"/>
                  </a:schemeClr>
                </a:solidFill>
                <a:latin typeface="Arial" pitchFamily="34" charset="0"/>
                <a:cs typeface="Arial" pitchFamily="34" charset="0"/>
              </a:rPr>
              <a:t>Новошинский</a:t>
            </a:r>
            <a:r>
              <a:rPr lang="ru-RU" sz="2500" b="1" dirty="0">
                <a:solidFill>
                  <a:schemeClr val="accent6">
                    <a:lumMod val="50000"/>
                  </a:schemeClr>
                </a:solidFill>
                <a:latin typeface="Arial" pitchFamily="34" charset="0"/>
                <a:cs typeface="Arial" pitchFamily="34" charset="0"/>
              </a:rPr>
              <a:t>, Н. С. </a:t>
            </a:r>
            <a:r>
              <a:rPr lang="ru-RU" sz="2500" b="1" dirty="0" err="1">
                <a:solidFill>
                  <a:schemeClr val="accent6">
                    <a:lumMod val="50000"/>
                  </a:schemeClr>
                </a:solidFill>
                <a:latin typeface="Arial" pitchFamily="34" charset="0"/>
                <a:cs typeface="Arial" pitchFamily="34" charset="0"/>
              </a:rPr>
              <a:t>Новошинская</a:t>
            </a:r>
            <a:r>
              <a:rPr lang="ru-RU" sz="2500" b="1" dirty="0">
                <a:solidFill>
                  <a:schemeClr val="accent6">
                    <a:lumMod val="50000"/>
                  </a:schemeClr>
                </a:solidFill>
                <a:latin typeface="Arial" pitchFamily="34" charset="0"/>
                <a:cs typeface="Arial" pitchFamily="34" charset="0"/>
              </a:rPr>
              <a:t>. – М.: ООО «Русское слово – учебник», 2014. – 440 с.: ил. – (ФГОС. Инновационная школа). </a:t>
            </a:r>
            <a:r>
              <a:rPr lang="en-US" sz="2500" b="1" dirty="0">
                <a:solidFill>
                  <a:schemeClr val="accent6">
                    <a:lumMod val="50000"/>
                  </a:schemeClr>
                </a:solidFill>
                <a:latin typeface="Arial" pitchFamily="34" charset="0"/>
                <a:cs typeface="Arial" pitchFamily="34" charset="0"/>
              </a:rPr>
              <a:t>ISBN</a:t>
            </a:r>
            <a:r>
              <a:rPr lang="ru-RU" sz="2500" b="1" dirty="0">
                <a:solidFill>
                  <a:schemeClr val="accent6">
                    <a:lumMod val="50000"/>
                  </a:schemeClr>
                </a:solidFill>
                <a:latin typeface="Arial" pitchFamily="34" charset="0"/>
                <a:cs typeface="Arial" pitchFamily="34" charset="0"/>
              </a:rPr>
              <a:t> 978-5-00007-544-9</a:t>
            </a:r>
            <a:r>
              <a:rPr lang="ru-RU" sz="2500" b="1" dirty="0" smtClean="0">
                <a:solidFill>
                  <a:schemeClr val="accent6">
                    <a:lumMod val="50000"/>
                  </a:schemeClr>
                </a:solidFill>
                <a:latin typeface="Arial" pitchFamily="34" charset="0"/>
                <a:cs typeface="Arial" pitchFamily="34" charset="0"/>
              </a:rPr>
              <a:t>.</a:t>
            </a:r>
          </a:p>
          <a:p>
            <a:pPr marL="363538" indent="-363538" algn="just">
              <a:lnSpc>
                <a:spcPct val="85000"/>
              </a:lnSpc>
              <a:buFont typeface="+mj-lt"/>
              <a:buAutoNum type="arabicPeriod" startAt="5"/>
            </a:pPr>
            <a:r>
              <a:rPr lang="en-US" sz="2500" b="1" dirty="0" smtClean="0">
                <a:solidFill>
                  <a:schemeClr val="accent6">
                    <a:lumMod val="50000"/>
                  </a:schemeClr>
                </a:solidFill>
                <a:latin typeface="Arial" pitchFamily="34" charset="0"/>
                <a:cs typeface="Arial" pitchFamily="34" charset="0"/>
              </a:rPr>
              <a:t>http://www.myshared.ru/slide/400986/</a:t>
            </a:r>
            <a:endParaRPr lang="ru-RU" sz="2500" b="1" dirty="0" smtClean="0">
              <a:solidFill>
                <a:schemeClr val="accent6">
                  <a:lumMod val="50000"/>
                </a:schemeClr>
              </a:solidFill>
              <a:latin typeface="Arial" pitchFamily="34" charset="0"/>
              <a:cs typeface="Arial" pitchFamily="34" charset="0"/>
            </a:endParaRPr>
          </a:p>
          <a:p>
            <a:pPr marL="363538" indent="-363538" algn="just">
              <a:lnSpc>
                <a:spcPct val="85000"/>
              </a:lnSpc>
              <a:buFont typeface="+mj-lt"/>
              <a:buAutoNum type="arabicPeriod" startAt="5"/>
            </a:pPr>
            <a:r>
              <a:rPr lang="ru-RU" sz="2500" b="1" dirty="0" smtClean="0">
                <a:solidFill>
                  <a:schemeClr val="accent6">
                    <a:lumMod val="50000"/>
                  </a:schemeClr>
                </a:solidFill>
                <a:latin typeface="Arial" pitchFamily="34" charset="0"/>
                <a:cs typeface="Arial" pitchFamily="34" charset="0"/>
              </a:rPr>
              <a:t>http://www.kristallikov.net/page19.html</a:t>
            </a:r>
          </a:p>
          <a:p>
            <a:pPr marL="363538" indent="-363538" algn="just">
              <a:lnSpc>
                <a:spcPct val="85000"/>
              </a:lnSpc>
              <a:buFont typeface="+mj-lt"/>
              <a:buAutoNum type="arabicPeriod" startAt="5"/>
            </a:pPr>
            <a:r>
              <a:rPr lang="en-US" sz="2500" b="1" dirty="0" smtClean="0">
                <a:solidFill>
                  <a:schemeClr val="accent6">
                    <a:lumMod val="50000"/>
                  </a:schemeClr>
                </a:solidFill>
                <a:latin typeface="Arial" pitchFamily="34" charset="0"/>
                <a:cs typeface="Arial" pitchFamily="34" charset="0"/>
              </a:rPr>
              <a:t>http://yandex.ru/video/search?filmId=eYpwCBS90Cw&amp;text=%D0%BF%D0%BE%D0%BB%D1%83%D1%87%D0%B5%D0%BD%D0%B8%D0%B5%20%D1%83%D0%B3%D0%BB%D0%B5%D0%BA%D0%B8%D1%81%D0%BB%D0%BE%D0%B3%D0%BE%20%D0%B3%D0%B0%D0%B7%D0%B0%20%D0%B2%20%D0%BB%D0%B0%D0%B1%D0%BE%D1%80%D0%B0%D1%82%D0%BE%D1%80%D0%B8%D0%B8&amp;_=1415892014700&amp;safety=</a:t>
            </a:r>
            <a:endParaRPr lang="ru-RU" sz="2500" b="1" dirty="0" smtClean="0">
              <a:solidFill>
                <a:schemeClr val="accent6">
                  <a:lumMod val="50000"/>
                </a:schemeClr>
              </a:solidFill>
              <a:latin typeface="Arial" pitchFamily="34" charset="0"/>
              <a:cs typeface="Arial" pitchFamily="34" charset="0"/>
            </a:endParaRPr>
          </a:p>
        </p:txBody>
      </p:sp>
      <p:sp>
        <p:nvSpPr>
          <p:cNvPr id="9" name="TextBox 8"/>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71438" y="714357"/>
            <a:ext cx="9001156" cy="5324535"/>
          </a:xfrm>
          <a:prstGeom prst="rect">
            <a:avLst/>
          </a:prstGeom>
        </p:spPr>
        <p:txBody>
          <a:bodyPr wrap="square">
            <a:spAutoFit/>
          </a:bodyPr>
          <a:lstStyle/>
          <a:p>
            <a:pPr marL="514350" indent="-514350" algn="just">
              <a:lnSpc>
                <a:spcPct val="85000"/>
              </a:lnSpc>
              <a:buFont typeface="+mj-lt"/>
              <a:buAutoNum type="arabicPeriod" startAt="9"/>
            </a:pPr>
            <a:r>
              <a:rPr lang="en-US" sz="2500" b="1" dirty="0" smtClean="0">
                <a:solidFill>
                  <a:schemeClr val="accent6">
                    <a:lumMod val="50000"/>
                  </a:schemeClr>
                </a:solidFill>
                <a:latin typeface="Arial" pitchFamily="34" charset="0"/>
                <a:cs typeface="Arial" pitchFamily="34" charset="0"/>
              </a:rPr>
              <a:t>http://didactica.com.ua/index.php?productID=1073</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9"/>
            </a:pPr>
            <a:r>
              <a:rPr lang="en-US" sz="2500" b="1" dirty="0" smtClean="0">
                <a:solidFill>
                  <a:schemeClr val="accent6">
                    <a:lumMod val="50000"/>
                  </a:schemeClr>
                </a:solidFill>
                <a:latin typeface="Arial" pitchFamily="34" charset="0"/>
                <a:cs typeface="Arial" pitchFamily="34" charset="0"/>
              </a:rPr>
              <a:t>http://rpp.nashaucheba.ru/docs/index-40335.html</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9"/>
            </a:pPr>
            <a:r>
              <a:rPr lang="en-US" sz="2500" b="1" dirty="0" smtClean="0">
                <a:solidFill>
                  <a:schemeClr val="accent6">
                    <a:lumMod val="50000"/>
                  </a:schemeClr>
                </a:solidFill>
                <a:latin typeface="Arial" pitchFamily="34" charset="0"/>
                <a:cs typeface="Arial" pitchFamily="34" charset="0"/>
              </a:rPr>
              <a:t>http://chemistry-chemists.com/Video/PbI2.html</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9"/>
            </a:pPr>
            <a:r>
              <a:rPr lang="en-US" sz="2500" b="1" dirty="0" smtClean="0">
                <a:solidFill>
                  <a:schemeClr val="accent6">
                    <a:lumMod val="50000"/>
                  </a:schemeClr>
                </a:solidFill>
                <a:latin typeface="Arial" pitchFamily="34" charset="0"/>
                <a:cs typeface="Arial" pitchFamily="34" charset="0"/>
              </a:rPr>
              <a:t>http://khimie.ru/opyityi-zagadki/poluchenie-zolota-iz-vodyi</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9"/>
            </a:pPr>
            <a:r>
              <a:rPr lang="en-US" sz="2500" b="1" dirty="0" smtClean="0">
                <a:solidFill>
                  <a:schemeClr val="accent6">
                    <a:lumMod val="50000"/>
                  </a:schemeClr>
                </a:solidFill>
                <a:latin typeface="Arial" pitchFamily="34" charset="0"/>
                <a:cs typeface="Arial" pitchFamily="34" charset="0"/>
              </a:rPr>
              <a:t>http://ru.wikipedia.org/wiki/%D1%F2%E5%EA%EB%EE</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9"/>
            </a:pPr>
            <a:r>
              <a:rPr lang="en-US" sz="2500" b="1" dirty="0" smtClean="0">
                <a:solidFill>
                  <a:schemeClr val="accent6">
                    <a:lumMod val="50000"/>
                  </a:schemeClr>
                </a:solidFill>
                <a:latin typeface="Arial" pitchFamily="34" charset="0"/>
                <a:cs typeface="Arial" pitchFamily="34" charset="0"/>
              </a:rPr>
              <a:t>http://www.myshared.ru/slide/400986/</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9"/>
            </a:pPr>
            <a:r>
              <a:rPr lang="ru-RU" sz="2500" b="1" dirty="0" smtClean="0">
                <a:solidFill>
                  <a:schemeClr val="accent6">
                    <a:lumMod val="50000"/>
                  </a:schemeClr>
                </a:solidFill>
                <a:latin typeface="Arial" pitchFamily="34" charset="0"/>
                <a:cs typeface="Arial" pitchFamily="34" charset="0"/>
              </a:rPr>
              <a:t>http://www.kristallikov.net/page19.html</a:t>
            </a:r>
          </a:p>
          <a:p>
            <a:pPr marL="514350" indent="-514350" algn="just">
              <a:lnSpc>
                <a:spcPct val="85000"/>
              </a:lnSpc>
              <a:buFont typeface="+mj-lt"/>
              <a:buAutoNum type="arabicPeriod" startAt="9"/>
            </a:pPr>
            <a:r>
              <a:rPr lang="en-US" sz="2500" b="1" dirty="0" smtClean="0">
                <a:solidFill>
                  <a:schemeClr val="accent6">
                    <a:lumMod val="50000"/>
                  </a:schemeClr>
                </a:solidFill>
                <a:latin typeface="Arial" pitchFamily="34" charset="0"/>
                <a:cs typeface="Arial" pitchFamily="34" charset="0"/>
              </a:rPr>
              <a:t>http://yandex.ru/video/search?filmId=eYpwCBS90Cw&amp;text=%D0%BF%D0%BE%D0%BB%D1%83%D1%87%D0%B5%D0%BD%D0%B8%D0%B5%20%D1%83%D0%B3%D0%BB%D0%B5%D0%BA%D0%B8%D1%81%D0%BB%D0%BE%D0%B3%D0%BE%20%D0%B3%D0%B0%D0%B7%D0%B0%20%D0%B2%20%D0%BB%D0%B0%D0%B1%D0%BE%D1%80%D0%B0%D1%82%D0%BE%D1%80%D0%B8%D0%B8&amp;_=1415892014700&amp;safety=</a:t>
            </a:r>
            <a:r>
              <a:rPr lang="ru-RU" sz="2500" b="1" dirty="0" smtClean="0">
                <a:solidFill>
                  <a:schemeClr val="accent6">
                    <a:lumMod val="50000"/>
                  </a:schemeClr>
                </a:solidFill>
                <a:latin typeface="Arial" pitchFamily="34" charset="0"/>
                <a:cs typeface="Arial" pitchFamily="34" charset="0"/>
              </a:rPr>
              <a:t>.</a:t>
            </a: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71546"/>
            <a:ext cx="8858312" cy="5193729"/>
          </a:xfrm>
          <a:prstGeom prst="rect">
            <a:avLst/>
          </a:prstGeom>
        </p:spPr>
        <p:txBody>
          <a:bodyPr wrap="square">
            <a:spAutoFit/>
          </a:bodyPr>
          <a:lstStyle/>
          <a:p>
            <a:pPr marL="514350" indent="-514350" algn="just">
              <a:lnSpc>
                <a:spcPct val="85000"/>
              </a:lnSpc>
              <a:buFont typeface="+mj-lt"/>
              <a:buAutoNum type="arabicPeriod" startAt="17"/>
            </a:pPr>
            <a:r>
              <a:rPr lang="en-US" sz="2600" b="1" dirty="0" smtClean="0">
                <a:solidFill>
                  <a:schemeClr val="accent6">
                    <a:lumMod val="50000"/>
                  </a:schemeClr>
                </a:solidFill>
                <a:latin typeface="Arial" pitchFamily="34" charset="0"/>
                <a:cs typeface="Arial" pitchFamily="34" charset="0"/>
              </a:rPr>
              <a:t>http://joyreactor.cc/post/832089</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17"/>
            </a:pPr>
            <a:r>
              <a:rPr lang="en-US" sz="2600" b="1" dirty="0" smtClean="0">
                <a:solidFill>
                  <a:schemeClr val="accent6">
                    <a:lumMod val="50000"/>
                  </a:schemeClr>
                </a:solidFill>
                <a:latin typeface="Arial" pitchFamily="34" charset="0"/>
                <a:cs typeface="Arial" pitchFamily="34" charset="0"/>
              </a:rPr>
              <a:t>https://ru.wikipedia.org/wiki/%D0%A1%D1%83%D0%BB%D1%8C%D1%84%D0%B8%D0%B4_%D1%81%D1%82%D1%80%D0%BE%D0%BD%D1%86%D0%B8%D1%8F</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17"/>
            </a:pPr>
            <a:r>
              <a:rPr lang="en-US" sz="2600" b="1" dirty="0" smtClean="0">
                <a:solidFill>
                  <a:schemeClr val="accent6">
                    <a:lumMod val="50000"/>
                  </a:schemeClr>
                </a:solidFill>
                <a:latin typeface="Arial" pitchFamily="34" charset="0"/>
                <a:cs typeface="Arial" pitchFamily="34" charset="0"/>
              </a:rPr>
              <a:t>https://ru.wikipedia.org/wiki/%D0%9F%D0%BE%D0%BB%D0%B8%D1%81%D1%83%D0%BB%D1%8C%D1%84%D0%B8%D0%B4_%D1%81%D1%82%D1%80%D0%BE%D0%BD%D1%86%D0%B8%D1%8F</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17"/>
            </a:pPr>
            <a:r>
              <a:rPr lang="en-US" sz="2600" b="1" dirty="0" smtClean="0">
                <a:solidFill>
                  <a:schemeClr val="accent6">
                    <a:lumMod val="50000"/>
                  </a:schemeClr>
                </a:solidFill>
                <a:latin typeface="Arial" pitchFamily="34" charset="0"/>
                <a:cs typeface="Arial" pitchFamily="34" charset="0"/>
              </a:rPr>
              <a:t>https://ru.wikipedia.org/wiki/%D0%9B%D0%B0%D0%B2%D1%83%D0%B0%D0%B7%D1%8C%D0%B5,_%D0%90%D0%BD%D1%82%D1%83%D0%B0%D0%BD_%D0%9B%D0%BE%D1%80%D0%B0%D0%BD</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17"/>
            </a:pPr>
            <a:r>
              <a:rPr lang="en-US" sz="2600" b="1" dirty="0" smtClean="0">
                <a:solidFill>
                  <a:schemeClr val="accent6">
                    <a:lumMod val="50000"/>
                  </a:schemeClr>
                </a:solidFill>
                <a:latin typeface="Arial" pitchFamily="34" charset="0"/>
                <a:cs typeface="Arial" pitchFamily="34" charset="0"/>
              </a:rPr>
              <a:t>http://uchcollector-spb.ru/cat/135/2952/</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17"/>
            </a:pPr>
            <a:r>
              <a:rPr lang="en-US" sz="2600" b="1" dirty="0" smtClean="0">
                <a:solidFill>
                  <a:schemeClr val="accent6">
                    <a:lumMod val="50000"/>
                  </a:schemeClr>
                </a:solidFill>
                <a:latin typeface="Arial" pitchFamily="34" charset="0"/>
                <a:cs typeface="Arial" pitchFamily="34" charset="0"/>
              </a:rPr>
              <a:t>http://video.sibnet.ru/rub/39542/</a:t>
            </a:r>
            <a:endParaRPr lang="ru-RU" sz="2600" b="1" dirty="0" smtClean="0">
              <a:solidFill>
                <a:schemeClr val="accent6">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0" y="1142984"/>
            <a:ext cx="714383" cy="714383"/>
          </a:xfrm>
          <a:prstGeom prst="rect">
            <a:avLst/>
          </a:prstGeom>
          <a:noFill/>
          <a:ln w="9525">
            <a:noFill/>
            <a:miter lim="800000"/>
            <a:headEnd/>
            <a:tailEnd/>
          </a:ln>
        </p:spPr>
      </p:pic>
      <p:sp>
        <p:nvSpPr>
          <p:cNvPr id="12" name="Прямоугольник 11"/>
          <p:cNvSpPr/>
          <p:nvPr/>
        </p:nvSpPr>
        <p:spPr>
          <a:xfrm>
            <a:off x="142844" y="428604"/>
            <a:ext cx="8858312" cy="6297108"/>
          </a:xfrm>
          <a:prstGeom prst="rect">
            <a:avLst/>
          </a:prstGeom>
        </p:spPr>
        <p:txBody>
          <a:bodyPr wrap="square">
            <a:spAutoFit/>
          </a:bodyPr>
          <a:lstStyle/>
          <a:p>
            <a:pPr marL="514350" indent="-514350" algn="just">
              <a:lnSpc>
                <a:spcPct val="80000"/>
              </a:lnSpc>
              <a:buFont typeface="+mj-lt"/>
              <a:buAutoNum type="arabicPeriod" startAt="23"/>
            </a:pPr>
            <a:r>
              <a:rPr lang="en-US" sz="2400" b="1" dirty="0" smtClean="0">
                <a:solidFill>
                  <a:schemeClr val="accent6">
                    <a:lumMod val="50000"/>
                  </a:schemeClr>
                </a:solidFill>
                <a:latin typeface="Arial" pitchFamily="34" charset="0"/>
                <a:cs typeface="Arial" pitchFamily="34" charset="0"/>
              </a:rPr>
              <a:t>http://xn--90amca6ao5a.kz/%D1%82%D0%BE%D0%B2%D0%B0%D1%80%D1%8B-%D0%B8-%D1%83%D1%81%D0%BB%D1%83%D0%B3%D0%B8/%D1%83%D1%87%D0%B5%D0%B1%D0%BD%D1%8B%D0%B5-%D0%BA%D0%BB%D0%B0%D1%81%D1%81%D1%8B/%D0%BA%D0%B0%D0%B1%D0%B8%D0%BD%D0%B5%D1%82-%D1%85%D0%B8%D0%BC%D0%B8%D0%B8/%D0%BF%D1%80%D0%B8%D0%B1%D0%BE%D1%80%D1%8B-%D0%B8-%D0%B0%D0%BF%D0%BF%D0%B0%D1%80%D0%B0%D1%82%D1%8B/</a:t>
            </a:r>
            <a:endParaRPr lang="ru-RU" sz="2400" b="1" dirty="0" smtClean="0">
              <a:solidFill>
                <a:schemeClr val="accent6">
                  <a:lumMod val="50000"/>
                </a:schemeClr>
              </a:solidFill>
              <a:latin typeface="Arial" pitchFamily="34" charset="0"/>
              <a:cs typeface="Arial" pitchFamily="34" charset="0"/>
            </a:endParaRPr>
          </a:p>
          <a:p>
            <a:pPr marL="514350" indent="-514350" algn="just">
              <a:lnSpc>
                <a:spcPct val="80000"/>
              </a:lnSpc>
              <a:buFont typeface="+mj-lt"/>
              <a:buAutoNum type="arabicPeriod" startAt="23"/>
            </a:pPr>
            <a:r>
              <a:rPr lang="en-US" sz="2400" b="1" dirty="0" smtClean="0">
                <a:solidFill>
                  <a:schemeClr val="accent6">
                    <a:lumMod val="50000"/>
                  </a:schemeClr>
                </a:solidFill>
                <a:latin typeface="Arial" pitchFamily="34" charset="0"/>
                <a:cs typeface="Arial" pitchFamily="34" charset="0"/>
              </a:rPr>
              <a:t>http://ru.eduys.com/%D0%9F%D1%80%D0%B8%D0%B1%D0%BE%D1%80-%D0%B4%D0%BB%D1%8F-%D0%B8%D0%BB%D0%BB%D1%8E%D1%81%D1%82%D1%80%D0%B0%D1%86%D0%B8%D0%B8-%D0%B7%D0%B0%D0%BA%D0%BE%D0%BD%D0%B0-%D1%81%D0%BE%D1%85%D1%80%D0%B0%D0%BD-1909.html</a:t>
            </a:r>
            <a:endParaRPr lang="ru-RU" sz="2400" b="1" dirty="0" smtClean="0">
              <a:solidFill>
                <a:schemeClr val="accent6">
                  <a:lumMod val="50000"/>
                </a:schemeClr>
              </a:solidFill>
              <a:latin typeface="Arial" pitchFamily="34" charset="0"/>
              <a:cs typeface="Arial" pitchFamily="34" charset="0"/>
            </a:endParaRPr>
          </a:p>
        </p:txBody>
      </p:sp>
      <p:sp>
        <p:nvSpPr>
          <p:cNvPr id="18" name="TextBox 17"/>
          <p:cNvSpPr txBox="1"/>
          <p:nvPr/>
        </p:nvSpPr>
        <p:spPr>
          <a:xfrm>
            <a:off x="857224" y="-24"/>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71546"/>
            <a:ext cx="8858312" cy="5533823"/>
          </a:xfrm>
          <a:prstGeom prst="rect">
            <a:avLst/>
          </a:prstGeom>
        </p:spPr>
        <p:txBody>
          <a:bodyPr wrap="square">
            <a:spAutoFit/>
          </a:bodyPr>
          <a:lstStyle/>
          <a:p>
            <a:pPr marL="514350" indent="-514350" algn="just">
              <a:lnSpc>
                <a:spcPct val="85000"/>
              </a:lnSpc>
              <a:buFont typeface="+mj-lt"/>
              <a:buAutoNum type="arabicPeriod" startAt="25"/>
            </a:pPr>
            <a:r>
              <a:rPr lang="en-US" sz="2600" b="1" dirty="0" smtClean="0">
                <a:solidFill>
                  <a:schemeClr val="accent6">
                    <a:lumMod val="50000"/>
                  </a:schemeClr>
                </a:solidFill>
                <a:latin typeface="Arial" pitchFamily="34" charset="0"/>
                <a:cs typeface="Arial" pitchFamily="34" charset="0"/>
              </a:rPr>
              <a:t>http://chemistry-chemists.com/N6_2011/U7/ChemistryAndChemists_6_2011-U7-2.html</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25"/>
            </a:pPr>
            <a:r>
              <a:rPr lang="en-US" sz="2600" b="1" dirty="0" smtClean="0">
                <a:solidFill>
                  <a:schemeClr val="accent6">
                    <a:lumMod val="50000"/>
                  </a:schemeClr>
                </a:solidFill>
                <a:latin typeface="Arial" pitchFamily="34" charset="0"/>
                <a:cs typeface="Arial" pitchFamily="34" charset="0"/>
              </a:rPr>
              <a:t>http://www.liveinternet.ru/users/talk-to-me/tags/%E8%F1%F2%EE%F0%E8%FF/</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25"/>
            </a:pPr>
            <a:r>
              <a:rPr lang="en-US" sz="2600" b="1" dirty="0" smtClean="0">
                <a:solidFill>
                  <a:schemeClr val="accent6">
                    <a:lumMod val="50000"/>
                  </a:schemeClr>
                </a:solidFill>
                <a:latin typeface="Arial" pitchFamily="34" charset="0"/>
                <a:cs typeface="Arial" pitchFamily="34" charset="0"/>
              </a:rPr>
              <a:t>http://bookz.ru/authors/sergei-andreev-krivi4/povesti-_040/page-2-povesti-_040.html</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25"/>
            </a:pPr>
            <a:r>
              <a:rPr lang="en-US" sz="2600" b="1" dirty="0" smtClean="0">
                <a:solidFill>
                  <a:schemeClr val="accent6">
                    <a:lumMod val="50000"/>
                  </a:schemeClr>
                </a:solidFill>
                <a:latin typeface="Arial" pitchFamily="34" charset="0"/>
                <a:cs typeface="Arial" pitchFamily="34" charset="0"/>
              </a:rPr>
              <a:t>http://oldwww.spmi.ru/node/3191</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25"/>
            </a:pPr>
            <a:r>
              <a:rPr lang="en-US" sz="2600" b="1" dirty="0" smtClean="0">
                <a:solidFill>
                  <a:schemeClr val="accent6">
                    <a:lumMod val="50000"/>
                  </a:schemeClr>
                </a:solidFill>
                <a:latin typeface="Arial" pitchFamily="34" charset="0"/>
                <a:cs typeface="Arial" pitchFamily="34" charset="0"/>
              </a:rPr>
              <a:t>http://www.liveinternet.ru/users/talk-to-me/tags/%E8%F1%F2%EE%F0%E8%FF/</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25"/>
            </a:pPr>
            <a:r>
              <a:rPr lang="en-US" sz="2600" b="1" dirty="0" smtClean="0">
                <a:solidFill>
                  <a:schemeClr val="accent6">
                    <a:lumMod val="50000"/>
                  </a:schemeClr>
                </a:solidFill>
                <a:latin typeface="Arial" pitchFamily="34" charset="0"/>
                <a:cs typeface="Arial" pitchFamily="34" charset="0"/>
              </a:rPr>
              <a:t>http://posuda40.ru/articles/79/farfor-imperatorskogo-zavoda-ot-tabakerok-dlya-izbrannyih-do-posudyi-dlya-vseh/</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25"/>
            </a:pPr>
            <a:r>
              <a:rPr lang="en-US" sz="2600" b="1" dirty="0" smtClean="0">
                <a:solidFill>
                  <a:schemeClr val="accent6">
                    <a:lumMod val="50000"/>
                  </a:schemeClr>
                </a:solidFill>
                <a:latin typeface="Arial" pitchFamily="34" charset="0"/>
                <a:cs typeface="Arial" pitchFamily="34" charset="0"/>
              </a:rPr>
              <a:t>http://900igr.net/kartinki/khimija/Reaktsii-veschestv/027-2HgO-2Hg-O2-Tip-reaktsii-razlozhenija.html</a:t>
            </a:r>
            <a:endParaRPr lang="ru-RU" sz="2600" b="1" dirty="0" smtClean="0">
              <a:solidFill>
                <a:schemeClr val="accent6">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681259"/>
            <a:ext cx="8858312" cy="5651547"/>
          </a:xfrm>
          <a:prstGeom prst="rect">
            <a:avLst/>
          </a:prstGeom>
        </p:spPr>
        <p:txBody>
          <a:bodyPr wrap="square">
            <a:spAutoFit/>
          </a:bodyPr>
          <a:lstStyle/>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http://900igr.net/kartinki/khimija/Tipy-khimicheskikh-reaktsij/013-Reaktsija-razlozhenija-odnogo-slozhnogo-veschestva-s-obrazovaniem-neskolko.html</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http://moodle.tomedu.ru/mod/page/view.php?id=1954</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http://elements.dp.ua/chemistry/exp/barium/</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http://school-collection.edu.ru/catalog/res/55a4babd-d3a0-e5b4-6daa-0f50b8f5267f/?fullView=1</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http://rutube.ru/video/87df0fd08cee78c7727cd51b82a3c3c3/</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http://video.nur.kz/view=mehemjv3</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http://elements.dp.ua/chemistry/elements/</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http://www.youtube.com/watch?v=RUlfAFDoUQM</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http://www.youtube.com/watch?v=veNw5VqaVW0</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http://chemistry-chemists.com/N3_2008/P1/ChemistryAndChemists_3_2008-P1.html</a:t>
            </a:r>
            <a:endParaRPr lang="ru-RU" sz="2500" b="1" dirty="0" smtClean="0">
              <a:solidFill>
                <a:schemeClr val="accent6">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0" y="1071546"/>
            <a:ext cx="9144000" cy="5036763"/>
          </a:xfrm>
          <a:prstGeom prst="rect">
            <a:avLst/>
          </a:prstGeom>
        </p:spPr>
        <p:txBody>
          <a:bodyPr wrap="square">
            <a:spAutoFit/>
          </a:bodyPr>
          <a:lstStyle/>
          <a:p>
            <a:pPr marL="514350" indent="-514350" algn="just">
              <a:lnSpc>
                <a:spcPct val="85000"/>
              </a:lnSpc>
              <a:buFont typeface="+mj-lt"/>
              <a:buAutoNum type="arabicPeriod" startAt="42"/>
            </a:pPr>
            <a:r>
              <a:rPr lang="en-US" sz="2700" b="1" dirty="0" smtClean="0">
                <a:solidFill>
                  <a:schemeClr val="accent6">
                    <a:lumMod val="50000"/>
                  </a:schemeClr>
                </a:solidFill>
                <a:latin typeface="Arial" pitchFamily="34" charset="0"/>
                <a:cs typeface="Arial" pitchFamily="34" charset="0"/>
              </a:rPr>
              <a:t>http://chemistry-chemists.com/N3_2008/P1/ChemistryAndChemists_3_2008-P1.html</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42"/>
            </a:pPr>
            <a:r>
              <a:rPr lang="en-US" sz="2700" b="1" dirty="0" smtClean="0">
                <a:solidFill>
                  <a:schemeClr val="accent6">
                    <a:lumMod val="50000"/>
                  </a:schemeClr>
                </a:solidFill>
                <a:latin typeface="Arial" pitchFamily="34" charset="0"/>
                <a:cs typeface="Arial" pitchFamily="34" charset="0"/>
              </a:rPr>
              <a:t>http://chemistry-chemists.com/N3_2008/P1/ChemistryAndChemists_3_2008-P1.html</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42"/>
            </a:pPr>
            <a:r>
              <a:rPr lang="en-US" sz="2700" b="1" dirty="0" smtClean="0">
                <a:solidFill>
                  <a:schemeClr val="accent6">
                    <a:lumMod val="50000"/>
                  </a:schemeClr>
                </a:solidFill>
                <a:latin typeface="Arial" pitchFamily="34" charset="0"/>
                <a:cs typeface="Arial" pitchFamily="34" charset="0"/>
              </a:rPr>
              <a:t>http://vidashki.ru/?video=Gorenie_seri_v_kislorode&amp;videohost=rutube&amp;id=881c2ed2d3b7f22bd4848027f5412485</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42"/>
            </a:pPr>
            <a:r>
              <a:rPr lang="en-US" sz="2700" b="1" dirty="0" smtClean="0">
                <a:solidFill>
                  <a:schemeClr val="accent6">
                    <a:lumMod val="50000"/>
                  </a:schemeClr>
                </a:solidFill>
                <a:latin typeface="Arial" pitchFamily="34" charset="0"/>
                <a:cs typeface="Arial" pitchFamily="34" charset="0"/>
              </a:rPr>
              <a:t>http://vidashki.ru/?video=Gorenie_seri_v_kislorode&amp;videohost=rutube&amp;id=881c2ed2d3b7f22bd4848027f5412485</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42"/>
            </a:pPr>
            <a:r>
              <a:rPr lang="en-US" sz="2700" b="1" dirty="0" smtClean="0">
                <a:solidFill>
                  <a:schemeClr val="accent6">
                    <a:lumMod val="50000"/>
                  </a:schemeClr>
                </a:solidFill>
                <a:latin typeface="Arial" pitchFamily="34" charset="0"/>
                <a:cs typeface="Arial" pitchFamily="34" charset="0"/>
              </a:rPr>
              <a:t>http://www.alhimik.ru/teleclass/pract/prac058.shtml</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42"/>
            </a:pPr>
            <a:r>
              <a:rPr lang="ru-RU" sz="2700" b="1" u="sng" dirty="0">
                <a:solidFill>
                  <a:schemeClr val="accent6">
                    <a:lumMod val="50000"/>
                  </a:schemeClr>
                </a:solidFill>
                <a:latin typeface="Arial" pitchFamily="34" charset="0"/>
                <a:cs typeface="Arial" pitchFamily="34" charset="0"/>
              </a:rPr>
              <a:t>https://chemege.ru/materials/ovr</a:t>
            </a:r>
            <a:r>
              <a:rPr lang="ru-RU" sz="2700" b="1" u="sng" dirty="0" smtClean="0">
                <a:solidFill>
                  <a:schemeClr val="accent6">
                    <a:lumMod val="50000"/>
                  </a:schemeClr>
                </a:solidFill>
                <a:latin typeface="Arial" pitchFamily="34" charset="0"/>
                <a:cs typeface="Arial" pitchFamily="34" charset="0"/>
              </a:rPr>
              <a:t>/</a:t>
            </a:r>
            <a:endParaRPr lang="ru-RU" sz="2500" b="1" dirty="0" smtClean="0">
              <a:solidFill>
                <a:schemeClr val="accent6">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2" cstate="print"/>
          <a:srcRect/>
          <a:stretch>
            <a:fillRect/>
          </a:stretch>
        </p:blipFill>
        <p:spPr bwMode="auto">
          <a:xfrm>
            <a:off x="2267744" y="1196752"/>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72462"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Effect transition="in" filter="fade">
                                      <p:cBhvr>
                                        <p:cTn id="9"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14282" y="280899"/>
            <a:ext cx="8786874" cy="2054409"/>
          </a:xfrm>
          <a:prstGeom prst="rect">
            <a:avLst/>
          </a:prstGeom>
        </p:spPr>
        <p:txBody>
          <a:bodyPr wrap="square">
            <a:spAutoFit/>
          </a:bodyPr>
          <a:lstStyle/>
          <a:p>
            <a:pPr indent="450000" algn="just">
              <a:lnSpc>
                <a:spcPct val="85000"/>
              </a:lnSpc>
            </a:pPr>
            <a:r>
              <a:rPr lang="ru-RU" sz="3000" b="1" dirty="0" smtClean="0">
                <a:latin typeface="Arial" pitchFamily="34" charset="0"/>
                <a:cs typeface="Arial" pitchFamily="34" charset="0"/>
              </a:rPr>
              <a:t>В других случаях (реакции разложения) требуется непрерывное нагревание, так как при реакции </a:t>
            </a:r>
            <a:r>
              <a:rPr lang="ru-RU" sz="3000" b="1" u="sng" dirty="0" smtClean="0">
                <a:latin typeface="Arial" pitchFamily="34" charset="0"/>
                <a:cs typeface="Arial" pitchFamily="34" charset="0"/>
              </a:rPr>
              <a:t>теплота</a:t>
            </a:r>
            <a:r>
              <a:rPr lang="ru-RU" sz="3000" b="1" dirty="0" smtClean="0">
                <a:latin typeface="Arial" pitchFamily="34" charset="0"/>
                <a:cs typeface="Arial" pitchFamily="34" charset="0"/>
              </a:rPr>
              <a:t> не выделяется, а </a:t>
            </a:r>
            <a:r>
              <a:rPr lang="ru-RU" sz="3000" b="1" dirty="0" smtClean="0">
                <a:ln>
                  <a:solidFill>
                    <a:sysClr val="windowText" lastClr="000000"/>
                  </a:solidFill>
                </a:ln>
                <a:solidFill>
                  <a:srgbClr val="180DA3"/>
                </a:solidFill>
                <a:effectLst>
                  <a:outerShdw blurRad="38100" dist="38100" dir="2700000" algn="tl">
                    <a:srgbClr val="000000">
                      <a:alpha val="43137"/>
                    </a:srgbClr>
                  </a:outerShdw>
                </a:effectLst>
                <a:latin typeface="Arial" pitchFamily="34" charset="0"/>
                <a:cs typeface="Arial" pitchFamily="34" charset="0"/>
              </a:rPr>
              <a:t>поглощается</a:t>
            </a:r>
            <a:r>
              <a:rPr lang="ru-RU" sz="3000" b="1" dirty="0" smtClean="0">
                <a:latin typeface="Arial" pitchFamily="34" charset="0"/>
                <a:cs typeface="Arial" pitchFamily="34" charset="0"/>
              </a:rPr>
              <a:t>. Такие реакции называют </a:t>
            </a:r>
            <a:r>
              <a:rPr lang="ru-RU" sz="3000" b="1" u="sng" dirty="0" smtClean="0">
                <a:ln>
                  <a:solidFill>
                    <a:sysClr val="windowText" lastClr="000000"/>
                  </a:solidFill>
                </a:ln>
                <a:solidFill>
                  <a:srgbClr val="180DA3"/>
                </a:solidFill>
                <a:effectLst>
                  <a:outerShdw blurRad="38100" dist="38100" dir="2700000" algn="tl">
                    <a:srgbClr val="000000">
                      <a:alpha val="43137"/>
                    </a:srgbClr>
                  </a:outerShdw>
                </a:effectLst>
                <a:latin typeface="Arial" pitchFamily="34" charset="0"/>
                <a:cs typeface="Arial" pitchFamily="34" charset="0"/>
              </a:rPr>
              <a:t>эндотермическими</a:t>
            </a:r>
            <a:r>
              <a:rPr lang="ru-RU" sz="3000" b="1" dirty="0" smtClean="0">
                <a:latin typeface="Arial" pitchFamily="34" charset="0"/>
                <a:cs typeface="Arial" pitchFamily="34" charset="0"/>
              </a:rPr>
              <a:t>. </a:t>
            </a:r>
            <a:endParaRPr lang="ru-RU" sz="3000" b="1" dirty="0">
              <a:latin typeface="Arial" pitchFamily="34" charset="0"/>
              <a:cs typeface="Arial" pitchFamily="34" charset="0"/>
            </a:endParaRPr>
          </a:p>
        </p:txBody>
      </p:sp>
      <p:pic>
        <p:nvPicPr>
          <p:cNvPr id="2052" name="Picture 4" descr="D:\23.05.13-домашние документы\Лаб. раб YES\Виртуальные лабораторные YES\Анимашки и картинки\Химия\Реакции\анимашки\why_science_is_cool_10.gif"/>
          <p:cNvPicPr>
            <a:picLocks noChangeAspect="1" noChangeArrowheads="1" noCrop="1"/>
          </p:cNvPicPr>
          <p:nvPr/>
        </p:nvPicPr>
        <p:blipFill>
          <a:blip r:embed="rId3" cstate="print"/>
          <a:srcRect/>
          <a:stretch>
            <a:fillRect/>
          </a:stretch>
        </p:blipFill>
        <p:spPr bwMode="auto">
          <a:xfrm>
            <a:off x="928662" y="2357430"/>
            <a:ext cx="3048000" cy="2028825"/>
          </a:xfrm>
          <a:prstGeom prst="rect">
            <a:avLst/>
          </a:prstGeom>
          <a:noFill/>
        </p:spPr>
      </p:pic>
      <p:pic>
        <p:nvPicPr>
          <p:cNvPr id="2054" name="Picture 6" descr="D:\23.05.13-домашние документы\Лаб. раб YES\Виртуальные лабораторные YES\Анимашки и картинки\Химия\Реакции\анимашки\44R1.GIF"/>
          <p:cNvPicPr>
            <a:picLocks noChangeAspect="1" noChangeArrowheads="1" noCrop="1"/>
          </p:cNvPicPr>
          <p:nvPr/>
        </p:nvPicPr>
        <p:blipFill>
          <a:blip r:embed="rId4" cstate="print"/>
          <a:srcRect/>
          <a:stretch>
            <a:fillRect/>
          </a:stretch>
        </p:blipFill>
        <p:spPr bwMode="auto">
          <a:xfrm>
            <a:off x="7500958" y="2285992"/>
            <a:ext cx="1019175" cy="1905000"/>
          </a:xfrm>
          <a:prstGeom prst="rect">
            <a:avLst/>
          </a:prstGeom>
          <a:noFill/>
        </p:spPr>
      </p:pic>
      <p:sp>
        <p:nvSpPr>
          <p:cNvPr id="9" name="Прямоугольник 8"/>
          <p:cNvSpPr/>
          <p:nvPr/>
        </p:nvSpPr>
        <p:spPr>
          <a:xfrm>
            <a:off x="571472" y="4357694"/>
            <a:ext cx="3763353" cy="79868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7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Нагревание стронция и серы</a:t>
            </a:r>
            <a:endParaRPr lang="ru-RU" sz="2700" b="1"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78849" name="Picture 1"/>
          <p:cNvPicPr>
            <a:picLocks noChangeAspect="1" noChangeArrowheads="1"/>
          </p:cNvPicPr>
          <p:nvPr/>
        </p:nvPicPr>
        <p:blipFill>
          <a:blip r:embed="rId5" cstate="print"/>
          <a:srcRect/>
          <a:stretch>
            <a:fillRect/>
          </a:stretch>
        </p:blipFill>
        <p:spPr bwMode="auto">
          <a:xfrm>
            <a:off x="4929190" y="2214554"/>
            <a:ext cx="1841919" cy="1295390"/>
          </a:xfrm>
          <a:prstGeom prst="ellipse">
            <a:avLst/>
          </a:prstGeom>
          <a:noFill/>
          <a:ln w="9525">
            <a:noFill/>
            <a:miter lim="800000"/>
            <a:headEnd/>
            <a:tailEnd/>
          </a:ln>
          <a:effectLst/>
          <a:scene3d>
            <a:camera prst="orthographicFront"/>
            <a:lightRig rig="threePt" dir="t"/>
          </a:scene3d>
          <a:sp3d>
            <a:bevelT w="152400" h="50800" prst="softRound"/>
          </a:sp3d>
        </p:spPr>
      </p:pic>
      <p:sp>
        <p:nvSpPr>
          <p:cNvPr id="14" name="Прямоугольник 13"/>
          <p:cNvSpPr/>
          <p:nvPr/>
        </p:nvSpPr>
        <p:spPr>
          <a:xfrm>
            <a:off x="4741940" y="3500438"/>
            <a:ext cx="2258952"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smtClean="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Стронций</a:t>
            </a:r>
            <a:r>
              <a:rPr lang="ru-RU"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r>
              <a:rPr lang="en-US" sz="2600" b="1" dirty="0" err="1" smtClean="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Sr</a:t>
            </a:r>
            <a:endParaRPr lang="ru-RU" sz="2600" b="1" dirty="0">
              <a:ln w="11430">
                <a:solidFill>
                  <a:schemeClr val="tx1"/>
                </a:solidFill>
              </a:ln>
              <a:solidFill>
                <a:schemeClr val="accent2">
                  <a:lumMod val="50000"/>
                </a:schemeClr>
              </a:solidFill>
              <a:effectLst>
                <a:outerShdw blurRad="50800" dist="39000" dir="5460000" algn="tl">
                  <a:srgbClr val="000000">
                    <a:alpha val="38000"/>
                  </a:srgbClr>
                </a:outerShdw>
              </a:effectLst>
            </a:endParaRPr>
          </a:p>
        </p:txBody>
      </p:sp>
      <p:pic>
        <p:nvPicPr>
          <p:cNvPr id="78850" name="Picture 2" descr="D:\23.05.13-домашние документы\Виртуальные лекции 28.07.11\Химия\Вещества\сера\images.jpg"/>
          <p:cNvPicPr>
            <a:picLocks noChangeAspect="1" noChangeArrowheads="1"/>
          </p:cNvPicPr>
          <p:nvPr/>
        </p:nvPicPr>
        <p:blipFill>
          <a:blip r:embed="rId6" cstate="print"/>
          <a:srcRect/>
          <a:stretch>
            <a:fillRect/>
          </a:stretch>
        </p:blipFill>
        <p:spPr bwMode="auto">
          <a:xfrm>
            <a:off x="5072066" y="4000504"/>
            <a:ext cx="1529090" cy="1404933"/>
          </a:xfrm>
          <a:prstGeom prst="ellipse">
            <a:avLst/>
          </a:prstGeom>
          <a:noFill/>
          <a:scene3d>
            <a:camera prst="orthographicFront"/>
            <a:lightRig rig="threePt" dir="t"/>
          </a:scene3d>
          <a:sp3d>
            <a:bevelT w="152400" h="50800" prst="softRound"/>
          </a:sp3d>
        </p:spPr>
      </p:pic>
      <p:sp>
        <p:nvSpPr>
          <p:cNvPr id="16" name="Прямоугольник 15"/>
          <p:cNvSpPr/>
          <p:nvPr/>
        </p:nvSpPr>
        <p:spPr>
          <a:xfrm>
            <a:off x="5143504" y="4714884"/>
            <a:ext cx="1380506"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smtClean="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Сера</a:t>
            </a:r>
            <a:r>
              <a:rPr lang="en-US" sz="2600" b="1" dirty="0" smtClean="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 S</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Прямоугольник 16"/>
          <p:cNvSpPr/>
          <p:nvPr/>
        </p:nvSpPr>
        <p:spPr>
          <a:xfrm>
            <a:off x="500034" y="5572140"/>
            <a:ext cx="7143800" cy="746358"/>
          </a:xfrm>
          <a:prstGeom prst="rect">
            <a:avLst/>
          </a:prstGeom>
        </p:spPr>
        <p:txBody>
          <a:bodyPr wrap="square">
            <a:spAutoFit/>
          </a:bodyPr>
          <a:lstStyle/>
          <a:p>
            <a:pPr algn="ctr">
              <a:lnSpc>
                <a:spcPct val="85000"/>
              </a:lnSpc>
            </a:pPr>
            <a:r>
              <a:rPr lang="en-US" sz="2500" b="1" dirty="0" err="1" smtClean="0">
                <a:latin typeface="Arial" pitchFamily="34" charset="0"/>
                <a:cs typeface="Arial" pitchFamily="34" charset="0"/>
              </a:rPr>
              <a:t>SrS</a:t>
            </a:r>
            <a:r>
              <a:rPr lang="en-US" sz="2500" b="1" dirty="0" smtClean="0">
                <a:latin typeface="Arial" pitchFamily="34" charset="0"/>
                <a:cs typeface="Arial" pitchFamily="34" charset="0"/>
              </a:rPr>
              <a:t>, </a:t>
            </a:r>
            <a:r>
              <a:rPr lang="ru-RU" sz="2500" b="1" dirty="0" smtClean="0">
                <a:latin typeface="Arial" pitchFamily="34" charset="0"/>
                <a:cs typeface="Arial" pitchFamily="34" charset="0"/>
              </a:rPr>
              <a:t>светло-серые кристаллы; </a:t>
            </a:r>
            <a:r>
              <a:rPr lang="ru-RU" sz="2500" b="1" dirty="0" smtClean="0">
                <a:solidFill>
                  <a:srgbClr val="252525"/>
                </a:solidFill>
                <a:latin typeface="Arial" charset="0"/>
                <a:cs typeface="Arial" charset="0"/>
              </a:rPr>
              <a:t>разлагается при нагревании:</a:t>
            </a:r>
            <a:endParaRPr lang="ru-RU" sz="2500" b="1" dirty="0">
              <a:latin typeface="Arial" pitchFamily="34" charset="0"/>
              <a:cs typeface="Arial" pitchFamily="34" charset="0"/>
            </a:endParaRPr>
          </a:p>
        </p:txBody>
      </p:sp>
      <p:pic>
        <p:nvPicPr>
          <p:cNvPr id="78852" name="Picture 4" descr="\mathsf{Sr + S \ \xrightarrow{800^oC}\ SrS }"/>
          <p:cNvPicPr>
            <a:picLocks noChangeAspect="1" noChangeArrowheads="1"/>
          </p:cNvPicPr>
          <p:nvPr/>
        </p:nvPicPr>
        <p:blipFill>
          <a:blip r:embed="rId7" cstate="print"/>
          <a:srcRect/>
          <a:stretch>
            <a:fillRect/>
          </a:stretch>
        </p:blipFill>
        <p:spPr bwMode="auto">
          <a:xfrm>
            <a:off x="1214414" y="5143512"/>
            <a:ext cx="2286016" cy="367681"/>
          </a:xfrm>
          <a:prstGeom prst="roundRect">
            <a:avLst/>
          </a:prstGeom>
          <a:noFill/>
          <a:ln>
            <a:noFill/>
          </a:ln>
          <a:effectLst>
            <a:outerShdw blurRad="190500" dist="228600" dir="2700000" algn="ctr">
              <a:srgbClr val="000000">
                <a:alpha val="30000"/>
              </a:srgbClr>
            </a:outerShdw>
          </a:effectLst>
        </p:spPr>
      </p:pic>
      <p:pic>
        <p:nvPicPr>
          <p:cNvPr id="78854" name="Picture 6" descr="\mathsf{SrS \ \xrightarrow{&gt;2000^oC}\ Sr + S }"/>
          <p:cNvPicPr>
            <a:picLocks noChangeAspect="1" noChangeArrowheads="1"/>
          </p:cNvPicPr>
          <p:nvPr/>
        </p:nvPicPr>
        <p:blipFill>
          <a:blip r:embed="rId8" cstate="print"/>
          <a:srcRect/>
          <a:stretch>
            <a:fillRect/>
          </a:stretch>
        </p:blipFill>
        <p:spPr bwMode="auto">
          <a:xfrm>
            <a:off x="2857488" y="6286520"/>
            <a:ext cx="2500330" cy="357190"/>
          </a:xfrm>
          <a:prstGeom prst="rect">
            <a:avLst/>
          </a:prstGeom>
          <a:noFill/>
        </p:spPr>
      </p:pic>
      <p:sp>
        <p:nvSpPr>
          <p:cNvPr id="18" name="Управляющая кнопка: далее 1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9"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1" name="Прямоугольник 10"/>
          <p:cNvSpPr/>
          <p:nvPr/>
        </p:nvSpPr>
        <p:spPr>
          <a:xfrm>
            <a:off x="4572000" y="214290"/>
            <a:ext cx="4429156" cy="90486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2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Условия проведения </a:t>
            </a:r>
          </a:p>
          <a:p>
            <a:pPr algn="ctr">
              <a:lnSpc>
                <a:spcPct val="80000"/>
              </a:lnSpc>
            </a:pPr>
            <a:r>
              <a:rPr lang="ru-RU" sz="32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химических реакций</a:t>
            </a:r>
            <a:endParaRPr lang="ru-RU" sz="32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pic>
        <p:nvPicPr>
          <p:cNvPr id="14" name="Picture 2"/>
          <p:cNvPicPr>
            <a:picLocks noChangeAspect="1" noChangeArrowheads="1"/>
          </p:cNvPicPr>
          <p:nvPr/>
        </p:nvPicPr>
        <p:blipFill>
          <a:blip r:embed="rId3" cstate="print"/>
          <a:srcRect/>
          <a:stretch>
            <a:fillRect/>
          </a:stretch>
        </p:blipFill>
        <p:spPr bwMode="auto">
          <a:xfrm>
            <a:off x="3000364" y="3000372"/>
            <a:ext cx="3875648" cy="2513415"/>
          </a:xfrm>
          <a:prstGeom prst="rect">
            <a:avLst/>
          </a:prstGeom>
          <a:noFill/>
          <a:ln w="9525">
            <a:noFill/>
            <a:miter lim="800000"/>
            <a:headEnd/>
            <a:tailEnd/>
          </a:ln>
          <a:effectLst/>
        </p:spPr>
      </p:pic>
      <p:pic>
        <p:nvPicPr>
          <p:cNvPr id="165899" name="Picture 11" descr="D:\23.05.13-домашние документы\Лаб. раб YES\Виртуальные лабораторные YES\Анимашки и картинки\Химия\Реакции\анимашки\8496b64999a5.gif"/>
          <p:cNvPicPr>
            <a:picLocks noChangeAspect="1" noChangeArrowheads="1" noCrop="1"/>
          </p:cNvPicPr>
          <p:nvPr/>
        </p:nvPicPr>
        <p:blipFill>
          <a:blip r:embed="rId4" cstate="print"/>
          <a:srcRect/>
          <a:stretch>
            <a:fillRect/>
          </a:stretch>
        </p:blipFill>
        <p:spPr bwMode="auto">
          <a:xfrm>
            <a:off x="3000364" y="5429264"/>
            <a:ext cx="1781175" cy="1400175"/>
          </a:xfrm>
          <a:prstGeom prst="rect">
            <a:avLst/>
          </a:prstGeom>
          <a:noFill/>
        </p:spPr>
      </p:pic>
      <p:pic>
        <p:nvPicPr>
          <p:cNvPr id="165910" name="Picture 22" descr="D:\23.05.13-домашние документы\Физические методы активации химических процессов - 16.05.2012\Элетрохимия\galvanic_cell.jpg"/>
          <p:cNvPicPr>
            <a:picLocks noChangeAspect="1" noChangeArrowheads="1"/>
          </p:cNvPicPr>
          <p:nvPr/>
        </p:nvPicPr>
        <p:blipFill>
          <a:blip r:embed="rId5" cstate="print"/>
          <a:srcRect/>
          <a:stretch>
            <a:fillRect/>
          </a:stretch>
        </p:blipFill>
        <p:spPr bwMode="auto">
          <a:xfrm>
            <a:off x="4929190" y="5448107"/>
            <a:ext cx="2428892" cy="1409893"/>
          </a:xfrm>
          <a:prstGeom prst="rect">
            <a:avLst/>
          </a:prstGeom>
          <a:noFill/>
        </p:spPr>
      </p:pic>
      <p:pic>
        <p:nvPicPr>
          <p:cNvPr id="165914" name="Picture 26" descr="Почему наука - это круто (27 гиф)"/>
          <p:cNvPicPr>
            <a:picLocks noChangeAspect="1" noChangeArrowheads="1" noCrop="1"/>
          </p:cNvPicPr>
          <p:nvPr/>
        </p:nvPicPr>
        <p:blipFill>
          <a:blip r:embed="rId6" cstate="print"/>
          <a:srcRect/>
          <a:stretch>
            <a:fillRect/>
          </a:stretch>
        </p:blipFill>
        <p:spPr bwMode="auto">
          <a:xfrm>
            <a:off x="0" y="3400438"/>
            <a:ext cx="3048000" cy="2028826"/>
          </a:xfrm>
          <a:prstGeom prst="rect">
            <a:avLst/>
          </a:prstGeom>
          <a:noFill/>
        </p:spPr>
      </p:pic>
      <p:pic>
        <p:nvPicPr>
          <p:cNvPr id="165916" name="Picture 28" descr="Почему наука - это круто (27 гиф)"/>
          <p:cNvPicPr>
            <a:picLocks noChangeAspect="1" noChangeArrowheads="1" noCrop="1"/>
          </p:cNvPicPr>
          <p:nvPr/>
        </p:nvPicPr>
        <p:blipFill>
          <a:blip r:embed="rId7" cstate="print"/>
          <a:srcRect/>
          <a:stretch>
            <a:fillRect/>
          </a:stretch>
        </p:blipFill>
        <p:spPr bwMode="auto">
          <a:xfrm>
            <a:off x="0" y="0"/>
            <a:ext cx="4572000" cy="3429001"/>
          </a:xfrm>
          <a:prstGeom prst="rect">
            <a:avLst/>
          </a:prstGeom>
          <a:noFill/>
        </p:spPr>
      </p:pic>
      <p:pic>
        <p:nvPicPr>
          <p:cNvPr id="165917" name="Picture 29"/>
          <p:cNvPicPr>
            <a:picLocks noChangeAspect="1" noChangeArrowheads="1"/>
          </p:cNvPicPr>
          <p:nvPr/>
        </p:nvPicPr>
        <p:blipFill>
          <a:blip r:embed="rId8" cstate="print"/>
          <a:srcRect/>
          <a:stretch>
            <a:fillRect/>
          </a:stretch>
        </p:blipFill>
        <p:spPr bwMode="auto">
          <a:xfrm>
            <a:off x="3357554" y="2967935"/>
            <a:ext cx="2990853" cy="461065"/>
          </a:xfrm>
          <a:prstGeom prst="rect">
            <a:avLst/>
          </a:prstGeom>
          <a:noFill/>
          <a:ln w="9525">
            <a:noFill/>
            <a:miter lim="800000"/>
            <a:headEnd/>
            <a:tailEnd/>
          </a:ln>
          <a:effectLst/>
        </p:spPr>
      </p:pic>
      <p:pic>
        <p:nvPicPr>
          <p:cNvPr id="2050" name="Picture 2" descr="D:\23.05.13-домашние документы\Лаб. раб YES\Виртуальные лабораторные YES\Анимашки и картинки\Химия\Реакции\анимашки\спичка.gif"/>
          <p:cNvPicPr>
            <a:picLocks noChangeAspect="1" noChangeArrowheads="1" noCrop="1"/>
          </p:cNvPicPr>
          <p:nvPr/>
        </p:nvPicPr>
        <p:blipFill>
          <a:blip r:embed="rId9" cstate="print"/>
          <a:srcRect/>
          <a:stretch>
            <a:fillRect/>
          </a:stretch>
        </p:blipFill>
        <p:spPr bwMode="auto">
          <a:xfrm>
            <a:off x="3929058" y="1571612"/>
            <a:ext cx="2933700" cy="1314450"/>
          </a:xfrm>
          <a:prstGeom prst="rect">
            <a:avLst/>
          </a:prstGeom>
          <a:noFill/>
        </p:spPr>
      </p:pic>
      <p:pic>
        <p:nvPicPr>
          <p:cNvPr id="15" name="Picture 12" descr="D:\23.05.13-домашние документы\Лаб. раб YES\Виртуальные лабораторные YES\Анимашки и картинки\Химия\Реакции\анимашки\photodissoc_o2_anim-1.gif"/>
          <p:cNvPicPr>
            <a:picLocks noChangeAspect="1" noChangeArrowheads="1" noCrop="1"/>
          </p:cNvPicPr>
          <p:nvPr/>
        </p:nvPicPr>
        <p:blipFill>
          <a:blip r:embed="rId10" cstate="print"/>
          <a:srcRect/>
          <a:stretch>
            <a:fillRect/>
          </a:stretch>
        </p:blipFill>
        <p:spPr bwMode="auto">
          <a:xfrm>
            <a:off x="6400800" y="1800228"/>
            <a:ext cx="2743200" cy="2057400"/>
          </a:xfrm>
          <a:prstGeom prst="rect">
            <a:avLst/>
          </a:prstGeom>
          <a:noFill/>
        </p:spPr>
      </p:pic>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11"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17401</TotalTime>
  <Words>4304</Words>
  <Application>Microsoft Office PowerPoint</Application>
  <PresentationFormat>Экран (4:3)</PresentationFormat>
  <Paragraphs>576</Paragraphs>
  <Slides>77</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77</vt:i4>
      </vt:variant>
    </vt:vector>
  </HeadingPairs>
  <TitlesOfParts>
    <vt:vector size="78"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user</cp:lastModifiedBy>
  <cp:revision>2012</cp:revision>
  <dcterms:created xsi:type="dcterms:W3CDTF">2009-11-04T17:47:55Z</dcterms:created>
  <dcterms:modified xsi:type="dcterms:W3CDTF">2021-04-18T08:21:52Z</dcterms:modified>
</cp:coreProperties>
</file>